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Karl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Karla-regular.fntdata"/><Relationship Id="rId21" Type="http://schemas.openxmlformats.org/officeDocument/2006/relationships/font" Target="fonts/Raleway-boldItalic.fntdata"/><Relationship Id="rId24" Type="http://schemas.openxmlformats.org/officeDocument/2006/relationships/font" Target="fonts/Karla-italic.fntdata"/><Relationship Id="rId23" Type="http://schemas.openxmlformats.org/officeDocument/2006/relationships/font" Target="fonts/Karl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Karl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516140186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51614018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5506afb75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5506afb7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516140186_1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51614018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5506afb75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5506afb7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506afb75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506afb7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16140186_1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1614018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516140186_1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51614018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16140186_1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1614018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516140186_1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51614018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Momenteel worden klanten rondgeleid door signalisatie in de vorm van bordjes. De klanten kunnen ook aan de servicedesk vragen voor extra informatie.</a:t>
            </a:r>
            <a:endParaRPr/>
          </a:p>
          <a:p>
            <a:pPr indent="0" lvl="0" marL="0" rtl="0" algn="l">
              <a:spcBef>
                <a:spcPts val="0"/>
              </a:spcBef>
              <a:spcAft>
                <a:spcPts val="0"/>
              </a:spcAft>
              <a:buNone/>
            </a:pPr>
            <a:r>
              <a:rPr lang="en"/>
              <a:t>Promoties zijn enkel terug te vinden op de website of aan de hand van bordjes in de winkel.</a:t>
            </a:r>
            <a:endParaRPr/>
          </a:p>
          <a:p>
            <a:pPr indent="0" lvl="0" marL="0" rtl="0" algn="l">
              <a:spcBef>
                <a:spcPts val="0"/>
              </a:spcBef>
              <a:spcAft>
                <a:spcPts val="0"/>
              </a:spcAft>
              <a:buNone/>
            </a:pPr>
            <a:r>
              <a:rPr lang="en"/>
              <a:t>Momenteel is er geen manier om klanten te volgen in de winkel dus ook niet om te weten waar de hotspots zijn of waar klanten naar zoeken.</a:t>
            </a:r>
            <a:endParaRPr/>
          </a:p>
          <a:p>
            <a:pPr indent="0" lvl="0" marL="0" rtl="0" algn="l">
              <a:spcBef>
                <a:spcPts val="0"/>
              </a:spcBef>
              <a:spcAft>
                <a:spcPts val="0"/>
              </a:spcAft>
              <a:buClr>
                <a:schemeClr val="dk1"/>
              </a:buClr>
              <a:buSzPts val="1100"/>
              <a:buFont typeface="Arial"/>
              <a:buNone/>
            </a:pPr>
            <a:r>
              <a:rPr lang="en" sz="1000">
                <a:solidFill>
                  <a:schemeClr val="dk1"/>
                </a:solidFill>
                <a:latin typeface="Verdana"/>
                <a:ea typeface="Verdana"/>
                <a:cs typeface="Verdana"/>
                <a:sym typeface="Verdana"/>
              </a:rPr>
              <a:t>Deze manier werkt goed in de meeste bedrijven en wordt al lang toegepast in bedrijven. Echter wil VanRoey.be dit gaan digitaliseren om er zo info uit te halen.</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De nadelen hiervan zijn dat de bordjes misschien niet leesbaar genoeg zijn voor slechtzienden.</a:t>
            </a:r>
            <a:endParaRPr/>
          </a:p>
          <a:p>
            <a:pPr indent="0" lvl="0" marL="0" rtl="0" algn="l">
              <a:spcBef>
                <a:spcPts val="0"/>
              </a:spcBef>
              <a:spcAft>
                <a:spcPts val="0"/>
              </a:spcAft>
              <a:buNone/>
            </a:pPr>
            <a:r>
              <a:rPr lang="en"/>
              <a:t>Bovendien kan er bij drukte een rij staan aan de servicedesk waardoor de klant moet wachten voor hij verder geholpen wordt.</a:t>
            </a:r>
            <a:endParaRPr/>
          </a:p>
          <a:p>
            <a:pPr indent="0" lvl="0" marL="0" rtl="0" algn="l">
              <a:spcBef>
                <a:spcPts val="0"/>
              </a:spcBef>
              <a:spcAft>
                <a:spcPts val="0"/>
              </a:spcAft>
              <a:buNone/>
            </a:pPr>
            <a:r>
              <a:rPr lang="en"/>
              <a:t>Daarnaast zijn aanbiedingen niet altijd aangepast en controleert de klant de website niet wanneer hij in de winkel staat.</a:t>
            </a:r>
            <a:endParaRPr/>
          </a:p>
          <a:p>
            <a:pPr indent="0" lvl="0" marL="0" rtl="0" algn="l">
              <a:spcBef>
                <a:spcPts val="0"/>
              </a:spcBef>
              <a:spcAft>
                <a:spcPts val="0"/>
              </a:spcAft>
              <a:buNone/>
            </a:pPr>
            <a:r>
              <a:rPr lang="en"/>
              <a:t>Er is ook geen gemakkelijke manier om klanten(browse)-gegevens te verzamelen of de klant om feedback te vragen.</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516140186_1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516140186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 bedrijf wil te weten komen welke plaatsen populair zijn. Zo weet men beter waar interesses liggen en kan men daar promoties op toepassen.</a:t>
            </a:r>
            <a:endParaRPr/>
          </a:p>
          <a:p>
            <a:pPr indent="0" lvl="0" marL="0" rtl="0" algn="l">
              <a:spcBef>
                <a:spcPts val="0"/>
              </a:spcBef>
              <a:spcAft>
                <a:spcPts val="0"/>
              </a:spcAft>
              <a:buNone/>
            </a:pPr>
            <a:r>
              <a:rPr lang="en"/>
              <a:t>Bovendien willen ze de klanten helpen met een betere gebruikservaring. Ze hopen dat klanten makkelijker hun artikelen kunnen vinden en dat ze gemakkelijk alle informatie verkrijgen over een gewenst product.</a:t>
            </a:r>
            <a:endParaRPr/>
          </a:p>
          <a:p>
            <a:pPr indent="0" lvl="0" marL="0" rtl="0" algn="l">
              <a:spcBef>
                <a:spcPts val="0"/>
              </a:spcBef>
              <a:spcAft>
                <a:spcPts val="0"/>
              </a:spcAft>
              <a:buNone/>
            </a:pPr>
            <a:r>
              <a:rPr lang="en"/>
              <a:t>Het uiteindelijke doel is dat hierdoor de verkoop gaat stijgen.</a:t>
            </a:r>
            <a:endParaRPr/>
          </a:p>
          <a:p>
            <a:pPr indent="0" lvl="0" marL="0" rtl="0" algn="l">
              <a:spcBef>
                <a:spcPts val="0"/>
              </a:spcBef>
              <a:spcAft>
                <a:spcPts val="0"/>
              </a:spcAft>
              <a:buNone/>
            </a:pPr>
            <a:r>
              <a:rPr lang="en"/>
              <a:t>Voor de werknemers resulteert dit in meer tijd voor andere taken.</a:t>
            </a:r>
            <a:endParaRPr/>
          </a:p>
          <a:p>
            <a:pPr indent="0" lvl="0" marL="0" rtl="0" algn="l">
              <a:spcBef>
                <a:spcPts val="0"/>
              </a:spcBef>
              <a:spcAft>
                <a:spcPts val="0"/>
              </a:spcAft>
              <a:buNone/>
            </a:pPr>
            <a:r>
              <a:rPr lang="en"/>
              <a:t>Achteraf kan dit op de markt gebracht worden om het in andere winkels, openbare gebouwen, … toe te passen.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16140186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1614018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Verzin een andere titel voor “Hoe gaan we het aanpakken”.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516140186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51614018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Onze oplossing bestaat uit een webplatform, waarbij de klant een locatie kan kiezen om naar begeleid te worden. De locatie van de klant wordt bepaald, zodat de klant weet waar men zich bevindt.</a:t>
            </a:r>
            <a:endParaRPr/>
          </a:p>
          <a:p>
            <a:pPr indent="0" lvl="0" marL="0" rtl="0" algn="l">
              <a:spcBef>
                <a:spcPts val="0"/>
              </a:spcBef>
              <a:spcAft>
                <a:spcPts val="0"/>
              </a:spcAft>
              <a:buNone/>
            </a:pPr>
            <a:r>
              <a:rPr lang="en"/>
              <a:t>Dit kan ook gebruikt worden om extra informatie te geven over de producten waar de klant bij staat. Naast extra info kan men ook promoties, alternatieven of accessoires weergeven.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5506afb7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5506afb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4C52"/>
        </a:solidFill>
      </p:bgPr>
    </p:bg>
    <p:spTree>
      <p:nvGrpSpPr>
        <p:cNvPr id="8" name="Shape 8"/>
        <p:cNvGrpSpPr/>
        <p:nvPr/>
      </p:nvGrpSpPr>
      <p:grpSpPr>
        <a:xfrm>
          <a:off x="0" y="0"/>
          <a:ext cx="0" cy="0"/>
          <a:chOff x="0" y="0"/>
          <a:chExt cx="0" cy="0"/>
        </a:xfrm>
      </p:grpSpPr>
      <p:sp>
        <p:nvSpPr>
          <p:cNvPr id="9" name="Google Shape;9;p2"/>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Google Shape;10;p2"/>
          <p:cNvSpPr/>
          <p:nvPr/>
        </p:nvSpPr>
        <p:spPr>
          <a:xfrm>
            <a:off x="-5900" y="759982"/>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Google Shape;11;p2"/>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ABE33F">
              <a:alpha val="81150"/>
            </a:srgbClr>
          </a:solidFill>
          <a:ln>
            <a:noFill/>
          </a:ln>
        </p:spPr>
      </p:sp>
      <p:sp>
        <p:nvSpPr>
          <p:cNvPr id="12" name="Google Shape;12;p2"/>
          <p:cNvSpPr txBox="1"/>
          <p:nvPr>
            <p:ph type="ctrTitle"/>
          </p:nvPr>
        </p:nvSpPr>
        <p:spPr>
          <a:xfrm>
            <a:off x="1719025" y="1991825"/>
            <a:ext cx="5706000" cy="1159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ABE33F"/>
        </a:solidFill>
      </p:bgPr>
    </p:bg>
    <p:spTree>
      <p:nvGrpSpPr>
        <p:cNvPr id="13" name="Shape 13"/>
        <p:cNvGrpSpPr/>
        <p:nvPr/>
      </p:nvGrpSpPr>
      <p:grpSpPr>
        <a:xfrm>
          <a:off x="0" y="0"/>
          <a:ext cx="0" cy="0"/>
          <a:chOff x="0" y="0"/>
          <a:chExt cx="0" cy="0"/>
        </a:xfrm>
      </p:grpSpPr>
      <p:sp>
        <p:nvSpPr>
          <p:cNvPr id="14" name="Google Shape;14;p3"/>
          <p:cNvSpPr/>
          <p:nvPr/>
        </p:nvSpPr>
        <p:spPr>
          <a:xfrm flipH="1">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Google Shape;15;p3"/>
          <p:cNvSpPr/>
          <p:nvPr/>
        </p:nvSpPr>
        <p:spPr>
          <a:xfrm>
            <a:off x="-5900" y="753950"/>
            <a:ext cx="9144150" cy="3769800"/>
          </a:xfrm>
          <a:custGeom>
            <a:rect b="b" l="l" r="r" t="t"/>
            <a:pathLst>
              <a:path extrusionOk="0" h="150792" w="365766">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Google Shape;16;p3"/>
          <p:cNvSpPr/>
          <p:nvPr/>
        </p:nvSpPr>
        <p:spPr>
          <a:xfrm>
            <a:off x="0" y="1351100"/>
            <a:ext cx="9156075" cy="2889063"/>
          </a:xfrm>
          <a:custGeom>
            <a:rect b="b" l="l" r="r" t="t"/>
            <a:pathLst>
              <a:path extrusionOk="0" h="106157" w="366243">
                <a:moveTo>
                  <a:pt x="241" y="0"/>
                </a:moveTo>
                <a:lnTo>
                  <a:pt x="0" y="77929"/>
                </a:lnTo>
                <a:lnTo>
                  <a:pt x="366243" y="106157"/>
                </a:lnTo>
                <a:lnTo>
                  <a:pt x="366243" y="4102"/>
                </a:lnTo>
                <a:close/>
              </a:path>
            </a:pathLst>
          </a:custGeom>
          <a:solidFill>
            <a:srgbClr val="00AE9D">
              <a:alpha val="83460"/>
            </a:srgbClr>
          </a:solidFill>
          <a:ln>
            <a:noFill/>
          </a:ln>
        </p:spPr>
      </p:sp>
      <p:sp>
        <p:nvSpPr>
          <p:cNvPr id="17" name="Google Shape;17;p3"/>
          <p:cNvSpPr txBox="1"/>
          <p:nvPr>
            <p:ph type="ctrTitle"/>
          </p:nvPr>
        </p:nvSpPr>
        <p:spPr>
          <a:xfrm>
            <a:off x="1815525" y="2040550"/>
            <a:ext cx="5513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 type="subTitle"/>
          </p:nvPr>
        </p:nvSpPr>
        <p:spPr>
          <a:xfrm>
            <a:off x="1815375" y="3068650"/>
            <a:ext cx="5513100" cy="784800"/>
          </a:xfrm>
          <a:prstGeom prst="rect">
            <a:avLst/>
          </a:prstGeom>
        </p:spPr>
        <p:txBody>
          <a:bodyPr anchorCtr="0" anchor="t" bIns="91425" lIns="91425" spcFirstLastPara="1" rIns="91425" wrap="square" tIns="91425"/>
          <a:lstStyle>
            <a:lvl1pPr lvl="0" rtl="0" algn="ctr">
              <a:spcBef>
                <a:spcPts val="0"/>
              </a:spcBef>
              <a:spcAft>
                <a:spcPts val="0"/>
              </a:spcAft>
              <a:buClr>
                <a:srgbClr val="004C52"/>
              </a:buClr>
              <a:buSzPts val="1800"/>
              <a:buNone/>
              <a:defRPr b="1" sz="1800"/>
            </a:lvl1pPr>
            <a:lvl2pPr lvl="1" rtl="0" algn="ctr">
              <a:spcBef>
                <a:spcPts val="0"/>
              </a:spcBef>
              <a:spcAft>
                <a:spcPts val="0"/>
              </a:spcAft>
              <a:buClr>
                <a:srgbClr val="004C52"/>
              </a:buClr>
              <a:buSzPts val="1800"/>
              <a:buNone/>
              <a:defRPr b="1" sz="1800"/>
            </a:lvl2pPr>
            <a:lvl3pPr lvl="2" rtl="0" algn="ctr">
              <a:spcBef>
                <a:spcPts val="0"/>
              </a:spcBef>
              <a:spcAft>
                <a:spcPts val="0"/>
              </a:spcAft>
              <a:buClr>
                <a:srgbClr val="004C52"/>
              </a:buClr>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6025" y="301575"/>
            <a:ext cx="9150050" cy="4496748"/>
          </a:xfrm>
          <a:custGeom>
            <a:rect b="b" l="l" r="r" t="t"/>
            <a:pathLst>
              <a:path extrusionOk="0" h="149344" w="366002">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1" name="Google Shape;21;p4"/>
          <p:cNvSpPr/>
          <p:nvPr/>
        </p:nvSpPr>
        <p:spPr>
          <a:xfrm>
            <a:off x="0" y="1580113"/>
            <a:ext cx="9144000" cy="3341668"/>
          </a:xfrm>
          <a:custGeom>
            <a:rect b="b" l="l" r="r" t="t"/>
            <a:pathLst>
              <a:path extrusionOk="0" h="110982" w="36576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2" name="Google Shape;22;p4"/>
          <p:cNvSpPr/>
          <p:nvPr/>
        </p:nvSpPr>
        <p:spPr>
          <a:xfrm>
            <a:off x="-5900" y="410541"/>
            <a:ext cx="9144152" cy="4453148"/>
          </a:xfrm>
          <a:custGeom>
            <a:rect b="b" l="l" r="r" t="t"/>
            <a:pathLst>
              <a:path extrusionOk="0" h="147896" w="365036">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3" name="Google Shape;23;p4"/>
          <p:cNvSpPr txBox="1"/>
          <p:nvPr>
            <p:ph idx="1" type="body"/>
          </p:nvPr>
        </p:nvSpPr>
        <p:spPr>
          <a:xfrm>
            <a:off x="1833775" y="2314200"/>
            <a:ext cx="54765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b="1" i="1">
                <a:solidFill>
                  <a:srgbClr val="FFFFFF"/>
                </a:solidFill>
              </a:defRPr>
            </a:lvl1pPr>
            <a:lvl2pPr indent="-381000" lvl="1" marL="914400" rtl="0" algn="ctr">
              <a:spcBef>
                <a:spcPts val="0"/>
              </a:spcBef>
              <a:spcAft>
                <a:spcPts val="0"/>
              </a:spcAft>
              <a:buClr>
                <a:srgbClr val="FFFFFF"/>
              </a:buClr>
              <a:buSzPts val="2400"/>
              <a:buChar char="🔸"/>
              <a:defRPr b="1" i="1">
                <a:solidFill>
                  <a:srgbClr val="FFFFFF"/>
                </a:solidFill>
              </a:defRPr>
            </a:lvl2pPr>
            <a:lvl3pPr indent="-381000" lvl="2" marL="1371600" rtl="0" algn="ctr">
              <a:spcBef>
                <a:spcPts val="0"/>
              </a:spcBef>
              <a:spcAft>
                <a:spcPts val="0"/>
              </a:spcAft>
              <a:buClr>
                <a:srgbClr val="FFFFFF"/>
              </a:buClr>
              <a:buSzPts val="2400"/>
              <a:buChar char="◇"/>
              <a:defRPr b="1" i="1">
                <a:solidFill>
                  <a:srgbClr val="FFFFFF"/>
                </a:solidFill>
              </a:defRPr>
            </a:lvl3pPr>
            <a:lvl4pPr indent="-381000" lvl="3" marL="1828800" rtl="0" algn="ctr">
              <a:spcBef>
                <a:spcPts val="0"/>
              </a:spcBef>
              <a:spcAft>
                <a:spcPts val="0"/>
              </a:spcAft>
              <a:buClr>
                <a:srgbClr val="FFFFFF"/>
              </a:buClr>
              <a:buSzPts val="2400"/>
              <a:buChar char="●"/>
              <a:defRPr b="1" i="1">
                <a:solidFill>
                  <a:srgbClr val="FFFFFF"/>
                </a:solidFill>
              </a:defRPr>
            </a:lvl4pPr>
            <a:lvl5pPr indent="-381000" lvl="4" marL="2286000" rtl="0" algn="ctr">
              <a:spcBef>
                <a:spcPts val="0"/>
              </a:spcBef>
              <a:spcAft>
                <a:spcPts val="0"/>
              </a:spcAft>
              <a:buClr>
                <a:srgbClr val="FFFFFF"/>
              </a:buClr>
              <a:buSzPts val="2400"/>
              <a:buChar char="○"/>
              <a:defRPr b="1" i="1">
                <a:solidFill>
                  <a:srgbClr val="FFFFFF"/>
                </a:solidFill>
              </a:defRPr>
            </a:lvl5pPr>
            <a:lvl6pPr indent="-381000" lvl="5" marL="2743200" rtl="0" algn="ctr">
              <a:spcBef>
                <a:spcPts val="0"/>
              </a:spcBef>
              <a:spcAft>
                <a:spcPts val="0"/>
              </a:spcAft>
              <a:buClr>
                <a:srgbClr val="FFFFFF"/>
              </a:buClr>
              <a:buSzPts val="2400"/>
              <a:buChar char="■"/>
              <a:defRPr b="1" i="1">
                <a:solidFill>
                  <a:srgbClr val="FFFFFF"/>
                </a:solidFill>
              </a:defRPr>
            </a:lvl6pPr>
            <a:lvl7pPr indent="-381000" lvl="6" marL="3200400" rtl="0" algn="ctr">
              <a:spcBef>
                <a:spcPts val="0"/>
              </a:spcBef>
              <a:spcAft>
                <a:spcPts val="0"/>
              </a:spcAft>
              <a:buClr>
                <a:srgbClr val="FFFFFF"/>
              </a:buClr>
              <a:buSzPts val="2400"/>
              <a:buChar char="●"/>
              <a:defRPr b="1" i="1">
                <a:solidFill>
                  <a:srgbClr val="FFFFFF"/>
                </a:solidFill>
              </a:defRPr>
            </a:lvl7pPr>
            <a:lvl8pPr indent="-381000" lvl="7" marL="3657600" rtl="0" algn="ctr">
              <a:spcBef>
                <a:spcPts val="0"/>
              </a:spcBef>
              <a:spcAft>
                <a:spcPts val="0"/>
              </a:spcAft>
              <a:buClr>
                <a:srgbClr val="FFFFFF"/>
              </a:buClr>
              <a:buSzPts val="2400"/>
              <a:buChar char="○"/>
              <a:defRPr b="1" i="1">
                <a:solidFill>
                  <a:srgbClr val="FFFFFF"/>
                </a:solidFill>
              </a:defRPr>
            </a:lvl8pPr>
            <a:lvl9pPr indent="-381000" lvl="8" marL="4114800" algn="ctr">
              <a:spcBef>
                <a:spcPts val="0"/>
              </a:spcBef>
              <a:spcAft>
                <a:spcPts val="0"/>
              </a:spcAft>
              <a:buClr>
                <a:srgbClr val="FFFFFF"/>
              </a:buClr>
              <a:buSzPts val="2400"/>
              <a:buChar char="■"/>
              <a:defRPr b="1" i="1">
                <a:solidFill>
                  <a:srgbClr val="FFFFFF"/>
                </a:solidFill>
              </a:defRPr>
            </a:lvl9pPr>
          </a:lstStyle>
          <a:p/>
        </p:txBody>
      </p:sp>
      <p:sp>
        <p:nvSpPr>
          <p:cNvPr id="24" name="Google Shape;24;p4"/>
          <p:cNvSpPr txBox="1"/>
          <p:nvPr/>
        </p:nvSpPr>
        <p:spPr>
          <a:xfrm>
            <a:off x="3593400" y="10861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Raleway"/>
                <a:ea typeface="Raleway"/>
                <a:cs typeface="Raleway"/>
                <a:sym typeface="Raleway"/>
              </a:rPr>
              <a:t>“</a:t>
            </a:r>
            <a:endParaRPr b="1" sz="6000">
              <a:solidFill>
                <a:srgbClr val="FFFFFF"/>
              </a:solidFill>
              <a:latin typeface="Raleway"/>
              <a:ea typeface="Raleway"/>
              <a:cs typeface="Raleway"/>
              <a:sym typeface="Raleway"/>
            </a:endParaRPr>
          </a:p>
        </p:txBody>
      </p:sp>
      <p:sp>
        <p:nvSpPr>
          <p:cNvPr id="25" name="Google Shape;25;p4"/>
          <p:cNvSpPr/>
          <p:nvPr/>
        </p:nvSpPr>
        <p:spPr>
          <a:xfrm>
            <a:off x="4179900" y="1041875"/>
            <a:ext cx="784200" cy="784200"/>
          </a:xfrm>
          <a:prstGeom prst="diamond">
            <a:avLst/>
          </a:prstGeom>
          <a:noFill/>
          <a:ln cap="flat" cmpd="sng" w="2857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grpSp>
        <p:nvGrpSpPr>
          <p:cNvPr id="27" name="Google Shape;27;p5"/>
          <p:cNvGrpSpPr/>
          <p:nvPr/>
        </p:nvGrpSpPr>
        <p:grpSpPr>
          <a:xfrm>
            <a:off x="-6025" y="0"/>
            <a:ext cx="9168125" cy="5163100"/>
            <a:chOff x="-6025" y="0"/>
            <a:chExt cx="9168125" cy="5163100"/>
          </a:xfrm>
        </p:grpSpPr>
        <p:sp>
          <p:nvSpPr>
            <p:cNvPr id="28" name="Google Shape;28;p5"/>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29" name="Google Shape;29;p5"/>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30" name="Google Shape;30;p5"/>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31" name="Google Shape;31;p5"/>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32" name="Google Shape;32;p5"/>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33" name="Google Shape;33;p5"/>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34" name="Google Shape;34;p5"/>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5"/>
          <p:cNvSpPr txBox="1"/>
          <p:nvPr>
            <p:ph idx="1" type="body"/>
          </p:nvPr>
        </p:nvSpPr>
        <p:spPr>
          <a:xfrm>
            <a:off x="886650" y="1598408"/>
            <a:ext cx="7370700" cy="3327300"/>
          </a:xfrm>
          <a:prstGeom prst="rect">
            <a:avLst/>
          </a:prstGeom>
        </p:spPr>
        <p:txBody>
          <a:bodyPr anchorCtr="0" anchor="t" bIns="91425" lIns="91425" spcFirstLastPara="1" rIns="91425" wrap="square" tIns="91425"/>
          <a:lstStyle>
            <a:lvl1pPr indent="-381000" lvl="0" marL="457200">
              <a:spcBef>
                <a:spcPts val="600"/>
              </a:spcBef>
              <a:spcAft>
                <a:spcPts val="0"/>
              </a:spcAft>
              <a:buClr>
                <a:srgbClr val="004C52"/>
              </a:buClr>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grpSp>
        <p:nvGrpSpPr>
          <p:cNvPr id="37" name="Google Shape;37;p6"/>
          <p:cNvGrpSpPr/>
          <p:nvPr/>
        </p:nvGrpSpPr>
        <p:grpSpPr>
          <a:xfrm>
            <a:off x="-6025" y="0"/>
            <a:ext cx="9168125" cy="5163100"/>
            <a:chOff x="-6025" y="0"/>
            <a:chExt cx="9168125" cy="5163100"/>
          </a:xfrm>
        </p:grpSpPr>
        <p:sp>
          <p:nvSpPr>
            <p:cNvPr id="38" name="Google Shape;38;p6"/>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39" name="Google Shape;39;p6"/>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40" name="Google Shape;40;p6"/>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41" name="Google Shape;41;p6"/>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42" name="Google Shape;42;p6"/>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43" name="Google Shape;43;p6"/>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44" name="Google Shape;44;p6"/>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6"/>
          <p:cNvSpPr txBox="1"/>
          <p:nvPr>
            <p:ph idx="1" type="body"/>
          </p:nvPr>
        </p:nvSpPr>
        <p:spPr>
          <a:xfrm>
            <a:off x="904925"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2" type="body"/>
          </p:nvPr>
        </p:nvSpPr>
        <p:spPr>
          <a:xfrm>
            <a:off x="4679180" y="1495850"/>
            <a:ext cx="3560100" cy="34299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6025" y="0"/>
            <a:ext cx="9168125" cy="5163100"/>
            <a:chOff x="-6025" y="0"/>
            <a:chExt cx="9168125" cy="5163100"/>
          </a:xfrm>
        </p:grpSpPr>
        <p:sp>
          <p:nvSpPr>
            <p:cNvPr id="49" name="Google Shape;49;p7"/>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50" name="Google Shape;50;p7"/>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51" name="Google Shape;51;p7"/>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52" name="Google Shape;52;p7"/>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53" name="Google Shape;53;p7"/>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54" name="Google Shape;54;p7"/>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55" name="Google Shape;55;p7"/>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6" name="Google Shape;56;p7"/>
          <p:cNvSpPr txBox="1"/>
          <p:nvPr>
            <p:ph idx="1" type="body"/>
          </p:nvPr>
        </p:nvSpPr>
        <p:spPr>
          <a:xfrm>
            <a:off x="870750"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2" type="body"/>
          </p:nvPr>
        </p:nvSpPr>
        <p:spPr>
          <a:xfrm>
            <a:off x="3357262"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8" name="Google Shape;58;p7"/>
          <p:cNvSpPr txBox="1"/>
          <p:nvPr>
            <p:ph idx="3" type="body"/>
          </p:nvPr>
        </p:nvSpPr>
        <p:spPr>
          <a:xfrm>
            <a:off x="5843773" y="1495850"/>
            <a:ext cx="2365200" cy="34299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grpSp>
        <p:nvGrpSpPr>
          <p:cNvPr id="60" name="Google Shape;60;p8"/>
          <p:cNvGrpSpPr/>
          <p:nvPr/>
        </p:nvGrpSpPr>
        <p:grpSpPr>
          <a:xfrm>
            <a:off x="-6025" y="0"/>
            <a:ext cx="9168125" cy="5163100"/>
            <a:chOff x="-6025" y="0"/>
            <a:chExt cx="9168125" cy="5163100"/>
          </a:xfrm>
        </p:grpSpPr>
        <p:sp>
          <p:nvSpPr>
            <p:cNvPr id="61" name="Google Shape;61;p8"/>
            <p:cNvSpPr/>
            <p:nvPr/>
          </p:nvSpPr>
          <p:spPr>
            <a:xfrm>
              <a:off x="0" y="0"/>
              <a:ext cx="8552900" cy="1333000"/>
            </a:xfrm>
            <a:custGeom>
              <a:rect b="b" l="l" r="r" t="t"/>
              <a:pathLst>
                <a:path extrusionOk="0" h="53320" w="342116">
                  <a:moveTo>
                    <a:pt x="0" y="0"/>
                  </a:moveTo>
                  <a:lnTo>
                    <a:pt x="0" y="53320"/>
                  </a:lnTo>
                  <a:lnTo>
                    <a:pt x="342116" y="0"/>
                  </a:lnTo>
                  <a:close/>
                </a:path>
              </a:pathLst>
            </a:custGeom>
            <a:solidFill>
              <a:srgbClr val="004C52"/>
            </a:solidFill>
            <a:ln>
              <a:noFill/>
            </a:ln>
          </p:spPr>
        </p:sp>
        <p:sp>
          <p:nvSpPr>
            <p:cNvPr id="62" name="Google Shape;62;p8"/>
            <p:cNvSpPr/>
            <p:nvPr/>
          </p:nvSpPr>
          <p:spPr>
            <a:xfrm>
              <a:off x="2563450" y="0"/>
              <a:ext cx="6580550" cy="1272675"/>
            </a:xfrm>
            <a:custGeom>
              <a:rect b="b" l="l" r="r" t="t"/>
              <a:pathLst>
                <a:path extrusionOk="0" h="50907" w="263222">
                  <a:moveTo>
                    <a:pt x="0" y="0"/>
                  </a:moveTo>
                  <a:lnTo>
                    <a:pt x="217381" y="50907"/>
                  </a:lnTo>
                  <a:lnTo>
                    <a:pt x="263222" y="10133"/>
                  </a:lnTo>
                  <a:lnTo>
                    <a:pt x="263222" y="0"/>
                  </a:lnTo>
                  <a:close/>
                </a:path>
              </a:pathLst>
            </a:custGeom>
            <a:solidFill>
              <a:srgbClr val="00AE9D">
                <a:alpha val="83460"/>
              </a:srgbClr>
            </a:solidFill>
            <a:ln>
              <a:noFill/>
            </a:ln>
          </p:spPr>
        </p:sp>
        <p:sp>
          <p:nvSpPr>
            <p:cNvPr id="63" name="Google Shape;63;p8"/>
            <p:cNvSpPr/>
            <p:nvPr/>
          </p:nvSpPr>
          <p:spPr>
            <a:xfrm>
              <a:off x="-6025" y="2"/>
              <a:ext cx="7298300" cy="1471709"/>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64" name="Google Shape;64;p8"/>
            <p:cNvSpPr/>
            <p:nvPr/>
          </p:nvSpPr>
          <p:spPr>
            <a:xfrm>
              <a:off x="3596100" y="4667000"/>
              <a:ext cx="5090700" cy="476500"/>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65" name="Google Shape;65;p8"/>
            <p:cNvSpPr/>
            <p:nvPr/>
          </p:nvSpPr>
          <p:spPr>
            <a:xfrm>
              <a:off x="5525000" y="4692625"/>
              <a:ext cx="3637100" cy="470475"/>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66" name="Google Shape;66;p8"/>
            <p:cNvSpPr/>
            <p:nvPr/>
          </p:nvSpPr>
          <p:spPr>
            <a:xfrm>
              <a:off x="7521475" y="4023125"/>
              <a:ext cx="1634600" cy="1139975"/>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grpSp>
      <p:sp>
        <p:nvSpPr>
          <p:cNvPr id="67" name="Google Shape;67;p8"/>
          <p:cNvSpPr txBox="1"/>
          <p:nvPr>
            <p:ph type="title"/>
          </p:nvPr>
        </p:nvSpPr>
        <p:spPr>
          <a:xfrm>
            <a:off x="886650" y="398400"/>
            <a:ext cx="7370700" cy="8574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Google Shape;69;p9"/>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70" name="Google Shape;70;p9"/>
          <p:cNvSpPr/>
          <p:nvPr/>
        </p:nvSpPr>
        <p:spPr>
          <a:xfrm>
            <a:off x="-6025" y="2"/>
            <a:ext cx="4445394" cy="1085644"/>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1" name="Google Shape;71;p9"/>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72" name="Google Shape;72;p9"/>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73" name="Google Shape;73;p9"/>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sp>
        <p:nvSpPr>
          <p:cNvPr id="74" name="Google Shape;74;p9"/>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
        <p:nvSpPr>
          <p:cNvPr id="75" name="Google Shape;75;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10"/>
          <p:cNvSpPr/>
          <p:nvPr/>
        </p:nvSpPr>
        <p:spPr>
          <a:xfrm>
            <a:off x="-2355" y="0"/>
            <a:ext cx="5209571" cy="983354"/>
          </a:xfrm>
          <a:custGeom>
            <a:rect b="b" l="l" r="r" t="t"/>
            <a:pathLst>
              <a:path extrusionOk="0" h="53320" w="342116">
                <a:moveTo>
                  <a:pt x="0" y="0"/>
                </a:moveTo>
                <a:lnTo>
                  <a:pt x="0" y="53320"/>
                </a:lnTo>
                <a:lnTo>
                  <a:pt x="342116" y="0"/>
                </a:lnTo>
                <a:close/>
              </a:path>
            </a:pathLst>
          </a:custGeom>
          <a:solidFill>
            <a:srgbClr val="004C52"/>
          </a:solidFill>
          <a:ln>
            <a:noFill/>
          </a:ln>
        </p:spPr>
      </p:sp>
      <p:sp>
        <p:nvSpPr>
          <p:cNvPr id="78" name="Google Shape;78;p10"/>
          <p:cNvSpPr/>
          <p:nvPr/>
        </p:nvSpPr>
        <p:spPr>
          <a:xfrm>
            <a:off x="-6025" y="2"/>
            <a:ext cx="4445394" cy="1085644"/>
          </a:xfrm>
          <a:custGeom>
            <a:rect b="b" l="l" r="r" t="t"/>
            <a:pathLst>
              <a:path extrusionOk="0" h="58628" w="291932">
                <a:moveTo>
                  <a:pt x="0" y="18578"/>
                </a:moveTo>
                <a:lnTo>
                  <a:pt x="241" y="34019"/>
                </a:lnTo>
                <a:lnTo>
                  <a:pt x="221482" y="58628"/>
                </a:lnTo>
                <a:lnTo>
                  <a:pt x="291932" y="0"/>
                </a:lnTo>
                <a:close/>
              </a:path>
            </a:pathLst>
          </a:custGeom>
          <a:solidFill>
            <a:srgbClr val="ABE33F">
              <a:alpha val="81150"/>
            </a:srgbClr>
          </a:solidFill>
          <a:ln>
            <a:noFill/>
          </a:ln>
        </p:spPr>
      </p:sp>
      <p:sp>
        <p:nvSpPr>
          <p:cNvPr id="79" name="Google Shape;79;p10"/>
          <p:cNvSpPr/>
          <p:nvPr/>
        </p:nvSpPr>
        <p:spPr>
          <a:xfrm>
            <a:off x="6375475" y="4745747"/>
            <a:ext cx="2548913" cy="400879"/>
          </a:xfrm>
          <a:custGeom>
            <a:rect b="b" l="l" r="r" t="t"/>
            <a:pathLst>
              <a:path extrusionOk="0" h="19060" w="203628">
                <a:moveTo>
                  <a:pt x="0" y="19060"/>
                </a:moveTo>
                <a:lnTo>
                  <a:pt x="203628" y="19060"/>
                </a:lnTo>
                <a:lnTo>
                  <a:pt x="157305" y="0"/>
                </a:lnTo>
                <a:close/>
              </a:path>
            </a:pathLst>
          </a:custGeom>
          <a:solidFill>
            <a:srgbClr val="004C52"/>
          </a:solidFill>
          <a:ln>
            <a:noFill/>
          </a:ln>
        </p:spPr>
      </p:sp>
      <p:sp>
        <p:nvSpPr>
          <p:cNvPr id="80" name="Google Shape;80;p10"/>
          <p:cNvSpPr/>
          <p:nvPr/>
        </p:nvSpPr>
        <p:spPr>
          <a:xfrm>
            <a:off x="7341180" y="4767304"/>
            <a:ext cx="1821096" cy="395811"/>
          </a:xfrm>
          <a:custGeom>
            <a:rect b="b" l="l" r="r" t="t"/>
            <a:pathLst>
              <a:path extrusionOk="0" h="18819" w="145484">
                <a:moveTo>
                  <a:pt x="145484" y="0"/>
                </a:moveTo>
                <a:lnTo>
                  <a:pt x="145484" y="18819"/>
                </a:lnTo>
                <a:lnTo>
                  <a:pt x="0" y="18819"/>
                </a:lnTo>
                <a:close/>
              </a:path>
            </a:pathLst>
          </a:custGeom>
          <a:solidFill>
            <a:srgbClr val="00AE9D">
              <a:alpha val="83460"/>
            </a:srgbClr>
          </a:solidFill>
          <a:ln>
            <a:noFill/>
          </a:ln>
        </p:spPr>
      </p:sp>
      <p:sp>
        <p:nvSpPr>
          <p:cNvPr id="81" name="Google Shape;81;p10"/>
          <p:cNvSpPr/>
          <p:nvPr/>
        </p:nvSpPr>
        <p:spPr>
          <a:xfrm>
            <a:off x="8340717" y="4204075"/>
            <a:ext cx="818444" cy="959061"/>
          </a:xfrm>
          <a:custGeom>
            <a:rect b="b" l="l" r="r" t="t"/>
            <a:pathLst>
              <a:path extrusionOk="0" h="45599" w="65384">
                <a:moveTo>
                  <a:pt x="65384" y="27022"/>
                </a:moveTo>
                <a:lnTo>
                  <a:pt x="65384" y="0"/>
                </a:lnTo>
                <a:lnTo>
                  <a:pt x="0" y="45599"/>
                </a:lnTo>
                <a:close/>
              </a:path>
            </a:pathLst>
          </a:custGeom>
          <a:solidFill>
            <a:srgbClr val="ABE33F">
              <a:alpha val="81150"/>
            </a:srgbClr>
          </a:solidFill>
          <a:ln>
            <a:noFill/>
          </a:ln>
        </p:spPr>
      </p:sp>
      <p:sp>
        <p:nvSpPr>
          <p:cNvPr id="82" name="Google Shape;82;p10"/>
          <p:cNvSpPr/>
          <p:nvPr/>
        </p:nvSpPr>
        <p:spPr>
          <a:xfrm>
            <a:off x="1559025" y="-6025"/>
            <a:ext cx="4116775" cy="944875"/>
          </a:xfrm>
          <a:custGeom>
            <a:rect b="b" l="l" r="r" t="t"/>
            <a:pathLst>
              <a:path extrusionOk="0" h="37795" w="164671">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86650" y="1598408"/>
            <a:ext cx="7370700" cy="33273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indent="-381000" lvl="1" marL="9144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indent="-381000" lvl="2" marL="13716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indent="-381000" lvl="3" marL="1828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indent="-381000" lvl="4" marL="2286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indent="-381000" lvl="5" marL="27432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indent="-381000" lvl="6" marL="32004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indent="-381000" lvl="7" marL="36576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indent="-381000" lvl="8" marL="41148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p:txBody>
      </p:sp>
      <p:sp>
        <p:nvSpPr>
          <p:cNvPr id="7" name="Google Shape;7;p1"/>
          <p:cNvSpPr txBox="1"/>
          <p:nvPr>
            <p:ph type="title"/>
          </p:nvPr>
        </p:nvSpPr>
        <p:spPr>
          <a:xfrm>
            <a:off x="886650" y="398400"/>
            <a:ext cx="73707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b="1" sz="24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nvSpPr>
        <p:spPr>
          <a:xfrm>
            <a:off x="6094075" y="3075450"/>
            <a:ext cx="3055200" cy="6834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Clr>
                <a:schemeClr val="dk1"/>
              </a:buClr>
              <a:buSzPts val="1100"/>
              <a:buFont typeface="Arial"/>
              <a:buNone/>
            </a:pPr>
            <a:r>
              <a:rPr lang="en" sz="1200">
                <a:solidFill>
                  <a:srgbClr val="FFFFFF"/>
                </a:solidFill>
              </a:rPr>
              <a:t>Lennert De Cleen	</a:t>
            </a:r>
            <a:r>
              <a:rPr lang="en" sz="1200">
                <a:solidFill>
                  <a:srgbClr val="FFFFFF"/>
                </a:solidFill>
              </a:rPr>
              <a:t>Steven Vispoel</a:t>
            </a:r>
            <a:endParaRPr sz="1200">
              <a:solidFill>
                <a:srgbClr val="FFFFFF"/>
              </a:solidFill>
            </a:endParaRPr>
          </a:p>
          <a:p>
            <a:pPr indent="0" lvl="0" marL="0" rtl="0" algn="l">
              <a:lnSpc>
                <a:spcPct val="107000"/>
              </a:lnSpc>
              <a:spcBef>
                <a:spcPts val="0"/>
              </a:spcBef>
              <a:spcAft>
                <a:spcPts val="0"/>
              </a:spcAft>
              <a:buClr>
                <a:schemeClr val="dk1"/>
              </a:buClr>
              <a:buSzPts val="1100"/>
              <a:buFont typeface="Arial"/>
              <a:buNone/>
            </a:pPr>
            <a:r>
              <a:rPr lang="en" sz="1200">
                <a:solidFill>
                  <a:srgbClr val="FFFFFF"/>
                </a:solidFill>
              </a:rPr>
              <a:t>Brend Simons	</a:t>
            </a:r>
            <a:r>
              <a:rPr lang="en" sz="1200">
                <a:solidFill>
                  <a:srgbClr val="FFFFFF"/>
                </a:solidFill>
              </a:rPr>
              <a:t>Dylan Vernelen Ebert</a:t>
            </a:r>
            <a:endParaRPr sz="1200">
              <a:solidFill>
                <a:srgbClr val="FFFFFF"/>
              </a:solidFill>
            </a:endParaRPr>
          </a:p>
          <a:p>
            <a:pPr indent="0" lvl="0" marL="0" rtl="0" algn="l">
              <a:lnSpc>
                <a:spcPct val="107000"/>
              </a:lnSpc>
              <a:spcBef>
                <a:spcPts val="0"/>
              </a:spcBef>
              <a:spcAft>
                <a:spcPts val="0"/>
              </a:spcAft>
              <a:buNone/>
            </a:pPr>
            <a:r>
              <a:rPr lang="en" sz="1200">
                <a:solidFill>
                  <a:srgbClr val="FFFFFF"/>
                </a:solidFill>
              </a:rPr>
              <a:t>Robin Verbeek	</a:t>
            </a:r>
            <a:r>
              <a:rPr lang="en" sz="1200">
                <a:solidFill>
                  <a:srgbClr val="FFFFFF"/>
                </a:solidFill>
                <a:latin typeface="Verdana"/>
                <a:ea typeface="Verdana"/>
                <a:cs typeface="Verdana"/>
                <a:sym typeface="Verdana"/>
              </a:rPr>
              <a:t>Lukas Hanot</a:t>
            </a:r>
            <a:endParaRPr sz="1200">
              <a:solidFill>
                <a:srgbClr val="FFFFFF"/>
              </a:solidFill>
            </a:endParaRPr>
          </a:p>
        </p:txBody>
      </p:sp>
      <p:pic>
        <p:nvPicPr>
          <p:cNvPr id="88" name="Google Shape;88;p11"/>
          <p:cNvPicPr preferRelativeResize="0"/>
          <p:nvPr/>
        </p:nvPicPr>
        <p:blipFill>
          <a:blip r:embed="rId3">
            <a:alphaModFix/>
          </a:blip>
          <a:stretch>
            <a:fillRect/>
          </a:stretch>
        </p:blipFill>
        <p:spPr>
          <a:xfrm>
            <a:off x="2839750" y="1849350"/>
            <a:ext cx="3380061" cy="168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Projectafbakening</a:t>
            </a:r>
            <a:endParaRPr/>
          </a:p>
        </p:txBody>
      </p:sp>
      <p:sp>
        <p:nvSpPr>
          <p:cNvPr id="145" name="Google Shape;145;p20"/>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Mogelijke uitbreiding:</a:t>
            </a:r>
            <a:endParaRPr/>
          </a:p>
          <a:p>
            <a:pPr indent="-381000" lvl="0" marL="457200" rtl="0" algn="l">
              <a:spcBef>
                <a:spcPts val="600"/>
              </a:spcBef>
              <a:spcAft>
                <a:spcPts val="0"/>
              </a:spcAft>
              <a:buSzPts val="2400"/>
              <a:buChar char="●"/>
            </a:pPr>
            <a:r>
              <a:rPr lang="en"/>
              <a:t>Productbeschrijving</a:t>
            </a:r>
            <a:endParaRPr/>
          </a:p>
          <a:p>
            <a:pPr indent="-381000" lvl="0" marL="457200" rtl="0" algn="l">
              <a:spcBef>
                <a:spcPts val="0"/>
              </a:spcBef>
              <a:spcAft>
                <a:spcPts val="0"/>
              </a:spcAft>
              <a:buSzPts val="2400"/>
              <a:buChar char="●"/>
            </a:pPr>
            <a:r>
              <a:rPr lang="en"/>
              <a:t>Vergelijkbare producten</a:t>
            </a:r>
            <a:endParaRPr/>
          </a:p>
          <a:p>
            <a:pPr indent="-381000" lvl="0" marL="457200" rtl="0" algn="l">
              <a:spcBef>
                <a:spcPts val="0"/>
              </a:spcBef>
              <a:spcAft>
                <a:spcPts val="0"/>
              </a:spcAft>
              <a:buSzPts val="2400"/>
              <a:buChar char="●"/>
            </a:pPr>
            <a:r>
              <a:rPr lang="en"/>
              <a:t>Accessoires</a:t>
            </a:r>
            <a:endParaRPr/>
          </a:p>
        </p:txBody>
      </p:sp>
      <p:pic>
        <p:nvPicPr>
          <p:cNvPr id="146" name="Google Shape;146;p20"/>
          <p:cNvPicPr preferRelativeResize="0"/>
          <p:nvPr/>
        </p:nvPicPr>
        <p:blipFill rotWithShape="1">
          <a:blip r:embed="rId3">
            <a:alphaModFix/>
          </a:blip>
          <a:srcRect b="3157" l="0" r="0" t="3157"/>
          <a:stretch/>
        </p:blipFill>
        <p:spPr>
          <a:xfrm>
            <a:off x="4997525" y="1774150"/>
            <a:ext cx="3516450" cy="220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Risicoanalyse</a:t>
            </a:r>
            <a:endParaRPr/>
          </a:p>
        </p:txBody>
      </p:sp>
      <p:sp>
        <p:nvSpPr>
          <p:cNvPr id="152" name="Google Shape;152;p21"/>
          <p:cNvSpPr txBox="1"/>
          <p:nvPr>
            <p:ph idx="1" type="body"/>
          </p:nvPr>
        </p:nvSpPr>
        <p:spPr>
          <a:xfrm>
            <a:off x="348600" y="1747275"/>
            <a:ext cx="55953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Crashes =&gt; backup</a:t>
            </a:r>
            <a:endParaRPr/>
          </a:p>
          <a:p>
            <a:pPr indent="-381000" lvl="0" marL="457200" rtl="0" algn="l">
              <a:spcBef>
                <a:spcPts val="0"/>
              </a:spcBef>
              <a:spcAft>
                <a:spcPts val="0"/>
              </a:spcAft>
              <a:buSzPts val="2400"/>
              <a:buChar char="●"/>
            </a:pPr>
            <a:r>
              <a:rPr lang="en"/>
              <a:t>GDPR</a:t>
            </a:r>
            <a:endParaRPr/>
          </a:p>
          <a:p>
            <a:pPr indent="-381000" lvl="0" marL="457200" rtl="0" algn="l">
              <a:spcBef>
                <a:spcPts val="0"/>
              </a:spcBef>
              <a:spcAft>
                <a:spcPts val="0"/>
              </a:spcAft>
              <a:buSzPts val="2400"/>
              <a:buChar char="●"/>
            </a:pPr>
            <a:r>
              <a:rPr lang="en"/>
              <a:t>Bluetooth werkt niet =&gt; alternatief</a:t>
            </a:r>
            <a:endParaRPr/>
          </a:p>
          <a:p>
            <a:pPr indent="-381000" lvl="0" marL="457200" rtl="0" algn="l">
              <a:spcBef>
                <a:spcPts val="0"/>
              </a:spcBef>
              <a:spcAft>
                <a:spcPts val="0"/>
              </a:spcAft>
              <a:buSzPts val="2400"/>
              <a:buChar char="●"/>
            </a:pPr>
            <a:r>
              <a:rPr lang="en"/>
              <a:t>Scope of doelstellingen wijzigen</a:t>
            </a:r>
            <a:endParaRPr/>
          </a:p>
          <a:p>
            <a:pPr indent="-381000" lvl="0" marL="457200" rtl="0" algn="l">
              <a:spcBef>
                <a:spcPts val="0"/>
              </a:spcBef>
              <a:spcAft>
                <a:spcPts val="0"/>
              </a:spcAft>
              <a:buSzPts val="2400"/>
              <a:buChar char="●"/>
            </a:pPr>
            <a:r>
              <a:rPr lang="en"/>
              <a:t>Verkeerde of geen </a:t>
            </a:r>
            <a:r>
              <a:rPr lang="en"/>
              <a:t>apparatuur</a:t>
            </a:r>
            <a:r>
              <a:rPr lang="en"/>
              <a:t> geleverd</a:t>
            </a:r>
            <a:endParaRPr/>
          </a:p>
          <a:p>
            <a:pPr indent="-381000" lvl="0" marL="457200" rtl="0" algn="l">
              <a:spcBef>
                <a:spcPts val="0"/>
              </a:spcBef>
              <a:spcAft>
                <a:spcPts val="0"/>
              </a:spcAft>
              <a:buSzPts val="2400"/>
              <a:buChar char="●"/>
            </a:pPr>
            <a:r>
              <a:rPr lang="en"/>
              <a:t>Testen</a:t>
            </a:r>
            <a:endParaRPr/>
          </a:p>
        </p:txBody>
      </p:sp>
      <p:pic>
        <p:nvPicPr>
          <p:cNvPr id="153" name="Google Shape;153;p21"/>
          <p:cNvPicPr preferRelativeResize="0"/>
          <p:nvPr/>
        </p:nvPicPr>
        <p:blipFill>
          <a:blip r:embed="rId3">
            <a:alphaModFix/>
          </a:blip>
          <a:stretch>
            <a:fillRect/>
          </a:stretch>
        </p:blipFill>
        <p:spPr>
          <a:xfrm>
            <a:off x="6145550" y="1479700"/>
            <a:ext cx="2636350" cy="263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Zijn er nog vragen?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ctrTitle"/>
          </p:nvPr>
        </p:nvSpPr>
        <p:spPr>
          <a:xfrm>
            <a:off x="1815525" y="20405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3"/>
          <p:cNvSpPr txBox="1"/>
          <p:nvPr>
            <p:ph idx="1" type="subTitle"/>
          </p:nvPr>
        </p:nvSpPr>
        <p:spPr>
          <a:xfrm>
            <a:off x="1815375" y="3068650"/>
            <a:ext cx="55131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3"/>
          <p:cNvSpPr txBox="1"/>
          <p:nvPr/>
        </p:nvSpPr>
        <p:spPr>
          <a:xfrm>
            <a:off x="-49925" y="-2500"/>
            <a:ext cx="9313200" cy="5255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2"/>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Inhoud</a:t>
            </a:r>
            <a:endParaRPr/>
          </a:p>
        </p:txBody>
      </p:sp>
      <p:sp>
        <p:nvSpPr>
          <p:cNvPr id="94" name="Google Shape;94;p12"/>
          <p:cNvSpPr txBox="1"/>
          <p:nvPr>
            <p:ph idx="1" type="body"/>
          </p:nvPr>
        </p:nvSpPr>
        <p:spPr>
          <a:xfrm>
            <a:off x="886650" y="1598408"/>
            <a:ext cx="7370700" cy="3327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Team voorstelling</a:t>
            </a:r>
            <a:endParaRPr/>
          </a:p>
          <a:p>
            <a:pPr indent="-381000" lvl="0" marL="457200" rtl="0" algn="l">
              <a:spcBef>
                <a:spcPts val="0"/>
              </a:spcBef>
              <a:spcAft>
                <a:spcPts val="0"/>
              </a:spcAft>
              <a:buSzPts val="2400"/>
              <a:buChar char="●"/>
            </a:pPr>
            <a:r>
              <a:rPr lang="en"/>
              <a:t>Waarom?</a:t>
            </a:r>
            <a:endParaRPr/>
          </a:p>
          <a:p>
            <a:pPr indent="-381000" lvl="1" marL="914400" rtl="0" algn="l">
              <a:spcBef>
                <a:spcPts val="0"/>
              </a:spcBef>
              <a:spcAft>
                <a:spcPts val="0"/>
              </a:spcAft>
              <a:buClr>
                <a:srgbClr val="00AE9D"/>
              </a:buClr>
              <a:buSzPts val="2400"/>
              <a:buChar char="●"/>
            </a:pPr>
            <a:r>
              <a:rPr lang="en"/>
              <a:t>Huidige situatie</a:t>
            </a:r>
            <a:endParaRPr/>
          </a:p>
          <a:p>
            <a:pPr indent="-381000" lvl="1" marL="914400" rtl="0" algn="l">
              <a:spcBef>
                <a:spcPts val="0"/>
              </a:spcBef>
              <a:spcAft>
                <a:spcPts val="0"/>
              </a:spcAft>
              <a:buClr>
                <a:srgbClr val="00AE9D"/>
              </a:buClr>
              <a:buSzPts val="2400"/>
              <a:buChar char="●"/>
            </a:pPr>
            <a:r>
              <a:rPr lang="en"/>
              <a:t>Business case</a:t>
            </a:r>
            <a:endParaRPr/>
          </a:p>
          <a:p>
            <a:pPr indent="-381000" lvl="0" marL="457200" rtl="0" algn="l">
              <a:spcBef>
                <a:spcPts val="0"/>
              </a:spcBef>
              <a:spcAft>
                <a:spcPts val="0"/>
              </a:spcAft>
              <a:buSzPts val="2400"/>
              <a:buChar char="●"/>
            </a:pPr>
            <a:r>
              <a:rPr lang="en"/>
              <a:t>Ons project</a:t>
            </a:r>
            <a:endParaRPr/>
          </a:p>
          <a:p>
            <a:pPr indent="-381000" lvl="1" marL="914400" rtl="0" algn="l">
              <a:spcBef>
                <a:spcPts val="0"/>
              </a:spcBef>
              <a:spcAft>
                <a:spcPts val="0"/>
              </a:spcAft>
              <a:buClr>
                <a:srgbClr val="00AE9D"/>
              </a:buClr>
              <a:buSzPts val="2400"/>
              <a:buChar char="●"/>
            </a:pPr>
            <a:r>
              <a:rPr lang="en"/>
              <a:t>Onze oplossing</a:t>
            </a:r>
            <a:endParaRPr/>
          </a:p>
          <a:p>
            <a:pPr indent="-381000" lvl="1" marL="914400" rtl="0" algn="l">
              <a:spcBef>
                <a:spcPts val="0"/>
              </a:spcBef>
              <a:spcAft>
                <a:spcPts val="0"/>
              </a:spcAft>
              <a:buClr>
                <a:srgbClr val="00AE9D"/>
              </a:buClr>
              <a:buSzPts val="2400"/>
              <a:buChar char="●"/>
            </a:pPr>
            <a:r>
              <a:rPr lang="en"/>
              <a:t>Projectafbakening</a:t>
            </a:r>
            <a:endParaRPr/>
          </a:p>
          <a:p>
            <a:pPr indent="-381000" lvl="1" marL="914400" rtl="0" algn="l">
              <a:spcBef>
                <a:spcPts val="0"/>
              </a:spcBef>
              <a:spcAft>
                <a:spcPts val="0"/>
              </a:spcAft>
              <a:buClr>
                <a:srgbClr val="00AE9D"/>
              </a:buClr>
              <a:buSzPts val="2400"/>
              <a:buChar char="●"/>
            </a:pPr>
            <a:r>
              <a:rPr lang="en"/>
              <a:t>Risicoanalyse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3"/>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voorstelling</a:t>
            </a:r>
            <a:endParaRPr/>
          </a:p>
        </p:txBody>
      </p:sp>
      <p:sp>
        <p:nvSpPr>
          <p:cNvPr id="100" name="Google Shape;100;p13"/>
          <p:cNvSpPr txBox="1"/>
          <p:nvPr>
            <p:ph idx="1" type="body"/>
          </p:nvPr>
        </p:nvSpPr>
        <p:spPr>
          <a:xfrm>
            <a:off x="185250" y="1255800"/>
            <a:ext cx="5214600" cy="3597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sz="1800"/>
              <a:t>Lennert De Cleen</a:t>
            </a:r>
            <a:br>
              <a:rPr lang="en" sz="1800"/>
            </a:br>
            <a:r>
              <a:rPr lang="en" sz="1800"/>
              <a:t>IoT/Teamleader</a:t>
            </a:r>
            <a:endParaRPr sz="1800"/>
          </a:p>
          <a:p>
            <a:pPr indent="-342900" lvl="0" marL="457200" rtl="0" algn="l">
              <a:spcBef>
                <a:spcPts val="0"/>
              </a:spcBef>
              <a:spcAft>
                <a:spcPts val="0"/>
              </a:spcAft>
              <a:buSzPts val="1800"/>
              <a:buChar char="●"/>
            </a:pPr>
            <a:r>
              <a:rPr b="1" lang="en" sz="1800"/>
              <a:t>Brend Simons</a:t>
            </a:r>
            <a:br>
              <a:rPr b="1" lang="en" sz="1800"/>
            </a:br>
            <a:r>
              <a:rPr lang="en" sz="1800"/>
              <a:t>Programmeur</a:t>
            </a:r>
            <a:endParaRPr sz="1800"/>
          </a:p>
          <a:p>
            <a:pPr indent="-342900" lvl="0" marL="457200" rtl="0" algn="l">
              <a:spcBef>
                <a:spcPts val="0"/>
              </a:spcBef>
              <a:spcAft>
                <a:spcPts val="0"/>
              </a:spcAft>
              <a:buSzPts val="1800"/>
              <a:buChar char="●"/>
            </a:pPr>
            <a:r>
              <a:rPr b="1" lang="en" sz="1800"/>
              <a:t>Lukas Hanot</a:t>
            </a:r>
            <a:br>
              <a:rPr lang="en" sz="1800"/>
            </a:br>
            <a:r>
              <a:rPr lang="en" sz="1800"/>
              <a:t>Infrastructuur/Dossierbeheer/Verslaggever</a:t>
            </a:r>
            <a:endParaRPr sz="1800"/>
          </a:p>
          <a:p>
            <a:pPr indent="-342900" lvl="0" marL="457200" rtl="0" algn="l">
              <a:spcBef>
                <a:spcPts val="0"/>
              </a:spcBef>
              <a:spcAft>
                <a:spcPts val="0"/>
              </a:spcAft>
              <a:buSzPts val="1800"/>
              <a:buChar char="●"/>
            </a:pPr>
            <a:r>
              <a:rPr b="1" lang="en" sz="1800"/>
              <a:t>Robin Verbeek</a:t>
            </a:r>
            <a:br>
              <a:rPr lang="en" sz="1800"/>
            </a:br>
            <a:r>
              <a:rPr lang="en" sz="1800"/>
              <a:t>Infrastructuur</a:t>
            </a:r>
            <a:endParaRPr sz="1800"/>
          </a:p>
          <a:p>
            <a:pPr indent="-342900" lvl="0" marL="457200" rtl="0" algn="l">
              <a:spcBef>
                <a:spcPts val="0"/>
              </a:spcBef>
              <a:spcAft>
                <a:spcPts val="0"/>
              </a:spcAft>
              <a:buSzPts val="1800"/>
              <a:buChar char="●"/>
            </a:pPr>
            <a:r>
              <a:rPr b="1" lang="en" sz="1800"/>
              <a:t>Dylan Vernelen Ebert</a:t>
            </a:r>
            <a:br>
              <a:rPr lang="en" sz="1800"/>
            </a:br>
            <a:r>
              <a:rPr lang="en" sz="1800"/>
              <a:t>Programmeur</a:t>
            </a:r>
            <a:endParaRPr sz="1800"/>
          </a:p>
          <a:p>
            <a:pPr indent="-342900" lvl="0" marL="457200" rtl="0" algn="l">
              <a:spcBef>
                <a:spcPts val="0"/>
              </a:spcBef>
              <a:spcAft>
                <a:spcPts val="0"/>
              </a:spcAft>
              <a:buSzPts val="1800"/>
              <a:buChar char="●"/>
            </a:pPr>
            <a:r>
              <a:rPr b="1" lang="en" sz="1800"/>
              <a:t>Steven Vispoel</a:t>
            </a:r>
            <a:br>
              <a:rPr lang="en" sz="1800"/>
            </a:br>
            <a:r>
              <a:rPr lang="en" sz="1800"/>
              <a:t>Lead-Infrastructuur/Programmeur</a:t>
            </a:r>
            <a:endParaRPr sz="1800"/>
          </a:p>
        </p:txBody>
      </p:sp>
      <p:pic>
        <p:nvPicPr>
          <p:cNvPr id="101" name="Google Shape;101;p13"/>
          <p:cNvPicPr preferRelativeResize="0"/>
          <p:nvPr/>
        </p:nvPicPr>
        <p:blipFill>
          <a:blip r:embed="rId3">
            <a:alphaModFix/>
          </a:blip>
          <a:stretch>
            <a:fillRect/>
          </a:stretch>
        </p:blipFill>
        <p:spPr>
          <a:xfrm>
            <a:off x="5533575" y="1562500"/>
            <a:ext cx="2857500" cy="250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ABE33F"/>
                </a:solidFill>
              </a:rPr>
              <a:t>1.</a:t>
            </a:r>
            <a:endParaRPr>
              <a:solidFill>
                <a:srgbClr val="ABE33F"/>
              </a:solidFill>
            </a:endParaRPr>
          </a:p>
          <a:p>
            <a:pPr indent="0" lvl="0" marL="0" rtl="0" algn="ctr">
              <a:spcBef>
                <a:spcPts val="0"/>
              </a:spcBef>
              <a:spcAft>
                <a:spcPts val="0"/>
              </a:spcAft>
              <a:buNone/>
            </a:pPr>
            <a:r>
              <a:rPr lang="en"/>
              <a:t>Waarom?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Huidige situatie</a:t>
            </a:r>
            <a:endParaRPr/>
          </a:p>
        </p:txBody>
      </p:sp>
      <p:sp>
        <p:nvSpPr>
          <p:cNvPr id="112" name="Google Shape;112;p15"/>
          <p:cNvSpPr txBox="1"/>
          <p:nvPr>
            <p:ph idx="1" type="body"/>
          </p:nvPr>
        </p:nvSpPr>
        <p:spPr>
          <a:xfrm>
            <a:off x="505650" y="1671075"/>
            <a:ext cx="57327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Signalisatie met bordjes</a:t>
            </a:r>
            <a:endParaRPr/>
          </a:p>
          <a:p>
            <a:pPr indent="-381000" lvl="0" marL="457200" rtl="0" algn="l">
              <a:spcBef>
                <a:spcPts val="0"/>
              </a:spcBef>
              <a:spcAft>
                <a:spcPts val="0"/>
              </a:spcAft>
              <a:buSzPts val="2400"/>
              <a:buChar char="●"/>
            </a:pPr>
            <a:r>
              <a:rPr lang="en"/>
              <a:t>Servicedesk </a:t>
            </a:r>
            <a:endParaRPr/>
          </a:p>
          <a:p>
            <a:pPr indent="-381000" lvl="0" marL="457200" rtl="0" algn="l">
              <a:spcBef>
                <a:spcPts val="0"/>
              </a:spcBef>
              <a:spcAft>
                <a:spcPts val="0"/>
              </a:spcAft>
              <a:buSzPts val="2400"/>
              <a:buChar char="●"/>
            </a:pPr>
            <a:r>
              <a:rPr lang="en"/>
              <a:t>Promoties: website of bordjes</a:t>
            </a:r>
            <a:endParaRPr/>
          </a:p>
          <a:p>
            <a:pPr indent="-381000" lvl="0" marL="457200" rtl="0" algn="l">
              <a:spcBef>
                <a:spcPts val="0"/>
              </a:spcBef>
              <a:spcAft>
                <a:spcPts val="0"/>
              </a:spcAft>
              <a:buSzPts val="2400"/>
              <a:buChar char="●"/>
            </a:pPr>
            <a:r>
              <a:rPr lang="en"/>
              <a:t>Geen interesse bepaling klanten</a:t>
            </a:r>
            <a:endParaRPr/>
          </a:p>
          <a:p>
            <a:pPr indent="-381000" lvl="0" marL="457200" rtl="0" algn="l">
              <a:spcBef>
                <a:spcPts val="0"/>
              </a:spcBef>
              <a:spcAft>
                <a:spcPts val="0"/>
              </a:spcAft>
              <a:buSzPts val="2400"/>
              <a:buChar char="●"/>
            </a:pPr>
            <a:r>
              <a:rPr lang="en"/>
              <a:t>Digitaliseren  </a:t>
            </a:r>
            <a:endParaRPr/>
          </a:p>
          <a:p>
            <a:pPr indent="-381000" lvl="0" marL="457200" rtl="0" algn="l">
              <a:spcBef>
                <a:spcPts val="0"/>
              </a:spcBef>
              <a:spcAft>
                <a:spcPts val="0"/>
              </a:spcAft>
              <a:buSzPts val="2400"/>
              <a:buChar char="●"/>
            </a:pPr>
            <a:r>
              <a:rPr lang="en"/>
              <a:t>Nadelen </a:t>
            </a:r>
            <a:endParaRPr/>
          </a:p>
        </p:txBody>
      </p:sp>
      <p:pic>
        <p:nvPicPr>
          <p:cNvPr id="113" name="Google Shape;113;p15"/>
          <p:cNvPicPr preferRelativeResize="0"/>
          <p:nvPr/>
        </p:nvPicPr>
        <p:blipFill>
          <a:blip r:embed="rId3">
            <a:alphaModFix/>
          </a:blip>
          <a:stretch>
            <a:fillRect/>
          </a:stretch>
        </p:blipFill>
        <p:spPr>
          <a:xfrm>
            <a:off x="5828475" y="1601900"/>
            <a:ext cx="2428875" cy="254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19" name="Google Shape;119;p16"/>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Populaire plaatsen</a:t>
            </a:r>
            <a:endParaRPr/>
          </a:p>
          <a:p>
            <a:pPr indent="-381000" lvl="0" marL="457200" rtl="0" algn="l">
              <a:spcBef>
                <a:spcPts val="0"/>
              </a:spcBef>
              <a:spcAft>
                <a:spcPts val="0"/>
              </a:spcAft>
              <a:buSzPts val="2400"/>
              <a:buChar char="●"/>
            </a:pPr>
            <a:r>
              <a:rPr lang="en"/>
              <a:t>Klanten helpen</a:t>
            </a:r>
            <a:endParaRPr/>
          </a:p>
          <a:p>
            <a:pPr indent="-381000" lvl="0" marL="457200" rtl="0" algn="l">
              <a:spcBef>
                <a:spcPts val="0"/>
              </a:spcBef>
              <a:spcAft>
                <a:spcPts val="0"/>
              </a:spcAft>
              <a:buSzPts val="2400"/>
              <a:buChar char="●"/>
            </a:pPr>
            <a:r>
              <a:rPr lang="en"/>
              <a:t>Stijging verkoop</a:t>
            </a:r>
            <a:endParaRPr/>
          </a:p>
          <a:p>
            <a:pPr indent="-381000" lvl="0" marL="457200" rtl="0" algn="l">
              <a:spcBef>
                <a:spcPts val="0"/>
              </a:spcBef>
              <a:spcAft>
                <a:spcPts val="0"/>
              </a:spcAft>
              <a:buSzPts val="2400"/>
              <a:buChar char="●"/>
            </a:pPr>
            <a:r>
              <a:rPr lang="en"/>
              <a:t>Meer tijd voor andere taken</a:t>
            </a:r>
            <a:endParaRPr/>
          </a:p>
          <a:p>
            <a:pPr indent="-381000" lvl="0" marL="457200" rtl="0" algn="l">
              <a:spcBef>
                <a:spcPts val="0"/>
              </a:spcBef>
              <a:spcAft>
                <a:spcPts val="0"/>
              </a:spcAft>
              <a:buSzPts val="2400"/>
              <a:buChar char="●"/>
            </a:pPr>
            <a:r>
              <a:rPr lang="en"/>
              <a:t>Toepassing verkopen</a:t>
            </a:r>
            <a:endParaRPr/>
          </a:p>
        </p:txBody>
      </p:sp>
      <p:pic>
        <p:nvPicPr>
          <p:cNvPr id="120" name="Google Shape;120;p16"/>
          <p:cNvPicPr preferRelativeResize="0"/>
          <p:nvPr/>
        </p:nvPicPr>
        <p:blipFill rotWithShape="1">
          <a:blip r:embed="rId3">
            <a:alphaModFix/>
          </a:blip>
          <a:srcRect b="0" l="16647" r="16654" t="0"/>
          <a:stretch/>
        </p:blipFill>
        <p:spPr>
          <a:xfrm>
            <a:off x="5475150" y="1541925"/>
            <a:ext cx="2655025" cy="26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ctrTitle"/>
          </p:nvPr>
        </p:nvSpPr>
        <p:spPr>
          <a:xfrm>
            <a:off x="1815525" y="1888150"/>
            <a:ext cx="5513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ABE33F"/>
                </a:solidFill>
              </a:rPr>
              <a:t>2</a:t>
            </a:r>
            <a:r>
              <a:rPr lang="en">
                <a:solidFill>
                  <a:srgbClr val="ABE33F"/>
                </a:solidFill>
              </a:rPr>
              <a:t>.</a:t>
            </a:r>
            <a:endParaRPr>
              <a:solidFill>
                <a:srgbClr val="ABE33F"/>
              </a:solidFill>
            </a:endParaRPr>
          </a:p>
          <a:p>
            <a:pPr indent="0" lvl="0" marL="0" rtl="0" algn="ctr">
              <a:spcBef>
                <a:spcPts val="0"/>
              </a:spcBef>
              <a:spcAft>
                <a:spcPts val="0"/>
              </a:spcAft>
              <a:buNone/>
            </a:pPr>
            <a:r>
              <a:rPr lang="en"/>
              <a:t>Ons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Onze oplossing</a:t>
            </a:r>
            <a:endParaRPr/>
          </a:p>
        </p:txBody>
      </p:sp>
      <p:sp>
        <p:nvSpPr>
          <p:cNvPr id="131" name="Google Shape;131;p18"/>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Webplatform</a:t>
            </a:r>
            <a:endParaRPr/>
          </a:p>
          <a:p>
            <a:pPr indent="-381000" lvl="0" marL="457200" rtl="0" algn="l">
              <a:spcBef>
                <a:spcPts val="0"/>
              </a:spcBef>
              <a:spcAft>
                <a:spcPts val="0"/>
              </a:spcAft>
              <a:buSzPts val="2400"/>
              <a:buChar char="●"/>
            </a:pPr>
            <a:r>
              <a:rPr lang="en"/>
              <a:t>Locatiebepaling </a:t>
            </a:r>
            <a:endParaRPr/>
          </a:p>
          <a:p>
            <a:pPr indent="-381000" lvl="0" marL="457200" rtl="0" algn="l">
              <a:spcBef>
                <a:spcPts val="0"/>
              </a:spcBef>
              <a:spcAft>
                <a:spcPts val="0"/>
              </a:spcAft>
              <a:buSzPts val="2400"/>
              <a:buChar char="●"/>
            </a:pPr>
            <a:r>
              <a:rPr lang="en"/>
              <a:t>Extra info</a:t>
            </a:r>
            <a:endParaRPr/>
          </a:p>
          <a:p>
            <a:pPr indent="-381000" lvl="0" marL="457200" rtl="0" algn="l">
              <a:spcBef>
                <a:spcPts val="0"/>
              </a:spcBef>
              <a:spcAft>
                <a:spcPts val="0"/>
              </a:spcAft>
              <a:buSzPts val="2400"/>
              <a:buChar char="●"/>
            </a:pPr>
            <a:r>
              <a:rPr lang="en"/>
              <a:t>Promoties </a:t>
            </a:r>
            <a:endParaRPr/>
          </a:p>
        </p:txBody>
      </p:sp>
      <p:pic>
        <p:nvPicPr>
          <p:cNvPr id="132" name="Google Shape;132;p18"/>
          <p:cNvPicPr preferRelativeResize="0"/>
          <p:nvPr/>
        </p:nvPicPr>
        <p:blipFill>
          <a:blip r:embed="rId3">
            <a:alphaModFix/>
          </a:blip>
          <a:stretch>
            <a:fillRect/>
          </a:stretch>
        </p:blipFill>
        <p:spPr>
          <a:xfrm>
            <a:off x="5475150" y="1541925"/>
            <a:ext cx="2655025" cy="265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86650" y="398400"/>
            <a:ext cx="7370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Projectafbakening</a:t>
            </a:r>
            <a:endParaRPr/>
          </a:p>
        </p:txBody>
      </p:sp>
      <p:sp>
        <p:nvSpPr>
          <p:cNvPr id="138" name="Google Shape;138;p19"/>
          <p:cNvSpPr txBox="1"/>
          <p:nvPr>
            <p:ph idx="1" type="body"/>
          </p:nvPr>
        </p:nvSpPr>
        <p:spPr>
          <a:xfrm>
            <a:off x="886650" y="1747275"/>
            <a:ext cx="4436100" cy="2759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Webplatform</a:t>
            </a:r>
            <a:endParaRPr/>
          </a:p>
          <a:p>
            <a:pPr indent="-381000" lvl="0" marL="457200" rtl="0" algn="l">
              <a:spcBef>
                <a:spcPts val="0"/>
              </a:spcBef>
              <a:spcAft>
                <a:spcPts val="0"/>
              </a:spcAft>
              <a:buSzPts val="2400"/>
              <a:buChar char="●"/>
            </a:pPr>
            <a:r>
              <a:rPr lang="en"/>
              <a:t>Locatiebepaling</a:t>
            </a:r>
            <a:br>
              <a:rPr lang="en"/>
            </a:br>
            <a:r>
              <a:rPr lang="en"/>
              <a:t>(wifi, bluetooth)</a:t>
            </a:r>
            <a:endParaRPr/>
          </a:p>
          <a:p>
            <a:pPr indent="-381000" lvl="0" marL="457200" rtl="0" algn="l">
              <a:spcBef>
                <a:spcPts val="0"/>
              </a:spcBef>
              <a:spcAft>
                <a:spcPts val="0"/>
              </a:spcAft>
              <a:buSzPts val="2400"/>
              <a:buChar char="●"/>
            </a:pPr>
            <a:r>
              <a:rPr lang="en"/>
              <a:t>Routebeschrijving</a:t>
            </a:r>
            <a:endParaRPr/>
          </a:p>
          <a:p>
            <a:pPr indent="-381000" lvl="0" marL="457200" rtl="0" algn="l">
              <a:spcBef>
                <a:spcPts val="0"/>
              </a:spcBef>
              <a:spcAft>
                <a:spcPts val="0"/>
              </a:spcAft>
              <a:buSzPts val="2400"/>
              <a:buChar char="●"/>
            </a:pPr>
            <a:r>
              <a:rPr lang="en"/>
              <a:t>Advertentie op locatie</a:t>
            </a:r>
            <a:endParaRPr/>
          </a:p>
          <a:p>
            <a:pPr indent="-381000" lvl="0" marL="457200" rtl="0" algn="l">
              <a:spcBef>
                <a:spcPts val="0"/>
              </a:spcBef>
              <a:spcAft>
                <a:spcPts val="0"/>
              </a:spcAft>
              <a:buSzPts val="2400"/>
              <a:buChar char="●"/>
            </a:pPr>
            <a:r>
              <a:rPr lang="en"/>
              <a:t>Locatiegegevens opslaan</a:t>
            </a:r>
            <a:endParaRPr/>
          </a:p>
          <a:p>
            <a:pPr indent="-381000" lvl="0" marL="457200" rtl="0" algn="l">
              <a:spcBef>
                <a:spcPts val="0"/>
              </a:spcBef>
              <a:spcAft>
                <a:spcPts val="0"/>
              </a:spcAft>
              <a:buSzPts val="2400"/>
              <a:buChar char="●"/>
            </a:pPr>
            <a:r>
              <a:rPr lang="en"/>
              <a:t>Feedback</a:t>
            </a:r>
            <a:endParaRPr/>
          </a:p>
        </p:txBody>
      </p:sp>
      <p:pic>
        <p:nvPicPr>
          <p:cNvPr id="139" name="Google Shape;139;p19"/>
          <p:cNvPicPr preferRelativeResize="0"/>
          <p:nvPr/>
        </p:nvPicPr>
        <p:blipFill>
          <a:blip r:embed="rId3">
            <a:alphaModFix/>
          </a:blip>
          <a:stretch>
            <a:fillRect/>
          </a:stretch>
        </p:blipFill>
        <p:spPr>
          <a:xfrm>
            <a:off x="4997525" y="1774150"/>
            <a:ext cx="3516449" cy="22047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