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71" r:id="rId14"/>
    <p:sldId id="272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472" autoAdjust="0"/>
  </p:normalViewPr>
  <p:slideViewPr>
    <p:cSldViewPr snapToGrid="0" snapToObjects="1">
      <p:cViewPr varScale="1">
        <p:scale>
          <a:sx n="71" d="100"/>
          <a:sy n="71" d="100"/>
        </p:scale>
        <p:origin x="265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C1B2C9-8DDE-441C-92C0-1F1115BF79CA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32DDD4-5661-4C69-BACC-AE9C740D46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01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solidFill>
                  <a:srgbClr val="282828"/>
                </a:solidFill>
                <a:latin typeface="Segoe UI"/>
              </a:rPr>
              <a:t>Analisis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ini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menggabungkan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tiga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kategori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mode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transportasi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dengan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kolom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persentase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</a:p>
          <a:p>
            <a:r>
              <a:rPr lang="en-US" sz="1200" dirty="0" err="1">
                <a:solidFill>
                  <a:srgbClr val="282828"/>
                </a:solidFill>
                <a:latin typeface="Segoe UI"/>
              </a:rPr>
              <a:t>untuk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menilai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tingkat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kemacetan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berdasarkan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kategori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moda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.</a:t>
            </a:r>
          </a:p>
          <a:p>
            <a:r>
              <a:rPr lang="en-US" sz="1200" dirty="0" err="1">
                <a:solidFill>
                  <a:srgbClr val="282828"/>
                </a:solidFill>
                <a:latin typeface="Segoe UI"/>
              </a:rPr>
              <a:t>Kategorisasi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ini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membantu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melihat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sejauh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mana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kontribusi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setiap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mode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terhadap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kemacetan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di wilayah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tertentu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2DDD4-5661-4C69-BACC-AE9C740D463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5563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solidFill>
                  <a:srgbClr val="282828"/>
                </a:solidFill>
                <a:latin typeface="Segoe UI"/>
              </a:rPr>
              <a:t>Analisis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deskriptif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menunjukkan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bahwa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volume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pengguna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moda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'Drove Alone'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jauh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lebih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banyak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</a:p>
          <a:p>
            <a:r>
              <a:rPr lang="sv-SE" sz="1200" dirty="0">
                <a:solidFill>
                  <a:srgbClr val="282828"/>
                </a:solidFill>
                <a:latin typeface="Segoe UI"/>
              </a:rPr>
              <a:t>dibandingkan dengan 'Carpooled' dan 'Public Transportation'. </a:t>
            </a:r>
          </a:p>
          <a:p>
            <a:r>
              <a:rPr lang="sv-SE" sz="1200" dirty="0">
                <a:solidFill>
                  <a:srgbClr val="282828"/>
                </a:solidFill>
                <a:latin typeface="Segoe UI"/>
              </a:rPr>
              <a:t>Hal ini menandakan dominasi kendaraan pribadi sebagai moda utama transportasi masyarakat.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2DDD4-5661-4C69-BACC-AE9C740D463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775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solidFill>
                  <a:srgbClr val="282828"/>
                </a:solidFill>
                <a:latin typeface="Segoe UI"/>
              </a:rPr>
              <a:t>Perbandingan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antara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'Drove Alone' dan 'Public Transportation'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dari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tahun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2000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hingga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2008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menunjukkan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tren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penurunan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signifikan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</a:p>
          <a:p>
            <a:r>
              <a:rPr lang="en-US" sz="1200" dirty="0">
                <a:solidFill>
                  <a:srgbClr val="282828"/>
                </a:solidFill>
                <a:latin typeface="Segoe UI"/>
              </a:rPr>
              <a:t>pada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penggunaan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moda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'Drove Alone'.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Bahkan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, pada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tahun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2006,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tingkat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penggunaannya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hampir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setara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dengan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transportasi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publik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.</a:t>
            </a:r>
          </a:p>
          <a:p>
            <a:r>
              <a:rPr lang="en-US" sz="1200" dirty="0" err="1">
                <a:solidFill>
                  <a:srgbClr val="282828"/>
                </a:solidFill>
                <a:latin typeface="Segoe UI"/>
              </a:rPr>
              <a:t>Asumsi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: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Pemerintah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berupaya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mengatasi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masalah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kemacetan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,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polusi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, dan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efisiensi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transportasi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publik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selama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periode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tersebut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2DDD4-5661-4C69-BACC-AE9C740D463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432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 err="1">
                <a:solidFill>
                  <a:srgbClr val="282828"/>
                </a:solidFill>
                <a:latin typeface="Segoe UI"/>
              </a:rPr>
              <a:t>Prediksi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menunjukkan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bahwa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beberapa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negara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bagian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berpotensi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mengalami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permasalahan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transportasi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(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seperti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kemacetan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) </a:t>
            </a:r>
          </a:p>
          <a:p>
            <a:r>
              <a:rPr lang="en-US" sz="1200" dirty="0" err="1">
                <a:solidFill>
                  <a:srgbClr val="282828"/>
                </a:solidFill>
                <a:latin typeface="Segoe UI"/>
              </a:rPr>
              <a:t>jika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persentase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penggunaan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moda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'Drove Alone'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tetap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tinggi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. </a:t>
            </a:r>
          </a:p>
          <a:p>
            <a:r>
              <a:rPr lang="en-US" sz="1200" dirty="0">
                <a:solidFill>
                  <a:srgbClr val="282828"/>
                </a:solidFill>
                <a:latin typeface="Segoe UI"/>
              </a:rPr>
              <a:t>Model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ini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menggunakan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rasio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pengguna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moda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tunggal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sebagai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indikator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awal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untuk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risiko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 </a:t>
            </a:r>
            <a:r>
              <a:rPr lang="en-US" sz="1200" dirty="0" err="1">
                <a:solidFill>
                  <a:srgbClr val="282828"/>
                </a:solidFill>
                <a:latin typeface="Segoe UI"/>
              </a:rPr>
              <a:t>kemacetan</a:t>
            </a:r>
            <a:r>
              <a:rPr lang="en-US" sz="1200" dirty="0">
                <a:solidFill>
                  <a:srgbClr val="282828"/>
                </a:solidFill>
                <a:latin typeface="Segoe UI"/>
              </a:rPr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2DDD4-5661-4C69-BACC-AE9C740D463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238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D32DDD4-5661-4C69-BACC-AE9C740D463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000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600">
                <a:solidFill>
                  <a:srgbClr val="003366"/>
                </a:solidFill>
                <a:latin typeface="Segoe UI Semibold"/>
              </a:rPr>
              <a:t>Analisis Pola Penggunaan Mode Transportasi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pPr algn="l"/>
            <a:r>
              <a:rPr lang="en-US" dirty="0">
                <a:solidFill>
                  <a:srgbClr val="1E1E1E"/>
                </a:solidFill>
                <a:latin typeface="Segoe UI"/>
              </a:rPr>
              <a:t>Data Science | </a:t>
            </a:r>
            <a:r>
              <a:rPr lang="en-US" dirty="0" err="1">
                <a:solidFill>
                  <a:srgbClr val="1E1E1E"/>
                </a:solidFill>
                <a:latin typeface="Segoe UI"/>
              </a:rPr>
              <a:t>Kelompok</a:t>
            </a:r>
            <a:r>
              <a:rPr lang="en-US" dirty="0">
                <a:solidFill>
                  <a:srgbClr val="1E1E1E"/>
                </a:solidFill>
                <a:latin typeface="Segoe UI"/>
              </a:rPr>
              <a:t> 27 :</a:t>
            </a:r>
          </a:p>
          <a:p>
            <a:pPr algn="l"/>
            <a:r>
              <a:rPr lang="en-US" dirty="0">
                <a:solidFill>
                  <a:srgbClr val="1E1E1E"/>
                </a:solidFill>
                <a:latin typeface="Segoe UI"/>
              </a:rPr>
              <a:t> </a:t>
            </a:r>
            <a:br>
              <a:rPr lang="en-US" dirty="0">
                <a:solidFill>
                  <a:srgbClr val="1E1E1E"/>
                </a:solidFill>
                <a:latin typeface="Segoe UI"/>
              </a:rPr>
            </a:br>
            <a:r>
              <a:rPr lang="en-US" dirty="0">
                <a:solidFill>
                  <a:srgbClr val="1E1E1E"/>
                </a:solidFill>
                <a:latin typeface="Segoe UI"/>
              </a:rPr>
              <a:t>1. </a:t>
            </a:r>
            <a:r>
              <a:rPr lang="en-US" dirty="0" err="1">
                <a:solidFill>
                  <a:srgbClr val="1E1E1E"/>
                </a:solidFill>
                <a:latin typeface="Segoe UI"/>
              </a:rPr>
              <a:t>Yosevyn</a:t>
            </a:r>
            <a:r>
              <a:rPr lang="en-US" dirty="0">
                <a:solidFill>
                  <a:srgbClr val="1E1E1E"/>
                </a:solidFill>
                <a:latin typeface="Segoe UI"/>
              </a:rPr>
              <a:t> 41425064</a:t>
            </a:r>
          </a:p>
          <a:p>
            <a:pPr algn="l"/>
            <a:r>
              <a:rPr lang="en-US" dirty="0">
                <a:solidFill>
                  <a:srgbClr val="1E1E1E"/>
                </a:solidFill>
                <a:latin typeface="Segoe UI"/>
              </a:rPr>
              <a:t>2. Lukas 41425081</a:t>
            </a:r>
          </a:p>
          <a:p>
            <a:pPr algn="l"/>
            <a:r>
              <a:rPr lang="en-US" dirty="0">
                <a:solidFill>
                  <a:srgbClr val="1E1E1E"/>
                </a:solidFill>
                <a:latin typeface="Segoe UI"/>
              </a:rPr>
              <a:t>3. Inez 41425083</a:t>
            </a:r>
          </a:p>
          <a:p>
            <a:endParaRPr dirty="0"/>
          </a:p>
        </p:txBody>
      </p:sp>
      <p:sp>
        <p:nvSpPr>
          <p:cNvPr id="4" name="Rectangle 3"/>
          <p:cNvSpPr/>
          <p:nvPr/>
        </p:nvSpPr>
        <p:spPr>
          <a:xfrm>
            <a:off x="731520" y="1463040"/>
            <a:ext cx="7680960" cy="73152"/>
          </a:xfrm>
          <a:prstGeom prst="rect">
            <a:avLst/>
          </a:prstGeom>
          <a:solidFill>
            <a:srgbClr val="D4AF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217920"/>
            <a:ext cx="9144000" cy="2743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03366"/>
                </a:solidFill>
                <a:latin typeface="Segoe UI Semibold"/>
              </a:rPr>
              <a:t>Statistical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1463040"/>
            <a:ext cx="7680960" cy="73152"/>
          </a:xfrm>
          <a:prstGeom prst="rect">
            <a:avLst/>
          </a:prstGeom>
          <a:solidFill>
            <a:srgbClr val="D4AF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217920"/>
            <a:ext cx="9144000" cy="2743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E84E5F-5C91-59CA-C1C6-752C46A980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4073"/>
          <a:stretch>
            <a:fillRect/>
          </a:stretch>
        </p:blipFill>
        <p:spPr>
          <a:xfrm>
            <a:off x="0" y="1581594"/>
            <a:ext cx="8829340" cy="40930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03366"/>
                </a:solidFill>
                <a:latin typeface="Segoe UI Semibold"/>
              </a:rPr>
              <a:t>Descriptive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1463040"/>
            <a:ext cx="7680960" cy="73152"/>
          </a:xfrm>
          <a:prstGeom prst="rect">
            <a:avLst/>
          </a:prstGeom>
          <a:solidFill>
            <a:srgbClr val="D4AF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217920"/>
            <a:ext cx="9144000" cy="2743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FD77C75-A3FC-72BC-21E1-4D9889F16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3937" y="1741805"/>
            <a:ext cx="7388543" cy="393285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03366"/>
                </a:solidFill>
                <a:latin typeface="Segoe UI Semibold"/>
              </a:rPr>
              <a:t>Diagnostic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1463040"/>
            <a:ext cx="7680960" cy="73152"/>
          </a:xfrm>
          <a:prstGeom prst="rect">
            <a:avLst/>
          </a:prstGeom>
          <a:solidFill>
            <a:srgbClr val="D4AF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217920"/>
            <a:ext cx="9144000" cy="2743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572BFB-66CD-83ED-E6E7-2D762BD9A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3005" y="1833693"/>
            <a:ext cx="6957989" cy="392164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03366"/>
                </a:solidFill>
                <a:latin typeface="Segoe UI Semibold"/>
              </a:rPr>
              <a:t>Predictive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1463040"/>
            <a:ext cx="7680960" cy="73152"/>
          </a:xfrm>
          <a:prstGeom prst="rect">
            <a:avLst/>
          </a:prstGeom>
          <a:solidFill>
            <a:srgbClr val="D4AF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217920"/>
            <a:ext cx="9144000" cy="2743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022B9A-B371-844D-5FDA-A9AE06A991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450" y="1673224"/>
            <a:ext cx="5087100" cy="454469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03366"/>
                </a:solidFill>
                <a:latin typeface="Segoe UI Semibold"/>
              </a:rPr>
              <a:t>Prescriptive (Perspective)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282828"/>
                </a:solidFill>
                <a:latin typeface="Segoe UI"/>
              </a:rPr>
              <a:t>Untuk mengatasi kemacetan dan polusi, pemerintah California perlu fokus pada wilayah dengan penggunaan tinggi moda 'Drove Alone':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- Orange: 72%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- Santa Clara: 67%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- Los Angeles: 65%</a:t>
            </a:r>
          </a:p>
          <a:p>
            <a:endParaRPr sz="2200">
              <a:solidFill>
                <a:srgbClr val="282828"/>
              </a:solidFill>
              <a:latin typeface="Segoe UI"/>
            </a:endParaRP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Langkah kebijakan: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1. Mendorong penggunaan transportasi publik.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2. Menyediakan insentif bagi pengguna carpool.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3. Mengembangkan infrastruktur hijau dan ramah lingkungan.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1463040"/>
            <a:ext cx="7680960" cy="73152"/>
          </a:xfrm>
          <a:prstGeom prst="rect">
            <a:avLst/>
          </a:prstGeom>
          <a:solidFill>
            <a:srgbClr val="D4AF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217920"/>
            <a:ext cx="9144000" cy="2743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03366"/>
                </a:solidFill>
                <a:latin typeface="Segoe UI Semibold"/>
              </a:rPr>
              <a:t>Hasil dan Pembahasan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282828"/>
                </a:solidFill>
                <a:latin typeface="Segoe UI"/>
              </a:rPr>
              <a:t>Visualisasi dan hasil uji statistik menunjukkan bahwa: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- Mode kendaraan pribadi paling dominan digunakan.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- Moda seperti sepeda dan berjalan kaki digunakan lebih sedikit.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- Terdapat perbedaan signifikan dalam preferensi masyarakat.</a:t>
            </a:r>
          </a:p>
          <a:p>
            <a:endParaRPr sz="2200">
              <a:solidFill>
                <a:srgbClr val="282828"/>
              </a:solidFill>
              <a:latin typeface="Segoe UI"/>
            </a:endParaRP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Faktor-faktor seperti kenyamanan, aksesibilitas, dan jarak tempuh mempengaruhi pilihan moda.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1463040"/>
            <a:ext cx="7680960" cy="73152"/>
          </a:xfrm>
          <a:prstGeom prst="rect">
            <a:avLst/>
          </a:prstGeom>
          <a:solidFill>
            <a:srgbClr val="D4AF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217920"/>
            <a:ext cx="9144000" cy="2743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03366"/>
                </a:solidFill>
                <a:latin typeface="Segoe UI Semibold"/>
              </a:rPr>
              <a:t>Kesimpulan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465730"/>
            <a:ext cx="7680960" cy="43971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200" dirty="0" err="1">
                <a:latin typeface="Segoe UI"/>
              </a:rPr>
              <a:t>Analisis</a:t>
            </a:r>
            <a:r>
              <a:rPr lang="en-US" sz="2200" dirty="0">
                <a:latin typeface="Segoe UI"/>
              </a:rPr>
              <a:t> </a:t>
            </a:r>
            <a:r>
              <a:rPr lang="en-US" sz="2200" dirty="0" err="1">
                <a:latin typeface="Segoe UI"/>
              </a:rPr>
              <a:t>menunjukkan</a:t>
            </a:r>
            <a:r>
              <a:rPr lang="en-US" sz="2200" dirty="0">
                <a:latin typeface="Segoe UI"/>
              </a:rPr>
              <a:t> </a:t>
            </a:r>
            <a:r>
              <a:rPr lang="en-US" sz="2200" dirty="0" err="1">
                <a:latin typeface="Segoe UI"/>
              </a:rPr>
              <a:t>bahwa</a:t>
            </a:r>
            <a:r>
              <a:rPr lang="en-US" sz="2200" dirty="0">
                <a:latin typeface="Segoe UI"/>
              </a:rPr>
              <a:t> mode Car, Truck, or Van (Drove Alone) </a:t>
            </a:r>
            <a:r>
              <a:rPr lang="en-US" sz="2200" dirty="0" err="1">
                <a:latin typeface="Segoe UI"/>
              </a:rPr>
              <a:t>memiliki</a:t>
            </a:r>
            <a:r>
              <a:rPr lang="en-US" sz="2200" dirty="0">
                <a:latin typeface="Segoe UI"/>
              </a:rPr>
              <a:t> rata-rata </a:t>
            </a:r>
            <a:r>
              <a:rPr lang="en-US" sz="2200" dirty="0" err="1">
                <a:latin typeface="Segoe UI"/>
              </a:rPr>
              <a:t>penggunaan</a:t>
            </a:r>
            <a:r>
              <a:rPr lang="en-US" sz="2200" dirty="0">
                <a:latin typeface="Segoe UI"/>
              </a:rPr>
              <a:t> </a:t>
            </a:r>
            <a:r>
              <a:rPr lang="en-US" sz="2200" dirty="0" err="1">
                <a:latin typeface="Segoe UI"/>
              </a:rPr>
              <a:t>tertinggi</a:t>
            </a:r>
            <a:r>
              <a:rPr lang="en-US" sz="2200" dirty="0">
                <a:latin typeface="Segoe UI"/>
              </a:rPr>
              <a:t> dan </a:t>
            </a:r>
            <a:r>
              <a:rPr lang="en-US" sz="2200" dirty="0" err="1">
                <a:latin typeface="Segoe UI"/>
              </a:rPr>
              <a:t>terdapat</a:t>
            </a:r>
            <a:r>
              <a:rPr lang="en-US" sz="2200" dirty="0">
                <a:latin typeface="Segoe UI"/>
              </a:rPr>
              <a:t> </a:t>
            </a:r>
            <a:r>
              <a:rPr lang="en-US" sz="2200" dirty="0" err="1">
                <a:latin typeface="Segoe UI"/>
              </a:rPr>
              <a:t>perbedaan</a:t>
            </a:r>
            <a:r>
              <a:rPr lang="en-US" sz="2200" dirty="0">
                <a:latin typeface="Segoe UI"/>
              </a:rPr>
              <a:t> </a:t>
            </a:r>
            <a:r>
              <a:rPr lang="en-US" sz="2200" dirty="0" err="1">
                <a:latin typeface="Segoe UI"/>
              </a:rPr>
              <a:t>signifikan</a:t>
            </a:r>
            <a:r>
              <a:rPr lang="en-US" sz="2200" dirty="0">
                <a:latin typeface="Segoe UI"/>
              </a:rPr>
              <a:t> </a:t>
            </a:r>
            <a:r>
              <a:rPr lang="en-US" sz="2200" dirty="0" err="1">
                <a:latin typeface="Segoe UI"/>
              </a:rPr>
              <a:t>antar</a:t>
            </a:r>
            <a:r>
              <a:rPr lang="en-US" sz="2200" dirty="0">
                <a:latin typeface="Segoe UI"/>
              </a:rPr>
              <a:t> mode </a:t>
            </a:r>
            <a:r>
              <a:rPr lang="en-US" sz="2200" dirty="0" err="1">
                <a:latin typeface="Segoe UI"/>
              </a:rPr>
              <a:t>transportasi</a:t>
            </a:r>
            <a:r>
              <a:rPr lang="en-US" sz="2200" dirty="0">
                <a:latin typeface="Segoe UI"/>
              </a:rPr>
              <a:t> (p &lt; 0.05).</a:t>
            </a:r>
          </a:p>
          <a:p>
            <a:pPr marL="0" indent="0" algn="just">
              <a:buNone/>
            </a:pPr>
            <a:r>
              <a:rPr lang="en-US" sz="2200" dirty="0" err="1">
                <a:latin typeface="Segoe UI"/>
              </a:rPr>
              <a:t>Untuk</a:t>
            </a:r>
            <a:r>
              <a:rPr lang="en-US" sz="2200" dirty="0">
                <a:latin typeface="Segoe UI"/>
              </a:rPr>
              <a:t> </a:t>
            </a:r>
            <a:r>
              <a:rPr lang="en-US" sz="2200" dirty="0" err="1">
                <a:latin typeface="Segoe UI"/>
              </a:rPr>
              <a:t>mengatasi</a:t>
            </a:r>
            <a:r>
              <a:rPr lang="en-US" sz="2200" dirty="0">
                <a:latin typeface="Segoe UI"/>
              </a:rPr>
              <a:t> </a:t>
            </a:r>
            <a:r>
              <a:rPr lang="en-US" sz="2200" dirty="0" err="1">
                <a:latin typeface="Segoe UI"/>
              </a:rPr>
              <a:t>kemacetan</a:t>
            </a:r>
            <a:r>
              <a:rPr lang="en-US" sz="2200" dirty="0">
                <a:latin typeface="Segoe UI"/>
              </a:rPr>
              <a:t>, </a:t>
            </a:r>
            <a:r>
              <a:rPr lang="en-US" sz="2200" dirty="0" err="1">
                <a:latin typeface="Segoe UI"/>
              </a:rPr>
              <a:t>polusi</a:t>
            </a:r>
            <a:r>
              <a:rPr lang="en-US" sz="2200" dirty="0">
                <a:latin typeface="Segoe UI"/>
              </a:rPr>
              <a:t>, dan </a:t>
            </a:r>
            <a:r>
              <a:rPr lang="en-US" sz="2200" dirty="0" err="1">
                <a:latin typeface="Segoe UI"/>
              </a:rPr>
              <a:t>dampak</a:t>
            </a:r>
            <a:r>
              <a:rPr lang="en-US" sz="2200" dirty="0">
                <a:latin typeface="Segoe UI"/>
              </a:rPr>
              <a:t> </a:t>
            </a:r>
            <a:r>
              <a:rPr lang="en-US" sz="2200" dirty="0" err="1">
                <a:latin typeface="Segoe UI"/>
              </a:rPr>
              <a:t>negatif</a:t>
            </a:r>
            <a:r>
              <a:rPr lang="en-US" sz="2200" dirty="0">
                <a:latin typeface="Segoe UI"/>
              </a:rPr>
              <a:t> </a:t>
            </a:r>
            <a:r>
              <a:rPr lang="en-US" sz="2200" dirty="0" err="1">
                <a:latin typeface="Segoe UI"/>
              </a:rPr>
              <a:t>lainnya</a:t>
            </a:r>
            <a:r>
              <a:rPr lang="en-US" sz="2200" dirty="0">
                <a:latin typeface="Segoe UI"/>
              </a:rPr>
              <a:t>, </a:t>
            </a:r>
            <a:r>
              <a:rPr lang="en-US" sz="2200" dirty="0" err="1">
                <a:latin typeface="Segoe UI"/>
              </a:rPr>
              <a:t>pemerintah</a:t>
            </a:r>
            <a:r>
              <a:rPr lang="en-US" sz="2200" dirty="0">
                <a:latin typeface="Segoe UI"/>
              </a:rPr>
              <a:t> California </a:t>
            </a:r>
            <a:r>
              <a:rPr lang="en-US" sz="2200" dirty="0" err="1">
                <a:latin typeface="Segoe UI"/>
              </a:rPr>
              <a:t>perlu</a:t>
            </a:r>
            <a:r>
              <a:rPr lang="en-US" sz="2200" dirty="0">
                <a:latin typeface="Segoe UI"/>
              </a:rPr>
              <a:t> </a:t>
            </a:r>
            <a:r>
              <a:rPr lang="en-US" sz="2200" dirty="0" err="1">
                <a:latin typeface="Segoe UI"/>
              </a:rPr>
              <a:t>memprioritaskan</a:t>
            </a:r>
            <a:r>
              <a:rPr lang="en-US" sz="2200" dirty="0">
                <a:latin typeface="Segoe UI"/>
              </a:rPr>
              <a:t> </a:t>
            </a:r>
            <a:r>
              <a:rPr lang="en-US" sz="2200" dirty="0" err="1">
                <a:latin typeface="Segoe UI"/>
              </a:rPr>
              <a:t>pengendalian</a:t>
            </a:r>
            <a:r>
              <a:rPr lang="en-US" sz="2200" dirty="0">
                <a:latin typeface="Segoe UI"/>
              </a:rPr>
              <a:t> </a:t>
            </a:r>
            <a:r>
              <a:rPr lang="en-US" sz="2200" dirty="0" err="1">
                <a:latin typeface="Segoe UI"/>
              </a:rPr>
              <a:t>penggunaan</a:t>
            </a:r>
            <a:r>
              <a:rPr lang="en-US" sz="2200" dirty="0">
                <a:latin typeface="Segoe UI"/>
              </a:rPr>
              <a:t> drove alone yang </a:t>
            </a:r>
            <a:r>
              <a:rPr lang="en-US" sz="2200" dirty="0" err="1">
                <a:latin typeface="Segoe UI"/>
              </a:rPr>
              <a:t>tinggi</a:t>
            </a:r>
            <a:r>
              <a:rPr lang="en-US" sz="2200" dirty="0">
                <a:latin typeface="Segoe UI"/>
              </a:rPr>
              <a:t> di wilayah </a:t>
            </a:r>
            <a:r>
              <a:rPr lang="en-US" sz="2200" dirty="0" err="1">
                <a:latin typeface="Segoe UI"/>
              </a:rPr>
              <a:t>seperti</a:t>
            </a:r>
            <a:r>
              <a:rPr lang="en-US" sz="2200" dirty="0">
                <a:latin typeface="Segoe UI"/>
              </a:rPr>
              <a:t> Orange (72%), Santa Clara (67%), dan Los Angeles (65%). Upaya </a:t>
            </a:r>
            <a:r>
              <a:rPr lang="en-US" sz="2200" dirty="0" err="1">
                <a:latin typeface="Segoe UI"/>
              </a:rPr>
              <a:t>peningkatan</a:t>
            </a:r>
            <a:r>
              <a:rPr lang="en-US" sz="2200" dirty="0">
                <a:latin typeface="Segoe UI"/>
              </a:rPr>
              <a:t> </a:t>
            </a:r>
            <a:r>
              <a:rPr lang="en-US" sz="2200" dirty="0" err="1">
                <a:latin typeface="Segoe UI"/>
              </a:rPr>
              <a:t>transportasi</a:t>
            </a:r>
            <a:r>
              <a:rPr lang="en-US" sz="2200" dirty="0">
                <a:latin typeface="Segoe UI"/>
              </a:rPr>
              <a:t> </a:t>
            </a:r>
            <a:r>
              <a:rPr lang="en-US" sz="2200" dirty="0" err="1">
                <a:latin typeface="Segoe UI"/>
              </a:rPr>
              <a:t>publik</a:t>
            </a:r>
            <a:r>
              <a:rPr lang="en-US" sz="2200" dirty="0">
                <a:latin typeface="Segoe UI"/>
              </a:rPr>
              <a:t> dan carpooling </a:t>
            </a:r>
            <a:r>
              <a:rPr lang="en-US" sz="2200" dirty="0" err="1">
                <a:latin typeface="Segoe UI"/>
              </a:rPr>
              <a:t>menjadi</a:t>
            </a:r>
            <a:r>
              <a:rPr lang="en-US" sz="2200" dirty="0">
                <a:latin typeface="Segoe UI"/>
              </a:rPr>
              <a:t> </a:t>
            </a:r>
            <a:r>
              <a:rPr lang="en-US" sz="2200" dirty="0" err="1">
                <a:latin typeface="Segoe UI"/>
              </a:rPr>
              <a:t>langkah</a:t>
            </a:r>
            <a:r>
              <a:rPr lang="en-US" sz="2200" dirty="0">
                <a:latin typeface="Segoe UI"/>
              </a:rPr>
              <a:t> </a:t>
            </a:r>
            <a:r>
              <a:rPr lang="en-US" sz="2200" dirty="0" err="1">
                <a:latin typeface="Segoe UI"/>
              </a:rPr>
              <a:t>strategis</a:t>
            </a:r>
            <a:r>
              <a:rPr lang="en-US" sz="2200" dirty="0">
                <a:latin typeface="Segoe UI"/>
              </a:rPr>
              <a:t> </a:t>
            </a:r>
            <a:r>
              <a:rPr lang="en-US" sz="2200" dirty="0" err="1">
                <a:latin typeface="Segoe UI"/>
              </a:rPr>
              <a:t>menuju</a:t>
            </a:r>
            <a:r>
              <a:rPr lang="en-US" sz="2200" dirty="0">
                <a:latin typeface="Segoe UI"/>
              </a:rPr>
              <a:t> </a:t>
            </a:r>
            <a:r>
              <a:rPr lang="en-US" sz="2200" dirty="0" err="1">
                <a:latin typeface="Segoe UI"/>
              </a:rPr>
              <a:t>sistem</a:t>
            </a:r>
            <a:r>
              <a:rPr lang="en-US" sz="2200" dirty="0">
                <a:latin typeface="Segoe UI"/>
              </a:rPr>
              <a:t> </a:t>
            </a:r>
            <a:r>
              <a:rPr lang="en-US" sz="2200" dirty="0" err="1">
                <a:latin typeface="Segoe UI"/>
              </a:rPr>
              <a:t>transportasi</a:t>
            </a:r>
            <a:r>
              <a:rPr lang="en-US" sz="2200" dirty="0">
                <a:latin typeface="Segoe UI"/>
              </a:rPr>
              <a:t> yang </a:t>
            </a:r>
            <a:r>
              <a:rPr lang="en-US" sz="2200" dirty="0" err="1">
                <a:latin typeface="Segoe UI"/>
              </a:rPr>
              <a:t>efisien</a:t>
            </a:r>
            <a:r>
              <a:rPr lang="en-US" sz="2200" dirty="0">
                <a:latin typeface="Segoe UI"/>
              </a:rPr>
              <a:t> dan </a:t>
            </a:r>
            <a:r>
              <a:rPr lang="en-US" sz="2200" dirty="0" err="1">
                <a:latin typeface="Segoe UI"/>
              </a:rPr>
              <a:t>berkelanjutan</a:t>
            </a:r>
            <a:r>
              <a:rPr lang="en-US" sz="2200" dirty="0">
                <a:latin typeface="Segoe UI"/>
              </a:rPr>
              <a:t>.</a:t>
            </a:r>
            <a:endParaRPr sz="2200" dirty="0">
              <a:solidFill>
                <a:srgbClr val="282828"/>
              </a:solidFill>
              <a:latin typeface="Segoe UI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731520" y="1328570"/>
            <a:ext cx="7680960" cy="73152"/>
          </a:xfrm>
          <a:prstGeom prst="rect">
            <a:avLst/>
          </a:prstGeom>
          <a:solidFill>
            <a:srgbClr val="D4AF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217920"/>
            <a:ext cx="9144000" cy="2743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600">
                <a:solidFill>
                  <a:srgbClr val="003366"/>
                </a:solidFill>
                <a:latin typeface="Segoe UI Semibold"/>
              </a:rPr>
              <a:t>Terima Kasih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Rectangle 3"/>
          <p:cNvSpPr/>
          <p:nvPr/>
        </p:nvSpPr>
        <p:spPr>
          <a:xfrm>
            <a:off x="731520" y="1463040"/>
            <a:ext cx="7680960" cy="73152"/>
          </a:xfrm>
          <a:prstGeom prst="rect">
            <a:avLst/>
          </a:prstGeom>
          <a:solidFill>
            <a:srgbClr val="D4AF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217920"/>
            <a:ext cx="9144000" cy="2743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03366"/>
                </a:solidFill>
                <a:latin typeface="Segoe UI Semibold"/>
              </a:rPr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200" dirty="0">
                <a:solidFill>
                  <a:srgbClr val="282828"/>
                </a:solidFill>
                <a:latin typeface="Segoe UI"/>
              </a:rPr>
              <a:t>1.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Pendahuluan</a:t>
            </a:r>
            <a:endParaRPr sz="2200" dirty="0">
              <a:solidFill>
                <a:srgbClr val="282828"/>
              </a:solidFill>
              <a:latin typeface="Segoe UI"/>
            </a:endParaRPr>
          </a:p>
          <a:p>
            <a:pPr marL="0" indent="0">
              <a:buNone/>
            </a:pPr>
            <a:r>
              <a:rPr sz="2200" dirty="0">
                <a:solidFill>
                  <a:srgbClr val="282828"/>
                </a:solidFill>
                <a:latin typeface="Segoe UI"/>
              </a:rPr>
              <a:t>2.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Rumusan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Masalah</a:t>
            </a:r>
            <a:endParaRPr sz="2200" dirty="0">
              <a:solidFill>
                <a:srgbClr val="282828"/>
              </a:solidFill>
              <a:latin typeface="Segoe UI"/>
            </a:endParaRPr>
          </a:p>
          <a:p>
            <a:pPr marL="0" indent="0">
              <a:buNone/>
            </a:pPr>
            <a:r>
              <a:rPr sz="2200" dirty="0">
                <a:solidFill>
                  <a:srgbClr val="282828"/>
                </a:solidFill>
                <a:latin typeface="Segoe UI"/>
              </a:rPr>
              <a:t>3. Tujuan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Penelitian</a:t>
            </a:r>
            <a:endParaRPr sz="2200" dirty="0">
              <a:solidFill>
                <a:srgbClr val="282828"/>
              </a:solidFill>
              <a:latin typeface="Segoe UI"/>
            </a:endParaRPr>
          </a:p>
          <a:p>
            <a:pPr marL="0" indent="0">
              <a:buNone/>
            </a:pPr>
            <a:r>
              <a:rPr sz="2200" dirty="0">
                <a:solidFill>
                  <a:srgbClr val="282828"/>
                </a:solidFill>
                <a:latin typeface="Segoe UI"/>
              </a:rPr>
              <a:t>4. Dataset dan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Pengumpulan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Data</a:t>
            </a:r>
          </a:p>
          <a:p>
            <a:pPr marL="0" indent="0">
              <a:buNone/>
            </a:pPr>
            <a:r>
              <a:rPr sz="2200" dirty="0">
                <a:solidFill>
                  <a:srgbClr val="282828"/>
                </a:solidFill>
                <a:latin typeface="Segoe UI"/>
              </a:rPr>
              <a:t>5. Data Preprocessing</a:t>
            </a:r>
          </a:p>
          <a:p>
            <a:pPr marL="0" indent="0">
              <a:buNone/>
            </a:pPr>
            <a:r>
              <a:rPr sz="2200" dirty="0">
                <a:solidFill>
                  <a:srgbClr val="282828"/>
                </a:solidFill>
                <a:latin typeface="Segoe UI"/>
              </a:rPr>
              <a:t>6.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Visualisasi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Data</a:t>
            </a:r>
          </a:p>
          <a:p>
            <a:pPr marL="0" indent="0">
              <a:buNone/>
            </a:pPr>
            <a:r>
              <a:rPr sz="2200" dirty="0">
                <a:solidFill>
                  <a:srgbClr val="282828"/>
                </a:solidFill>
                <a:latin typeface="Segoe UI"/>
              </a:rPr>
              <a:t>7.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Analisis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dan Modeling</a:t>
            </a:r>
          </a:p>
          <a:p>
            <a:pPr marL="0" indent="0">
              <a:buNone/>
            </a:pPr>
            <a:r>
              <a:rPr sz="2200" dirty="0">
                <a:solidFill>
                  <a:srgbClr val="282828"/>
                </a:solidFill>
                <a:latin typeface="Segoe UI"/>
              </a:rPr>
              <a:t>8. Hasil dan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Pembahasan</a:t>
            </a:r>
            <a:endParaRPr sz="2200" dirty="0">
              <a:solidFill>
                <a:srgbClr val="282828"/>
              </a:solidFill>
              <a:latin typeface="Segoe UI"/>
            </a:endParaRPr>
          </a:p>
          <a:p>
            <a:pPr marL="0" indent="0">
              <a:buNone/>
            </a:pPr>
            <a:r>
              <a:rPr sz="2200" dirty="0">
                <a:solidFill>
                  <a:srgbClr val="282828"/>
                </a:solidFill>
                <a:latin typeface="Segoe UI"/>
              </a:rPr>
              <a:t>9. Kesimpulan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1463040"/>
            <a:ext cx="7680960" cy="73152"/>
          </a:xfrm>
          <a:prstGeom prst="rect">
            <a:avLst/>
          </a:prstGeom>
          <a:solidFill>
            <a:srgbClr val="D4AF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217920"/>
            <a:ext cx="9144000" cy="2743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03366"/>
                </a:solidFill>
                <a:latin typeface="Segoe UI Semibold"/>
              </a:rPr>
              <a:t>Latar Belakang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 dirty="0" err="1">
                <a:solidFill>
                  <a:srgbClr val="282828"/>
                </a:solidFill>
                <a:latin typeface="Segoe UI"/>
              </a:rPr>
              <a:t>Transportasi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memiliki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peran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penting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dalam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aktivitas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sosial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,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ekonomi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, dan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mobilitas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masyarakat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. </a:t>
            </a:r>
          </a:p>
          <a:p>
            <a:r>
              <a:rPr sz="2200" dirty="0">
                <a:solidFill>
                  <a:srgbClr val="282828"/>
                </a:solidFill>
                <a:latin typeface="Segoe UI"/>
              </a:rPr>
              <a:t>Seiring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meningkatnya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jumlah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penduduk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dan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urbanisasi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,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kebutuhan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sistem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transportasi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yang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efisien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dan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berkelanjutan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semakin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penting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.</a:t>
            </a:r>
          </a:p>
          <a:p>
            <a:r>
              <a:rPr sz="2200" dirty="0" err="1">
                <a:solidFill>
                  <a:srgbClr val="282828"/>
                </a:solidFill>
                <a:latin typeface="Segoe UI"/>
              </a:rPr>
              <a:t>Analisis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data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membantu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mengidentifikasi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pola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penggunaan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moda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transportasi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dan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preferensi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masyarakat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. </a:t>
            </a:r>
          </a:p>
          <a:p>
            <a:r>
              <a:rPr sz="2200" dirty="0" err="1">
                <a:solidFill>
                  <a:srgbClr val="282828"/>
                </a:solidFill>
                <a:latin typeface="Segoe UI"/>
              </a:rPr>
              <a:t>Dengan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pemanfaatan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metode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statistik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seperti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Kruskal–Wallis Test dan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visualisasi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seperti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boxplot dan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barplot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, </a:t>
            </a:r>
          </a:p>
          <a:p>
            <a:r>
              <a:rPr sz="2200" dirty="0" err="1">
                <a:solidFill>
                  <a:srgbClr val="282828"/>
                </a:solidFill>
                <a:latin typeface="Segoe UI"/>
              </a:rPr>
              <a:t>penelitian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ini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mendukung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pengambilan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keputusan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</a:t>
            </a:r>
            <a:r>
              <a:rPr sz="2200" dirty="0" err="1">
                <a:solidFill>
                  <a:srgbClr val="282828"/>
                </a:solidFill>
                <a:latin typeface="Segoe UI"/>
              </a:rPr>
              <a:t>berbasis</a:t>
            </a:r>
            <a:r>
              <a:rPr sz="2200" dirty="0">
                <a:solidFill>
                  <a:srgbClr val="282828"/>
                </a:solidFill>
                <a:latin typeface="Segoe UI"/>
              </a:rPr>
              <a:t> data (data-driven decision making).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1463040"/>
            <a:ext cx="7680960" cy="73152"/>
          </a:xfrm>
          <a:prstGeom prst="rect">
            <a:avLst/>
          </a:prstGeom>
          <a:solidFill>
            <a:srgbClr val="D4AF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217920"/>
            <a:ext cx="9144000" cy="2743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03366"/>
                </a:solidFill>
                <a:latin typeface="Segoe UI Semibold"/>
              </a:rPr>
              <a:t>Rumusan Masalah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282828"/>
                </a:solidFill>
                <a:latin typeface="Segoe UI"/>
              </a:rPr>
              <a:t>a. Mode transportasi apa yang memiliki rata-rata persentase terbesar?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b. Apakah terdapat perbedaan signifikan antar mode transportasi di masyarakat?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1463040"/>
            <a:ext cx="7680960" cy="73152"/>
          </a:xfrm>
          <a:prstGeom prst="rect">
            <a:avLst/>
          </a:prstGeom>
          <a:solidFill>
            <a:srgbClr val="D4AF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217920"/>
            <a:ext cx="9144000" cy="2743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03366"/>
                </a:solidFill>
                <a:latin typeface="Segoe UI Semibold"/>
              </a:rPr>
              <a:t>Tujuan Penelitian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282828"/>
                </a:solidFill>
                <a:latin typeface="Segoe UI"/>
              </a:rPr>
              <a:t>1. Mengetahui distribusi penggunaan mode transportasi di masyarakat.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2. Menganalisis perbedaan signifikan antar kelompok mode menggunakan uji Kruskal–Wallis.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3. Mendukung pengambilan keputusan dalam perencanaan transportasi berkelanjutan.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1463040"/>
            <a:ext cx="7680960" cy="73152"/>
          </a:xfrm>
          <a:prstGeom prst="rect">
            <a:avLst/>
          </a:prstGeom>
          <a:solidFill>
            <a:srgbClr val="D4AF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217920"/>
            <a:ext cx="9144000" cy="2743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03366"/>
                </a:solidFill>
                <a:latin typeface="Segoe UI Semibold"/>
              </a:rPr>
              <a:t>Dataset dan Pengumpulan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282828"/>
                </a:solidFill>
                <a:latin typeface="Segoe UI"/>
              </a:rPr>
              <a:t>Dataset berasal dari platform Kaggle: 'Mode of Transportation Dataset'. 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Terdiri dari 24 kolom dan 202.203 baris, mencakup variabel seperti: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- mode_name (jenis moda transportasi)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- percent (persentase pengguna)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- pop_total (jumlah populasi)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- reportyear (tahun laporan)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Dataset digunakan untuk menganalisis distribusi dan perbedaan pola penggunaan moda transportasi.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1463040"/>
            <a:ext cx="7680960" cy="73152"/>
          </a:xfrm>
          <a:prstGeom prst="rect">
            <a:avLst/>
          </a:prstGeom>
          <a:solidFill>
            <a:srgbClr val="D4AF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217920"/>
            <a:ext cx="9144000" cy="2743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03366"/>
                </a:solidFill>
                <a:latin typeface="Segoe UI Semibold"/>
              </a:rP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282828"/>
                </a:solidFill>
                <a:latin typeface="Segoe UI"/>
              </a:rPr>
              <a:t>Langkah-langkah pembersihan data: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1. Menghapus tanda titik (.) pada kolom numerik.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2. Mengubah tipe data menjadi numerik (pd.to_numeric).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3. Mengisi missing values menggunakan median/mode.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4. Menangani outlier menggunakan metode IQR dan Winsorization.</a:t>
            </a:r>
          </a:p>
          <a:p>
            <a:endParaRPr sz="2200">
              <a:solidFill>
                <a:srgbClr val="282828"/>
              </a:solidFill>
              <a:latin typeface="Segoe UI"/>
            </a:endParaRP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Tujuannya untuk memastikan data bersih, konsisten, dan siap dianalisis secara statistik.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1463040"/>
            <a:ext cx="7680960" cy="73152"/>
          </a:xfrm>
          <a:prstGeom prst="rect">
            <a:avLst/>
          </a:prstGeom>
          <a:solidFill>
            <a:srgbClr val="D4AF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217920"/>
            <a:ext cx="9144000" cy="2743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03366"/>
                </a:solidFill>
                <a:latin typeface="Segoe UI Semibold"/>
              </a:rPr>
              <a:t>Visualisasi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282828"/>
                </a:solidFill>
                <a:latin typeface="Segoe UI"/>
              </a:rPr>
              <a:t>1. Boxplot → Menunjukkan sebaran data dan median tiap mode transportasi.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2. Violin Plot → Menunjukkan kepadatan dan distribusi nilai percent tiap mode.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3. Bar Plot → Menampilkan rata-rata persentase penggunaan tiap mode.</a:t>
            </a:r>
          </a:p>
          <a:p>
            <a:endParaRPr sz="2200">
              <a:solidFill>
                <a:srgbClr val="282828"/>
              </a:solidFill>
              <a:latin typeface="Segoe UI"/>
            </a:endParaRP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Hasil menunjukkan 'Car, Truck, or Van: Drove Alone' adalah mode yang paling dominan digunakan.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1463040"/>
            <a:ext cx="7680960" cy="73152"/>
          </a:xfrm>
          <a:prstGeom prst="rect">
            <a:avLst/>
          </a:prstGeom>
          <a:solidFill>
            <a:srgbClr val="D4AF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217920"/>
            <a:ext cx="9144000" cy="2743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>
                <a:solidFill>
                  <a:srgbClr val="003366"/>
                </a:solidFill>
                <a:latin typeface="Segoe UI Semibold"/>
              </a:rPr>
              <a:t>Analisis dan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200">
                <a:solidFill>
                  <a:srgbClr val="282828"/>
                </a:solidFill>
                <a:latin typeface="Segoe UI"/>
              </a:rPr>
              <a:t>Metode: Uji Kruskal–Wallis Test (non-parametrik)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Tujuan: Menguji perbedaan median antar kelompok independen (mode transportasi).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Hasil: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- p-value = 0.000000 &lt; 0.05</a:t>
            </a: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→ Terdapat perbedaan signifikan antar kelompok mode transportasi.</a:t>
            </a:r>
          </a:p>
          <a:p>
            <a:endParaRPr sz="2200">
              <a:solidFill>
                <a:srgbClr val="282828"/>
              </a:solidFill>
              <a:latin typeface="Segoe UI"/>
            </a:endParaRPr>
          </a:p>
          <a:p>
            <a:r>
              <a:rPr sz="2200">
                <a:solidFill>
                  <a:srgbClr val="282828"/>
                </a:solidFill>
                <a:latin typeface="Segoe UI"/>
              </a:rPr>
              <a:t>Artinya, setiap mode memiliki tingkat penggunaan yang berbeda secara statistik.</a:t>
            </a:r>
          </a:p>
        </p:txBody>
      </p:sp>
      <p:sp>
        <p:nvSpPr>
          <p:cNvPr id="4" name="Rectangle 3"/>
          <p:cNvSpPr/>
          <p:nvPr/>
        </p:nvSpPr>
        <p:spPr>
          <a:xfrm>
            <a:off x="731520" y="1463040"/>
            <a:ext cx="7680960" cy="73152"/>
          </a:xfrm>
          <a:prstGeom prst="rect">
            <a:avLst/>
          </a:prstGeom>
          <a:solidFill>
            <a:srgbClr val="D4AF37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5" name="Rectangle 4"/>
          <p:cNvSpPr/>
          <p:nvPr/>
        </p:nvSpPr>
        <p:spPr>
          <a:xfrm>
            <a:off x="0" y="6217920"/>
            <a:ext cx="9144000" cy="274320"/>
          </a:xfrm>
          <a:prstGeom prst="rect">
            <a:avLst/>
          </a:prstGeom>
          <a:solidFill>
            <a:srgbClr val="00336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825</Words>
  <Application>Microsoft Office PowerPoint</Application>
  <PresentationFormat>On-screen Show (4:3)</PresentationFormat>
  <Paragraphs>100</Paragraphs>
  <Slides>17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Aptos</vt:lpstr>
      <vt:lpstr>Arial</vt:lpstr>
      <vt:lpstr>Calibri</vt:lpstr>
      <vt:lpstr>Segoe UI</vt:lpstr>
      <vt:lpstr>Segoe UI Semibold</vt:lpstr>
      <vt:lpstr>Office Theme</vt:lpstr>
      <vt:lpstr>Analisis Pola Penggunaan Mode Transportasi</vt:lpstr>
      <vt:lpstr>Outline</vt:lpstr>
      <vt:lpstr>Latar Belakang</vt:lpstr>
      <vt:lpstr>Rumusan Masalah</vt:lpstr>
      <vt:lpstr>Tujuan Penelitian</vt:lpstr>
      <vt:lpstr>Dataset dan Pengumpulan Data</vt:lpstr>
      <vt:lpstr>Data Preprocessing</vt:lpstr>
      <vt:lpstr>Visualisasi Data</vt:lpstr>
      <vt:lpstr>Analisis dan Modeling</vt:lpstr>
      <vt:lpstr>Statistical Analysis</vt:lpstr>
      <vt:lpstr>Descriptive Analysis</vt:lpstr>
      <vt:lpstr>Diagnostic Analysis</vt:lpstr>
      <vt:lpstr>Predictive Analysis</vt:lpstr>
      <vt:lpstr>Prescriptive (Perspective) Analysis</vt:lpstr>
      <vt:lpstr>Hasil dan Pembahasan</vt:lpstr>
      <vt:lpstr>Kesimpulan</vt:lpstr>
      <vt:lpstr>Terima Kasih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Lenovo</cp:lastModifiedBy>
  <cp:revision>3</cp:revision>
  <dcterms:created xsi:type="dcterms:W3CDTF">2013-01-27T09:14:16Z</dcterms:created>
  <dcterms:modified xsi:type="dcterms:W3CDTF">2025-10-17T04:29:06Z</dcterms:modified>
  <cp:category/>
</cp:coreProperties>
</file>