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3"/>
  </p:notesMasterIdLst>
  <p:sldIdLst>
    <p:sldId id="266" r:id="rId2"/>
    <p:sldId id="267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59" r:id="rId12"/>
  </p:sldIdLst>
  <p:sldSz cx="9144000" cy="6858000" type="screen4x3"/>
  <p:notesSz cx="6858000" cy="9144000"/>
  <p:embeddedFontLst>
    <p:embeddedFont>
      <p:font typeface="TUM Neue Helvetica 55 Regular" panose="020B0604020202020204" pitchFamily="34" charset="0"/>
      <p:regular r:id="rId14"/>
      <p:bold r:id="rId15"/>
      <p:italic r:id="rId16"/>
      <p:boldItalic r:id="rId17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>
      <p:cViewPr varScale="1">
        <p:scale>
          <a:sx n="123" d="100"/>
          <a:sy n="123" d="100"/>
        </p:scale>
        <p:origin x="1495" y="7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22E2D-F444-4247-A734-F4F6FD7BA438}" type="datetimeFigureOut">
              <a:rPr lang="de-DE" smtClean="0"/>
              <a:pPr/>
              <a:t>28.03.2024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32692-8090-4CD4-8DD1-6BB5E8FD4BF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00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4"/>
          <p:cNvSpPr txBox="1">
            <a:spLocks/>
          </p:cNvSpPr>
          <p:nvPr userDrawn="1"/>
        </p:nvSpPr>
        <p:spPr>
          <a:xfrm>
            <a:off x="3151224" y="6309320"/>
            <a:ext cx="291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sz="1800" b="0" dirty="0">
                <a:latin typeface="TUM Neue Helvetica 55 Regular" pitchFamily="34" charset="0"/>
              </a:rPr>
              <a:t>http://www.lsr.ei.tum.de</a:t>
            </a:r>
          </a:p>
        </p:txBody>
      </p:sp>
      <p:pic>
        <p:nvPicPr>
          <p:cNvPr id="1034" name="Picture 10" descr="\\liberica\jenke\misc_LSR\VorlageSlide\logos\lsr_logo_foot_full_nowe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70539"/>
            <a:ext cx="9144000" cy="787461"/>
          </a:xfrm>
          <a:prstGeom prst="rect">
            <a:avLst/>
          </a:prstGeom>
          <a:noFill/>
        </p:spPr>
      </p:pic>
      <p:sp>
        <p:nvSpPr>
          <p:cNvPr id="22" name="Textfeld 21"/>
          <p:cNvSpPr txBox="1"/>
          <p:nvPr userDrawn="1"/>
        </p:nvSpPr>
        <p:spPr>
          <a:xfrm>
            <a:off x="3145808" y="6286520"/>
            <a:ext cx="2852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TUM Neue Helvetica 55 Regular" pitchFamily="34" charset="0"/>
              </a:rPr>
              <a:t>www.ce.cit.tum.de/lsr</a:t>
            </a:r>
          </a:p>
        </p:txBody>
      </p:sp>
      <p:sp>
        <p:nvSpPr>
          <p:cNvPr id="17" name="Textplatzhalt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09622"/>
            <a:ext cx="8280920" cy="216024"/>
          </a:xfrm>
        </p:spPr>
        <p:txBody>
          <a:bodyPr anchor="ctr"/>
          <a:lstStyle>
            <a:lvl1pPr marL="0" indent="0" algn="l">
              <a:buNone/>
              <a:defRPr sz="1800" baseline="0"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/>
              <a:t>Intermediate Report / Final Report </a:t>
            </a:r>
            <a:r>
              <a:rPr lang="de-DE" dirty="0" err="1"/>
              <a:t>Master‘s</a:t>
            </a:r>
            <a:r>
              <a:rPr lang="de-DE" dirty="0"/>
              <a:t> Thesis / Bachelor Thesis</a:t>
            </a:r>
          </a:p>
        </p:txBody>
      </p:sp>
      <p:sp>
        <p:nvSpPr>
          <p:cNvPr id="18" name="Textplatzhalt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467544" y="3974516"/>
            <a:ext cx="8280920" cy="215099"/>
          </a:xfr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/>
              <a:t>Betreuer: B. Betreuer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67544" y="539316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Chair of Automatic Control Engineering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UM Neue Helvetica 55 Regular" pitchFamily="34" charset="0"/>
              <a:ea typeface="TUM Neue Helvetica 55 Regular" pitchFamily="34" charset="0"/>
              <a:cs typeface="TUM Neue Helvetica 55 Regular" pitchFamily="34" charset="0"/>
            </a:endParaRPr>
          </a:p>
        </p:txBody>
      </p:sp>
      <p:sp>
        <p:nvSpPr>
          <p:cNvPr id="21" name="Textfeld 20"/>
          <p:cNvSpPr txBox="1"/>
          <p:nvPr userDrawn="1"/>
        </p:nvSpPr>
        <p:spPr>
          <a:xfrm>
            <a:off x="467544" y="5661248"/>
            <a:ext cx="331533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Technical University of Munich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TUM Neue Helvetica 55 Regular" pitchFamily="34" charset="0"/>
              <a:ea typeface="TUM Neue Helvetica 55 Regular" pitchFamily="34" charset="0"/>
              <a:cs typeface="TUM Neue Helvetica 55 Regular" pitchFamily="34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67544" y="3212976"/>
            <a:ext cx="8280000" cy="432000"/>
          </a:xfrm>
        </p:spPr>
        <p:txBody>
          <a:bodyPr/>
          <a:lstStyle>
            <a:lvl1pPr>
              <a:defRPr sz="2000" b="1" baseline="0"/>
            </a:lvl1pPr>
          </a:lstStyle>
          <a:p>
            <a:pPr lvl="0"/>
            <a:r>
              <a:rPr lang="de-DE" dirty="0"/>
              <a:t>S. Student</a:t>
            </a:r>
          </a:p>
        </p:txBody>
      </p:sp>
    </p:spTree>
    <p:extLst>
      <p:ext uri="{BB962C8B-B14F-4D97-AF65-F5344CB8AC3E}">
        <p14:creationId xmlns:p14="http://schemas.microsoft.com/office/powerpoint/2010/main" val="2830157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ache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42852"/>
            <a:ext cx="6543692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8215341" cy="5000642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42852"/>
            <a:ext cx="6543692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3143248"/>
            <a:ext cx="8215341" cy="2928940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30" y="1000125"/>
            <a:ext cx="8222470" cy="500063"/>
          </a:xfr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Problem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330" y="1505787"/>
            <a:ext cx="8227233" cy="1500188"/>
          </a:xfrm>
          <a:solidFill>
            <a:schemeClr val="accent3"/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Problem statement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6972320" cy="72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 durch Klicken einfügen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67544" y="1071546"/>
            <a:ext cx="8229600" cy="494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47664" y="6324204"/>
            <a:ext cx="5904656" cy="373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Beispielfolien</a:t>
            </a:r>
          </a:p>
        </p:txBody>
      </p:sp>
      <p:cxnSp>
        <p:nvCxnSpPr>
          <p:cNvPr id="3" name="Gerade Verbindung 2"/>
          <p:cNvCxnSpPr/>
          <p:nvPr/>
        </p:nvCxnSpPr>
        <p:spPr>
          <a:xfrm flipH="1">
            <a:off x="203620" y="6143644"/>
            <a:ext cx="8736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3" descr="tum_logo_trans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0" y="6238175"/>
            <a:ext cx="902896" cy="47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5" descr="lsr_logo_trans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52" y="6215082"/>
            <a:ext cx="444950" cy="52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452320" y="6320654"/>
            <a:ext cx="837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</a:defRPr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lsr.ei.tum.de/fileadmin/publications/ace_soro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sr.ei.tum.de/fileadmin/publications/Gonsior/CogInfoCom2011_Bus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8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74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000100" y="1857364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UM Neue Helvetica 55 Regular" pitchFamily="34" charset="0"/>
              </a:rPr>
              <a:t>A. Bauer, K. </a:t>
            </a:r>
            <a:r>
              <a:rPr lang="en-US" sz="1200" dirty="0" err="1">
                <a:latin typeface="TUM Neue Helvetica 55 Regular" pitchFamily="34" charset="0"/>
              </a:rPr>
              <a:t>Klasing</a:t>
            </a:r>
            <a:r>
              <a:rPr lang="en-US" sz="1200" dirty="0">
                <a:latin typeface="TUM Neue Helvetica 55 Regular" pitchFamily="34" charset="0"/>
              </a:rPr>
              <a:t>, G. </a:t>
            </a:r>
            <a:r>
              <a:rPr lang="en-US" sz="1200" dirty="0" err="1">
                <a:latin typeface="TUM Neue Helvetica 55 Regular" pitchFamily="34" charset="0"/>
              </a:rPr>
              <a:t>Lidoris</a:t>
            </a:r>
            <a:r>
              <a:rPr lang="en-US" sz="1200" dirty="0">
                <a:latin typeface="TUM Neue Helvetica 55 Regular" pitchFamily="34" charset="0"/>
              </a:rPr>
              <a:t>, Q. </a:t>
            </a:r>
            <a:r>
              <a:rPr lang="en-US" sz="1200" dirty="0" err="1">
                <a:latin typeface="TUM Neue Helvetica 55 Regular" pitchFamily="34" charset="0"/>
              </a:rPr>
              <a:t>Mühlbauer</a:t>
            </a:r>
            <a:r>
              <a:rPr lang="en-US" sz="1200" dirty="0">
                <a:latin typeface="TUM Neue Helvetica 55 Regular" pitchFamily="34" charset="0"/>
              </a:rPr>
              <a:t>, F. </a:t>
            </a:r>
            <a:r>
              <a:rPr lang="en-US" sz="1200" dirty="0" err="1">
                <a:latin typeface="TUM Neue Helvetica 55 Regular" pitchFamily="34" charset="0"/>
              </a:rPr>
              <a:t>Rohrmüller</a:t>
            </a:r>
            <a:r>
              <a:rPr lang="en-US" sz="1200" dirty="0">
                <a:latin typeface="TUM Neue Helvetica 55 Regular" pitchFamily="34" charset="0"/>
              </a:rPr>
              <a:t>, S. </a:t>
            </a:r>
            <a:r>
              <a:rPr lang="en-US" sz="1200" dirty="0" err="1">
                <a:latin typeface="TUM Neue Helvetica 55 Regular" pitchFamily="34" charset="0"/>
              </a:rPr>
              <a:t>Sosnowski</a:t>
            </a:r>
            <a:r>
              <a:rPr lang="en-US" sz="1200" dirty="0">
                <a:latin typeface="TUM Neue Helvetica 55 Regular" pitchFamily="34" charset="0"/>
              </a:rPr>
              <a:t>, et al.</a:t>
            </a:r>
            <a:br>
              <a:rPr lang="en-US" sz="1200" dirty="0">
                <a:latin typeface="TUM Neue Helvetica 55 Regular" pitchFamily="34" charset="0"/>
              </a:rPr>
            </a:br>
            <a:r>
              <a:rPr lang="en-US" sz="1200" b="1" dirty="0">
                <a:latin typeface="TUM Neue Helvetica 55 Regular" pitchFamily="34" charset="0"/>
              </a:rPr>
              <a:t>The Autonomous City Explorer: Towards Natural Human-Robot Interaction in Urban</a:t>
            </a:r>
            <a:r>
              <a:rPr lang="en-US" sz="1200" b="1" baseline="0" dirty="0">
                <a:latin typeface="TUM Neue Helvetica 55 Regular" pitchFamily="34" charset="0"/>
              </a:rPr>
              <a:t> </a:t>
            </a:r>
            <a:r>
              <a:rPr lang="en-US" sz="1200" b="1" dirty="0">
                <a:latin typeface="TUM Neue Helvetica 55 Regular" pitchFamily="34" charset="0"/>
              </a:rPr>
              <a:t>Environments.</a:t>
            </a:r>
            <a:br>
              <a:rPr lang="en-US" sz="1200" b="1" dirty="0">
                <a:latin typeface="TUM Neue Helvetica 55 Regular" pitchFamily="34" charset="0"/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In: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International Journal of Social Robotics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, vol. 1(2), 2009, pp. 127–140.</a:t>
            </a:r>
          </a:p>
        </p:txBody>
      </p:sp>
      <p:pic>
        <p:nvPicPr>
          <p:cNvPr id="10242" name="Picture 2" descr="C:\Users\user\Desktop\document-ico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4922"/>
            <a:ext cx="282347" cy="391215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1000100" y="2996983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TUM Neue Helvetica 55 Regular" pitchFamily="34" charset="0"/>
              </a:rPr>
              <a:t>M. Buss, D. Carton, B. </a:t>
            </a:r>
            <a:r>
              <a:rPr lang="en-US" sz="1200" dirty="0" err="1">
                <a:latin typeface="TUM Neue Helvetica 55 Regular" pitchFamily="34" charset="0"/>
              </a:rPr>
              <a:t>Gonsior</a:t>
            </a:r>
            <a:r>
              <a:rPr lang="en-US" sz="1200" dirty="0">
                <a:latin typeface="TUM Neue Helvetica 55 Regular" pitchFamily="34" charset="0"/>
              </a:rPr>
              <a:t>, K. </a:t>
            </a:r>
            <a:r>
              <a:rPr lang="en-US" sz="1200" dirty="0" err="1">
                <a:latin typeface="TUM Neue Helvetica 55 Regular" pitchFamily="34" charset="0"/>
              </a:rPr>
              <a:t>Kühnlenz</a:t>
            </a:r>
            <a:r>
              <a:rPr lang="en-US" sz="1200" dirty="0">
                <a:latin typeface="TUM Neue Helvetica 55 Regular" pitchFamily="34" charset="0"/>
              </a:rPr>
              <a:t>, C. </a:t>
            </a:r>
            <a:r>
              <a:rPr lang="en-US" sz="1200" dirty="0" err="1">
                <a:latin typeface="TUM Neue Helvetica 55 Regular" pitchFamily="34" charset="0"/>
              </a:rPr>
              <a:t>Landsiedel</a:t>
            </a:r>
            <a:r>
              <a:rPr lang="en-US" sz="1200" dirty="0">
                <a:latin typeface="TUM Neue Helvetica 55 Regular" pitchFamily="34" charset="0"/>
              </a:rPr>
              <a:t>, N. </a:t>
            </a:r>
            <a:r>
              <a:rPr lang="en-US" sz="1200" dirty="0" err="1">
                <a:latin typeface="TUM Neue Helvetica 55 Regular" pitchFamily="34" charset="0"/>
              </a:rPr>
              <a:t>Mitsou</a:t>
            </a:r>
            <a:r>
              <a:rPr lang="en-US" sz="1200" dirty="0">
                <a:latin typeface="TUM Neue Helvetica 55 Regular" pitchFamily="34" charset="0"/>
              </a:rPr>
              <a:t>, et al. </a:t>
            </a:r>
            <a:br>
              <a:rPr lang="en-US" sz="1200" dirty="0">
                <a:latin typeface="TUM Neue Helvetica 55 Regular" pitchFamily="34" charset="0"/>
              </a:rPr>
            </a:br>
            <a:r>
              <a:rPr lang="en-US" sz="1200" b="1" dirty="0">
                <a:latin typeface="TUM Neue Helvetica 55 Regular" pitchFamily="34" charset="0"/>
              </a:rPr>
              <a:t>Towards Proactive Human-Robot Interaction in Human Environments.</a:t>
            </a:r>
          </a:p>
          <a:p>
            <a:pPr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In: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2nd International Conference on Cognitive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Infocommunications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 (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CogInfoCom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), 2011, pp. 1–6.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UM Neue Helvetica 55 Regular" pitchFamily="34" charset="0"/>
            </a:endParaRPr>
          </a:p>
        </p:txBody>
      </p:sp>
      <p:pic>
        <p:nvPicPr>
          <p:cNvPr id="13" name="Picture 2" descr="C:\Users\user\Desktop\document-icon.png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124541"/>
            <a:ext cx="282347" cy="3912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8ED29E-441C-AB7C-6251-C26AD4FD50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8F664B-6935-0437-7A79-6EDE492511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77147E-5390-590A-823A-583BAC7B08AD}"/>
              </a:ext>
            </a:extLst>
          </p:cNvPr>
          <p:cNvSpPr txBox="1"/>
          <p:nvPr/>
        </p:nvSpPr>
        <p:spPr>
          <a:xfrm>
            <a:off x="611560" y="2276872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Attention: 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This template is outdated and should not be used unless your supervisor explicitly tells you to do so.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Use the 16:9 </a:t>
            </a:r>
            <a:r>
              <a:rPr lang="en-US" sz="2800">
                <a:solidFill>
                  <a:srgbClr val="FF0000"/>
                </a:solidFill>
              </a:rPr>
              <a:t>template instead.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43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addressing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?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Aaa</a:t>
            </a:r>
            <a:endParaRPr lang="de-DE" dirty="0"/>
          </a:p>
          <a:p>
            <a:pPr lvl="1"/>
            <a:r>
              <a:rPr lang="de-DE" dirty="0" err="1"/>
              <a:t>Bbb</a:t>
            </a:r>
            <a:endParaRPr lang="de-DE" dirty="0"/>
          </a:p>
          <a:p>
            <a:pPr lvl="1"/>
            <a:r>
              <a:rPr lang="de-DE" dirty="0" err="1"/>
              <a:t>Ccc</a:t>
            </a:r>
            <a:endParaRPr lang="de-DE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400578" y="2000240"/>
          <a:ext cx="417195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171933" imgH="3200400" progId="AcroExch.Document.7">
                  <p:embed/>
                </p:oleObj>
              </mc:Choice>
              <mc:Fallback>
                <p:oleObj name="Acrobat Document" r:id="rId2" imgW="4171933" imgH="3200400" progId="AcroExch.Document.7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78" y="2000240"/>
                        <a:ext cx="417195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4929190" y="5357826"/>
            <a:ext cx="321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UM Neue Helvetica 55 Regular" pitchFamily="34" charset="0"/>
              </a:rPr>
              <a:t>Bildunterschrift</a:t>
            </a:r>
            <a:r>
              <a:rPr lang="en-US" sz="1600" dirty="0">
                <a:latin typeface="TUM Neue Helvetica 55 Regular" pitchFamily="34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TUM Neue Helvetica 55 Regular" pitchFamily="34" charset="0"/>
              </a:rPr>
              <a:t>[Cohen, 1994]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Formulation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Curse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dimensionality</a:t>
            </a:r>
            <a:endParaRPr lang="de-DE" dirty="0"/>
          </a:p>
          <a:p>
            <a:pPr lvl="1"/>
            <a:r>
              <a:rPr lang="de-DE" dirty="0"/>
              <a:t>Non-linear model</a:t>
            </a:r>
          </a:p>
          <a:p>
            <a:pPr lvl="1"/>
            <a:r>
              <a:rPr lang="de-DE" dirty="0"/>
              <a:t>…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Problem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1" name="Grafik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286116" y="2000239"/>
            <a:ext cx="2734056" cy="6766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	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Relevant </a:t>
            </a:r>
            <a:r>
              <a:rPr lang="de-DE" dirty="0" err="1"/>
              <a:t>prior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 </a:t>
            </a:r>
            <a:r>
              <a:rPr lang="en-US" dirty="0">
                <a:solidFill>
                  <a:schemeClr val="tx2"/>
                </a:solidFill>
              </a:rPr>
              <a:t>[Burns, 2010]</a:t>
            </a:r>
          </a:p>
          <a:p>
            <a:r>
              <a:rPr lang="de-DE" dirty="0"/>
              <a:t>Other </a:t>
            </a:r>
            <a:r>
              <a:rPr lang="de-DE" dirty="0" err="1"/>
              <a:t>method</a:t>
            </a:r>
            <a:r>
              <a:rPr lang="de-DE" dirty="0"/>
              <a:t>, but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limitations</a:t>
            </a:r>
            <a:r>
              <a:rPr lang="de-DE" dirty="0"/>
              <a:t> in </a:t>
            </a:r>
            <a:r>
              <a:rPr lang="de-DE" dirty="0" err="1"/>
              <a:t>area</a:t>
            </a:r>
            <a:r>
              <a:rPr lang="de-DE" dirty="0"/>
              <a:t> ...</a:t>
            </a:r>
            <a:r>
              <a:rPr lang="en-US" dirty="0">
                <a:solidFill>
                  <a:schemeClr val="tx2"/>
                </a:solidFill>
              </a:rPr>
              <a:t>[Simpson, 2006]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2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Methods</a:t>
            </a:r>
            <a:r>
              <a:rPr lang="de-DE" dirty="0"/>
              <a:t>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4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Methods</a:t>
            </a:r>
            <a:r>
              <a:rPr lang="de-DE" dirty="0"/>
              <a:t> 3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24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96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7224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x^* = \min_{x\in \mathcal{X}} \int J(x,t) dt$$&#10;&#10;&#10;\end{document}"/>
  <p:tag name="IGUANATEXSIZE" val="24"/>
</p:tagLst>
</file>

<file path=ppt/theme/theme1.xml><?xml version="1.0" encoding="utf-8"?>
<a:theme xmlns:a="http://schemas.openxmlformats.org/drawingml/2006/main" name="LSR_VorlageTUMci">
  <a:themeElements>
    <a:clrScheme name="TUM">
      <a:dk1>
        <a:srgbClr val="000000"/>
      </a:dk1>
      <a:lt1>
        <a:srgbClr val="FFFFFF"/>
      </a:lt1>
      <a:dk2>
        <a:srgbClr val="0065BD"/>
      </a:dk2>
      <a:lt2>
        <a:srgbClr val="FFFFFF"/>
      </a:lt2>
      <a:accent1>
        <a:srgbClr val="005293"/>
      </a:accent1>
      <a:accent2>
        <a:srgbClr val="98C6EA"/>
      </a:accent2>
      <a:accent3>
        <a:srgbClr val="DAD7CB"/>
      </a:accent3>
      <a:accent4>
        <a:srgbClr val="000000"/>
      </a:accent4>
      <a:accent5>
        <a:srgbClr val="E37222"/>
      </a:accent5>
      <a:accent6>
        <a:srgbClr val="A2AD00"/>
      </a:accent6>
      <a:hlink>
        <a:srgbClr val="98C6EA"/>
      </a:hlink>
      <a:folHlink>
        <a:srgbClr val="DAD7CB"/>
      </a:folHlink>
    </a:clrScheme>
    <a:fontScheme name="LSR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231</Words>
  <Application>Microsoft Office PowerPoint</Application>
  <PresentationFormat>Bildschirmpräsentation (4:3)</PresentationFormat>
  <Paragraphs>50</Paragraphs>
  <Slides>11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TUM Neue Helvetica 55 Regular</vt:lpstr>
      <vt:lpstr>Wingdings</vt:lpstr>
      <vt:lpstr>Arial</vt:lpstr>
      <vt:lpstr>Calibri</vt:lpstr>
      <vt:lpstr>LSR_VorlageTUMci</vt:lpstr>
      <vt:lpstr>Acrobat Document</vt:lpstr>
      <vt:lpstr>PowerPoint-Präsentation</vt:lpstr>
      <vt:lpstr>PowerPoint-Präsentation</vt:lpstr>
      <vt:lpstr>Motivation</vt:lpstr>
      <vt:lpstr>Problem Formulation</vt:lpstr>
      <vt:lpstr>Related Work </vt:lpstr>
      <vt:lpstr>Methods 1</vt:lpstr>
      <vt:lpstr>Methods 3</vt:lpstr>
      <vt:lpstr>Results 1</vt:lpstr>
      <vt:lpstr>Results 2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Beispielfolien</dc:title>
  <dc:creator>user</dc:creator>
  <cp:lastModifiedBy>Robert Lefringhausen</cp:lastModifiedBy>
  <cp:revision>32</cp:revision>
  <dcterms:created xsi:type="dcterms:W3CDTF">2013-06-24T08:16:35Z</dcterms:created>
  <dcterms:modified xsi:type="dcterms:W3CDTF">2024-03-28T12:00:00Z</dcterms:modified>
</cp:coreProperties>
</file>