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7" r:id="rId5"/>
  </p:sldMasterIdLst>
  <p:notesMasterIdLst>
    <p:notesMasterId r:id="rId15"/>
  </p:notesMasterIdLst>
  <p:sldIdLst>
    <p:sldId id="268" r:id="rId6"/>
    <p:sldId id="331" r:id="rId7"/>
    <p:sldId id="332" r:id="rId8"/>
    <p:sldId id="326" r:id="rId9"/>
    <p:sldId id="327" r:id="rId10"/>
    <p:sldId id="329" r:id="rId11"/>
    <p:sldId id="328" r:id="rId12"/>
    <p:sldId id="330" r:id="rId13"/>
    <p:sldId id="324" r:id="rId14"/>
  </p:sldIdLst>
  <p:sldSz cx="12192000" cy="6858000"/>
  <p:notesSz cx="6797675" cy="9926638"/>
  <p:custDataLst>
    <p:tags r:id="rId1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 Lenhart" initials="PL" lastIdx="1" clrIdx="0">
    <p:extLst>
      <p:ext uri="{19B8F6BF-5375-455C-9EA6-DF929625EA0E}">
        <p15:presenceInfo xmlns:p15="http://schemas.microsoft.com/office/powerpoint/2012/main" userId="S::patric.lenhart@ginkgo-cybersec.com::da64b97f-751a-4a31-9ff5-279b7a9a74e9" providerId="AD"/>
      </p:ext>
    </p:extLst>
  </p:cmAuthor>
  <p:cmAuthor id="2" name="Paul Arndt" initials="PA" lastIdx="2" clrIdx="1">
    <p:extLst>
      <p:ext uri="{19B8F6BF-5375-455C-9EA6-DF929625EA0E}">
        <p15:presenceInfo xmlns:p15="http://schemas.microsoft.com/office/powerpoint/2012/main" userId="S::paul.arndt@ginkgo-cybersec.com::19df3013-bb1b-4d09-b9d0-b3cd9e867487" providerId="AD"/>
      </p:ext>
    </p:extLst>
  </p:cmAuthor>
  <p:cmAuthor id="3" name="Nicklas Söhner" initials="NS" lastIdx="1" clrIdx="2">
    <p:extLst>
      <p:ext uri="{19B8F6BF-5375-455C-9EA6-DF929625EA0E}">
        <p15:presenceInfo xmlns:p15="http://schemas.microsoft.com/office/powerpoint/2012/main" userId="S::nicklas.soehner@ginkgo-cybersec.com::4c74ba5e-068c-4f81-9b2a-7665a855c2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19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C2500-6DB1-445A-812D-11E54AEFC992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A5583-3B92-4636-A14B-058C6EFA9F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20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Relationship Id="rId6" Type="http://schemas.openxmlformats.org/officeDocument/2006/relationships/image" Target="../media/image13.png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8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9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0.bin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oleObject" Target="../embeddings/oleObject11.bin"/><Relationship Id="rId7" Type="http://schemas.openxmlformats.org/officeDocument/2006/relationships/image" Target="../media/image16.jpe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Relationship Id="rId6" Type="http://schemas.openxmlformats.org/officeDocument/2006/relationships/image" Target="../media/image15.jpeg"/><Relationship Id="rId5" Type="http://schemas.openxmlformats.org/officeDocument/2006/relationships/image" Target="../media/image13.png"/><Relationship Id="rId4" Type="http://schemas.openxmlformats.org/officeDocument/2006/relationships/image" Target="../media/image12.emf"/><Relationship Id="rId9" Type="http://schemas.openxmlformats.org/officeDocument/2006/relationships/image" Target="../media/image18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oleObject" Target="../embeddings/oleObject12.bin"/><Relationship Id="rId7" Type="http://schemas.openxmlformats.org/officeDocument/2006/relationships/image" Target="../media/image17.jpe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2.emf"/><Relationship Id="rId9" Type="http://schemas.openxmlformats.org/officeDocument/2006/relationships/image" Target="../media/image1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oleObject" Target="../embeddings/oleObject13.bin"/><Relationship Id="rId7" Type="http://schemas.openxmlformats.org/officeDocument/2006/relationships/image" Target="../media/image21.jpe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2.emf"/><Relationship Id="rId9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oleObject" Target="../embeddings/oleObject14.bin"/><Relationship Id="rId7" Type="http://schemas.openxmlformats.org/officeDocument/2006/relationships/image" Target="../media/image21.jpe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2.emf"/><Relationship Id="rId9" Type="http://schemas.openxmlformats.org/officeDocument/2006/relationships/image" Target="../media/image13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4.jpeg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Relationship Id="rId5" Type="http://schemas.openxmlformats.org/officeDocument/2006/relationships/image" Target="../media/image23.png"/><Relationship Id="rId4" Type="http://schemas.openxmlformats.org/officeDocument/2006/relationships/image" Target="../media/image12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Relationship Id="rId5" Type="http://schemas.openxmlformats.org/officeDocument/2006/relationships/image" Target="../media/image23.png"/><Relationship Id="rId4" Type="http://schemas.openxmlformats.org/officeDocument/2006/relationships/image" Target="../media/image12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8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Relationship Id="rId6" Type="http://schemas.openxmlformats.org/officeDocument/2006/relationships/image" Target="../media/image13.png"/><Relationship Id="rId5" Type="http://schemas.openxmlformats.org/officeDocument/2006/relationships/image" Target="../media/image4.jpeg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501051" y="527975"/>
            <a:ext cx="2203587" cy="74837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485776" y="2598776"/>
            <a:ext cx="11218862" cy="623248"/>
          </a:xfrm>
        </p:spPr>
        <p:txBody>
          <a:bodyPr lIns="0" tIns="0" rIns="0" bIns="0" anchor="b">
            <a:spAutoFit/>
          </a:bodyPr>
          <a:lstStyle>
            <a:lvl1pPr algn="l">
              <a:defRPr sz="4500"/>
            </a:lvl1pPr>
          </a:lstStyle>
          <a:p>
            <a:r>
              <a:rPr lang="de-DE"/>
              <a:t>Headline</a:t>
            </a:r>
          </a:p>
        </p:txBody>
      </p:sp>
      <p:cxnSp>
        <p:nvCxnSpPr>
          <p:cNvPr id="9" name="Gerader Verbinder 8"/>
          <p:cNvCxnSpPr/>
          <p:nvPr userDrawn="1"/>
        </p:nvCxnSpPr>
        <p:spPr bwMode="gray">
          <a:xfrm>
            <a:off x="0" y="3162301"/>
            <a:ext cx="121920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5776" y="3171826"/>
            <a:ext cx="11218862" cy="861774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Subheadline</a:t>
            </a:r>
          </a:p>
          <a:p>
            <a:r>
              <a:rPr lang="de-DE"/>
              <a:t>2-Zeilig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85776" y="5814470"/>
            <a:ext cx="11218862" cy="492443"/>
          </a:xfrm>
        </p:spPr>
        <p:txBody>
          <a:bodyPr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Ort, Datum</a:t>
            </a:r>
          </a:p>
          <a:p>
            <a:pPr lvl="0"/>
            <a:r>
              <a:rPr lang="de-DE"/>
              <a:t>Name/sonstige Informationen</a:t>
            </a:r>
          </a:p>
        </p:txBody>
      </p:sp>
    </p:spTree>
    <p:extLst>
      <p:ext uri="{BB962C8B-B14F-4D97-AF65-F5344CB8AC3E}">
        <p14:creationId xmlns:p14="http://schemas.microsoft.com/office/powerpoint/2010/main" val="84148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380950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05" imgH="303" progId="TCLayout.ActiveDocument.1">
                  <p:embed/>
                </p:oleObj>
              </mc:Choice>
              <mc:Fallback>
                <p:oleObj name="think-cell Folie" r:id="rId3" imgW="305" imgH="303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4318000"/>
            <a:ext cx="12192000" cy="2540000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 bwMode="gray">
          <a:xfrm>
            <a:off x="-1" y="5648325"/>
            <a:ext cx="12192001" cy="857254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rgbClr val="000000">
                  <a:alpha val="7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485776" y="1811338"/>
            <a:ext cx="11218862" cy="623248"/>
          </a:xfrm>
        </p:spPr>
        <p:txBody>
          <a:bodyPr lIns="0" tIns="0" rIns="0" bIns="0" anchor="b">
            <a:spAutoFit/>
          </a:bodyPr>
          <a:lstStyle>
            <a:lvl1pPr algn="l"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/>
              <a:t>Headline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5776" y="2522886"/>
            <a:ext cx="11218862" cy="861774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Subheadline</a:t>
            </a:r>
          </a:p>
          <a:p>
            <a:r>
              <a:rPr lang="en-US"/>
              <a:t>2-Zeilig</a:t>
            </a:r>
          </a:p>
        </p:txBody>
      </p:sp>
      <p:cxnSp>
        <p:nvCxnSpPr>
          <p:cNvPr id="15" name="Gerader Verbinder 14"/>
          <p:cNvCxnSpPr/>
          <p:nvPr userDrawn="1"/>
        </p:nvCxnSpPr>
        <p:spPr bwMode="gray">
          <a:xfrm>
            <a:off x="0" y="4237386"/>
            <a:ext cx="121920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85776" y="6060692"/>
            <a:ext cx="11218862" cy="246221"/>
          </a:xfrm>
        </p:spPr>
        <p:txBody>
          <a:bodyPr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Location, Date</a:t>
            </a:r>
          </a:p>
        </p:txBody>
      </p:sp>
      <p:pic>
        <p:nvPicPr>
          <p:cNvPr id="11" name="Grafik 10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181C4EAE-8804-4DD4-B3AE-5380E63C434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1050" y="512227"/>
            <a:ext cx="2203200" cy="78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4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D3403A38-6DCC-4BE5-8B3F-2DC357644C6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650235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95" imgH="394" progId="TCLayout.ActiveDocument.1">
                  <p:embed/>
                </p:oleObj>
              </mc:Choice>
              <mc:Fallback>
                <p:oleObj name="think-cell Folie" r:id="rId4" imgW="395" imgH="39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D3403A38-6DCC-4BE5-8B3F-2DC357644C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2FDE0C92-2F90-4B3B-8CC9-AD85C6716397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ctr"/>
            <a:endParaRPr lang="en-US" sz="2400" b="0" i="0" baseline="0">
              <a:solidFill>
                <a:schemeClr val="tx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85775" y="597844"/>
            <a:ext cx="11220450" cy="332399"/>
          </a:xfrm>
        </p:spPr>
        <p:txBody>
          <a:bodyPr/>
          <a:lstStyle/>
          <a:p>
            <a:r>
              <a:rPr lang="en-US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85775" y="268697"/>
            <a:ext cx="10096500" cy="246221"/>
          </a:xfrm>
        </p:spPr>
        <p:txBody>
          <a:bodyPr wrap="square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658540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728054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524" imgH="526" progId="TCLayout.ActiveDocument.1">
                  <p:embed/>
                </p:oleObj>
              </mc:Choice>
              <mc:Fallback>
                <p:oleObj name="think-cell Folie" r:id="rId4" imgW="524" imgH="526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874771E8-C74F-4BF1-9042-545E4A0403F6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ctr"/>
            <a:endParaRPr lang="en-US" sz="2400" b="0" i="0" baseline="0">
              <a:solidFill>
                <a:schemeClr val="tx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85775" y="597844"/>
            <a:ext cx="11220450" cy="332399"/>
          </a:xfrm>
        </p:spPr>
        <p:txBody>
          <a:bodyPr/>
          <a:lstStyle/>
          <a:p>
            <a:r>
              <a:rPr lang="en-US"/>
              <a:t>Mastertitelformat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85775" y="268697"/>
            <a:ext cx="10096500" cy="246221"/>
          </a:xfrm>
        </p:spPr>
        <p:txBody>
          <a:bodyPr wrap="square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184335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BFFAEC9-E67C-4830-803A-56A4764CE5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406943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95" imgH="394" progId="TCLayout.ActiveDocument.1">
                  <p:embed/>
                </p:oleObj>
              </mc:Choice>
              <mc:Fallback>
                <p:oleObj name="think-cell Folie" r:id="rId4" imgW="395" imgH="39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8BFFAEC9-E67C-4830-803A-56A4764CE5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>
            <a:extLst>
              <a:ext uri="{FF2B5EF4-FFF2-40B4-BE49-F238E27FC236}">
                <a16:creationId xmlns:a16="http://schemas.microsoft.com/office/drawing/2014/main" id="{25B92C9B-EF36-4C7F-A994-90F92DFC52C3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ctr"/>
            <a:endParaRPr lang="en-US" sz="2400" b="0" i="0" baseline="0">
              <a:solidFill>
                <a:schemeClr val="tx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1406107" y="597844"/>
            <a:ext cx="10300118" cy="332399"/>
          </a:xfrm>
        </p:spPr>
        <p:txBody>
          <a:bodyPr/>
          <a:lstStyle/>
          <a:p>
            <a:r>
              <a:rPr lang="en-US"/>
              <a:t>Mastertitelformat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419537" y="268697"/>
            <a:ext cx="9162738" cy="246221"/>
          </a:xfrm>
        </p:spPr>
        <p:txBody>
          <a:bodyPr wrap="square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Sub Title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 hasCustomPrompt="1"/>
          </p:nvPr>
        </p:nvSpPr>
        <p:spPr>
          <a:xfrm>
            <a:off x="481013" y="97781"/>
            <a:ext cx="795337" cy="1000125"/>
          </a:xfrm>
          <a:solidFill>
            <a:schemeClr val="tx1">
              <a:lumMod val="40000"/>
              <a:lumOff val="60000"/>
            </a:schemeClr>
          </a:solidFill>
        </p:spPr>
        <p:txBody>
          <a:bodyPr lIns="72000" tIns="72000" rIns="72000" b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800760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orte mit Bild groß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25F9C523-C331-4DD6-A24D-1124D95031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772470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25F9C523-C331-4DD6-A24D-1124D95031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Grafik 18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4BA41BC4-69F4-4C7C-A6ED-7E3D6BF18CB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426" y="539601"/>
            <a:ext cx="2203200" cy="781948"/>
          </a:xfrm>
          <a:prstGeom prst="rect">
            <a:avLst/>
          </a:prstGeom>
        </p:spPr>
      </p:pic>
      <p:sp>
        <p:nvSpPr>
          <p:cNvPr id="4" name="Ellipse 3"/>
          <p:cNvSpPr/>
          <p:nvPr userDrawn="1"/>
        </p:nvSpPr>
        <p:spPr bwMode="gray">
          <a:xfrm>
            <a:off x="479426" y="1811338"/>
            <a:ext cx="2333624" cy="2333624"/>
          </a:xfrm>
          <a:prstGeom prst="ellipse">
            <a:avLst/>
          </a:prstGeom>
          <a:blipFill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/>
          <p:cNvSpPr/>
          <p:nvPr userDrawn="1"/>
        </p:nvSpPr>
        <p:spPr bwMode="gray">
          <a:xfrm>
            <a:off x="3443289" y="1811338"/>
            <a:ext cx="2333624" cy="2333624"/>
          </a:xfrm>
          <a:prstGeom prst="ellipse">
            <a:avLst/>
          </a:prstGeom>
          <a:blipFill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 userDrawn="1"/>
        </p:nvSpPr>
        <p:spPr bwMode="gray">
          <a:xfrm>
            <a:off x="6407152" y="1811338"/>
            <a:ext cx="2333624" cy="2333624"/>
          </a:xfrm>
          <a:prstGeom prst="ellipse">
            <a:avLst/>
          </a:prstGeom>
          <a:blipFill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 userDrawn="1"/>
        </p:nvSpPr>
        <p:spPr bwMode="gray">
          <a:xfrm>
            <a:off x="9371014" y="1811338"/>
            <a:ext cx="2333624" cy="2333624"/>
          </a:xfrm>
          <a:prstGeom prst="ellipse">
            <a:avLst/>
          </a:prstGeom>
          <a:blipFill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 userDrawn="1"/>
        </p:nvSpPr>
        <p:spPr bwMode="gray">
          <a:xfrm>
            <a:off x="479426" y="4571695"/>
            <a:ext cx="2333624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GmbH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Lehmweg 17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20251 Hamburg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Deutschland</a:t>
            </a: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3443289" y="4571695"/>
            <a:ext cx="2333624" cy="1210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China Co. Ltd.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83 </a:t>
            </a:r>
            <a:r>
              <a:rPr lang="en-US" sz="1200" err="1"/>
              <a:t>Fumin</a:t>
            </a:r>
            <a:r>
              <a:rPr lang="en-US" sz="1200"/>
              <a:t> Road #56-08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Mayfair Tower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Shanghai 200040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PR China</a:t>
            </a:r>
          </a:p>
        </p:txBody>
      </p:sp>
      <p:sp>
        <p:nvSpPr>
          <p:cNvPr id="10" name="Textfeld 9"/>
          <p:cNvSpPr txBox="1"/>
          <p:nvPr userDrawn="1"/>
        </p:nvSpPr>
        <p:spPr bwMode="gray">
          <a:xfrm>
            <a:off x="6407152" y="4571695"/>
            <a:ext cx="2333624" cy="1184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Singapore Pte. Ltd.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30 Cecil Street #19-08 </a:t>
            </a:r>
            <a:br>
              <a:rPr lang="en-US" sz="1200"/>
            </a:br>
            <a:r>
              <a:rPr lang="en-US" sz="1200"/>
              <a:t>Prudential Tower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 err="1"/>
              <a:t>Singapur</a:t>
            </a:r>
            <a:r>
              <a:rPr lang="en-US" sz="1200"/>
              <a:t> 049712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Singapur </a:t>
            </a:r>
          </a:p>
        </p:txBody>
      </p:sp>
      <p:sp>
        <p:nvSpPr>
          <p:cNvPr id="11" name="Textfeld 10"/>
          <p:cNvSpPr txBox="1"/>
          <p:nvPr userDrawn="1"/>
        </p:nvSpPr>
        <p:spPr bwMode="gray">
          <a:xfrm>
            <a:off x="479426" y="4235218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HAMBURG</a:t>
            </a:r>
          </a:p>
        </p:txBody>
      </p:sp>
      <p:sp>
        <p:nvSpPr>
          <p:cNvPr id="12" name="Textfeld 11"/>
          <p:cNvSpPr txBox="1"/>
          <p:nvPr userDrawn="1"/>
        </p:nvSpPr>
        <p:spPr bwMode="gray">
          <a:xfrm>
            <a:off x="3443289" y="4235218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SHANGHAI</a:t>
            </a:r>
          </a:p>
        </p:txBody>
      </p:sp>
      <p:sp>
        <p:nvSpPr>
          <p:cNvPr id="13" name="Textfeld 12"/>
          <p:cNvSpPr txBox="1"/>
          <p:nvPr userDrawn="1"/>
        </p:nvSpPr>
        <p:spPr bwMode="gray">
          <a:xfrm>
            <a:off x="6407152" y="4235218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SINGAPUR</a:t>
            </a:r>
          </a:p>
        </p:txBody>
      </p:sp>
      <p:sp>
        <p:nvSpPr>
          <p:cNvPr id="14" name="Textfeld 13"/>
          <p:cNvSpPr txBox="1"/>
          <p:nvPr userDrawn="1"/>
        </p:nvSpPr>
        <p:spPr bwMode="gray">
          <a:xfrm>
            <a:off x="9371014" y="4235218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ZÜRICH</a:t>
            </a:r>
          </a:p>
        </p:txBody>
      </p:sp>
      <p:sp>
        <p:nvSpPr>
          <p:cNvPr id="15" name="Textfeld 14"/>
          <p:cNvSpPr txBox="1"/>
          <p:nvPr userDrawn="1"/>
        </p:nvSpPr>
        <p:spPr bwMode="gray">
          <a:xfrm>
            <a:off x="9371014" y="4571695"/>
            <a:ext cx="2333624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Schweiz GmbH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Max-</a:t>
            </a:r>
            <a:r>
              <a:rPr lang="en-US" sz="1200" err="1"/>
              <a:t>Högger</a:t>
            </a:r>
            <a:r>
              <a:rPr lang="en-US" sz="1200"/>
              <a:t>-Strasse 2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8048 Zürich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Schweiz</a:t>
            </a:r>
          </a:p>
        </p:txBody>
      </p:sp>
      <p:cxnSp>
        <p:nvCxnSpPr>
          <p:cNvPr id="16" name="Gerader Verbinder 15"/>
          <p:cNvCxnSpPr/>
          <p:nvPr userDrawn="1"/>
        </p:nvCxnSpPr>
        <p:spPr bwMode="gray">
          <a:xfrm>
            <a:off x="0" y="1420813"/>
            <a:ext cx="121920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 userDrawn="1"/>
        </p:nvSpPr>
        <p:spPr bwMode="gray">
          <a:xfrm>
            <a:off x="9372601" y="712803"/>
            <a:ext cx="233362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0"/>
              </a:spcBef>
              <a:buClr>
                <a:schemeClr val="tx2"/>
              </a:buClr>
            </a:pPr>
            <a:r>
              <a:rPr lang="en-US" sz="1200" b="1"/>
              <a:t>Ginkgo Cybersecurity</a:t>
            </a:r>
          </a:p>
          <a:p>
            <a:pPr algn="r">
              <a:spcBef>
                <a:spcPts val="0"/>
              </a:spcBef>
              <a:buClr>
                <a:schemeClr val="tx2"/>
              </a:buClr>
            </a:pPr>
            <a:r>
              <a:rPr lang="en-US" sz="1200"/>
              <a:t>www.ginkgo-cybersec.com</a:t>
            </a:r>
          </a:p>
          <a:p>
            <a:pPr algn="r">
              <a:spcBef>
                <a:spcPts val="0"/>
              </a:spcBef>
              <a:buClr>
                <a:schemeClr val="tx2"/>
              </a:buClr>
            </a:pPr>
            <a:r>
              <a:rPr lang="en-US" sz="1200"/>
              <a:t>contact@ginkgo-cybersec.com</a:t>
            </a:r>
          </a:p>
        </p:txBody>
      </p:sp>
    </p:spTree>
    <p:extLst>
      <p:ext uri="{BB962C8B-B14F-4D97-AF65-F5344CB8AC3E}">
        <p14:creationId xmlns:p14="http://schemas.microsoft.com/office/powerpoint/2010/main" val="2581586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orte mit Bild groß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7D6369EE-0EB1-46BB-B220-51E5EDA36C4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42067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7D6369EE-0EB1-46BB-B220-51E5EDA36C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llipse 3"/>
          <p:cNvSpPr/>
          <p:nvPr userDrawn="1"/>
        </p:nvSpPr>
        <p:spPr bwMode="gray">
          <a:xfrm>
            <a:off x="479426" y="1811338"/>
            <a:ext cx="2333624" cy="2333624"/>
          </a:xfrm>
          <a:prstGeom prst="ellipse">
            <a:avLst/>
          </a:prstGeom>
          <a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/>
          <p:cNvSpPr/>
          <p:nvPr userDrawn="1"/>
        </p:nvSpPr>
        <p:spPr bwMode="gray">
          <a:xfrm>
            <a:off x="3443289" y="1811338"/>
            <a:ext cx="2333624" cy="2333624"/>
          </a:xfrm>
          <a:prstGeom prst="ellipse">
            <a:avLst/>
          </a:prstGeom>
          <a:blipFill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 userDrawn="1"/>
        </p:nvSpPr>
        <p:spPr bwMode="gray">
          <a:xfrm>
            <a:off x="6407152" y="1811338"/>
            <a:ext cx="2333624" cy="2333624"/>
          </a:xfrm>
          <a:prstGeom prst="ellipse">
            <a:avLst/>
          </a:prstGeom>
          <a:blipFill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 userDrawn="1"/>
        </p:nvSpPr>
        <p:spPr bwMode="gray">
          <a:xfrm>
            <a:off x="9371014" y="1811338"/>
            <a:ext cx="2333624" cy="2333624"/>
          </a:xfrm>
          <a:prstGeom prst="ellipse">
            <a:avLst/>
          </a:prstGeom>
          <a:blipFill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 userDrawn="1"/>
        </p:nvSpPr>
        <p:spPr bwMode="gray">
          <a:xfrm>
            <a:off x="479426" y="4571695"/>
            <a:ext cx="2333624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GmbH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Lehmweg 17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20251 Hamburg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Germany</a:t>
            </a: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3443289" y="4571695"/>
            <a:ext cx="2333624" cy="1210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China Co. Ltd.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83 </a:t>
            </a:r>
            <a:r>
              <a:rPr lang="en-US" sz="1200" err="1"/>
              <a:t>Fumin</a:t>
            </a:r>
            <a:r>
              <a:rPr lang="en-US" sz="1200"/>
              <a:t> Road #56-08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Mayfair Tower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Shanghai 200040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PR China</a:t>
            </a:r>
          </a:p>
        </p:txBody>
      </p:sp>
      <p:sp>
        <p:nvSpPr>
          <p:cNvPr id="10" name="Textfeld 9"/>
          <p:cNvSpPr txBox="1"/>
          <p:nvPr userDrawn="1"/>
        </p:nvSpPr>
        <p:spPr bwMode="gray">
          <a:xfrm>
            <a:off x="6407152" y="4571695"/>
            <a:ext cx="2333624" cy="1184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Singapore Pte. Ltd.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30 Cecil Street #19-08 </a:t>
            </a:r>
            <a:br>
              <a:rPr lang="en-US" sz="1200"/>
            </a:br>
            <a:r>
              <a:rPr lang="en-US" sz="1200"/>
              <a:t>Prudential Tower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Singapore 049712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Singapore</a:t>
            </a:r>
          </a:p>
        </p:txBody>
      </p:sp>
      <p:sp>
        <p:nvSpPr>
          <p:cNvPr id="11" name="Textfeld 10"/>
          <p:cNvSpPr txBox="1"/>
          <p:nvPr userDrawn="1"/>
        </p:nvSpPr>
        <p:spPr bwMode="gray">
          <a:xfrm>
            <a:off x="479426" y="4235218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HAMBURG</a:t>
            </a:r>
          </a:p>
        </p:txBody>
      </p:sp>
      <p:sp>
        <p:nvSpPr>
          <p:cNvPr id="12" name="Textfeld 11"/>
          <p:cNvSpPr txBox="1"/>
          <p:nvPr userDrawn="1"/>
        </p:nvSpPr>
        <p:spPr bwMode="gray">
          <a:xfrm>
            <a:off x="3443289" y="4235218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SHANGHAI</a:t>
            </a:r>
          </a:p>
        </p:txBody>
      </p:sp>
      <p:sp>
        <p:nvSpPr>
          <p:cNvPr id="13" name="Textfeld 12"/>
          <p:cNvSpPr txBox="1"/>
          <p:nvPr userDrawn="1"/>
        </p:nvSpPr>
        <p:spPr bwMode="gray">
          <a:xfrm>
            <a:off x="6407152" y="4235218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SINGAPORE</a:t>
            </a:r>
          </a:p>
        </p:txBody>
      </p:sp>
      <p:sp>
        <p:nvSpPr>
          <p:cNvPr id="14" name="Textfeld 13"/>
          <p:cNvSpPr txBox="1"/>
          <p:nvPr userDrawn="1"/>
        </p:nvSpPr>
        <p:spPr bwMode="gray">
          <a:xfrm>
            <a:off x="9371014" y="4235218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ZURICH</a:t>
            </a:r>
          </a:p>
        </p:txBody>
      </p:sp>
      <p:sp>
        <p:nvSpPr>
          <p:cNvPr id="15" name="Textfeld 14"/>
          <p:cNvSpPr txBox="1"/>
          <p:nvPr userDrawn="1"/>
        </p:nvSpPr>
        <p:spPr bwMode="gray">
          <a:xfrm>
            <a:off x="9371014" y="4571695"/>
            <a:ext cx="2333624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Schweiz GmbH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Max-</a:t>
            </a:r>
            <a:r>
              <a:rPr lang="en-US" sz="1200" err="1"/>
              <a:t>Högger</a:t>
            </a:r>
            <a:r>
              <a:rPr lang="en-US" sz="1200"/>
              <a:t>-Strasse 2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8048 Zurich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Switzerland</a:t>
            </a:r>
          </a:p>
        </p:txBody>
      </p:sp>
      <p:cxnSp>
        <p:nvCxnSpPr>
          <p:cNvPr id="16" name="Gerader Verbinder 15"/>
          <p:cNvCxnSpPr/>
          <p:nvPr userDrawn="1"/>
        </p:nvCxnSpPr>
        <p:spPr bwMode="gray">
          <a:xfrm>
            <a:off x="0" y="1420813"/>
            <a:ext cx="121920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 userDrawn="1"/>
        </p:nvSpPr>
        <p:spPr bwMode="gray">
          <a:xfrm>
            <a:off x="9372601" y="712803"/>
            <a:ext cx="233362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0"/>
              </a:spcBef>
              <a:buClr>
                <a:schemeClr val="tx2"/>
              </a:buClr>
            </a:pPr>
            <a:r>
              <a:rPr lang="en-US" sz="1200" b="1"/>
              <a:t>Ginkgo Cybersecurity</a:t>
            </a:r>
          </a:p>
          <a:p>
            <a:pPr algn="r">
              <a:spcBef>
                <a:spcPts val="0"/>
              </a:spcBef>
              <a:buClr>
                <a:schemeClr val="tx2"/>
              </a:buClr>
            </a:pPr>
            <a:r>
              <a:rPr lang="en-US" sz="1200"/>
              <a:t>www.ginkgo-cybersec.com</a:t>
            </a:r>
          </a:p>
          <a:p>
            <a:pPr algn="r">
              <a:spcBef>
                <a:spcPts val="0"/>
              </a:spcBef>
              <a:buClr>
                <a:schemeClr val="tx2"/>
              </a:buClr>
            </a:pPr>
            <a:r>
              <a:rPr lang="en-US" sz="1200"/>
              <a:t>contact@ginkgo-cybersec.com</a:t>
            </a:r>
          </a:p>
        </p:txBody>
      </p:sp>
      <p:pic>
        <p:nvPicPr>
          <p:cNvPr id="19" name="Grafik 18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5063E8F9-390C-4031-B218-8F3AC85017F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426" y="539601"/>
            <a:ext cx="2203200" cy="78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68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orte mit Bild klein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B66530BC-E9B8-4639-81D1-4AC7D66D507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742453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B66530BC-E9B8-4639-81D1-4AC7D66D50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feld 2"/>
          <p:cNvSpPr txBox="1"/>
          <p:nvPr userDrawn="1"/>
        </p:nvSpPr>
        <p:spPr bwMode="gray">
          <a:xfrm>
            <a:off x="9372601" y="712803"/>
            <a:ext cx="233362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0"/>
              </a:spcBef>
              <a:buClr>
                <a:schemeClr val="tx2"/>
              </a:buClr>
            </a:pPr>
            <a:r>
              <a:rPr lang="en-US" sz="1200" b="1"/>
              <a:t>Ginkgo Cybersecurity</a:t>
            </a:r>
          </a:p>
          <a:p>
            <a:pPr algn="r">
              <a:spcBef>
                <a:spcPts val="0"/>
              </a:spcBef>
              <a:buClr>
                <a:schemeClr val="tx2"/>
              </a:buClr>
            </a:pPr>
            <a:r>
              <a:rPr lang="en-US" sz="1200"/>
              <a:t>www.ginkgo-cybersec.com</a:t>
            </a:r>
          </a:p>
          <a:p>
            <a:pPr algn="r">
              <a:spcBef>
                <a:spcPts val="0"/>
              </a:spcBef>
              <a:buClr>
                <a:schemeClr val="tx2"/>
              </a:buClr>
            </a:pPr>
            <a:r>
              <a:rPr lang="en-US" sz="1200"/>
              <a:t>contact@ginkgo-cybersec.com</a:t>
            </a:r>
          </a:p>
        </p:txBody>
      </p:sp>
      <p:cxnSp>
        <p:nvCxnSpPr>
          <p:cNvPr id="5" name="Gerader Verbinder 4"/>
          <p:cNvCxnSpPr/>
          <p:nvPr userDrawn="1"/>
        </p:nvCxnSpPr>
        <p:spPr bwMode="gray">
          <a:xfrm>
            <a:off x="0" y="1420813"/>
            <a:ext cx="121920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 userDrawn="1"/>
        </p:nvSpPr>
        <p:spPr bwMode="gray">
          <a:xfrm>
            <a:off x="1129507" y="2976374"/>
            <a:ext cx="1033462" cy="1033462"/>
          </a:xfrm>
          <a:prstGeom prst="ellipse">
            <a:avLst/>
          </a:prstGeom>
          <a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 userDrawn="1"/>
        </p:nvSpPr>
        <p:spPr bwMode="gray">
          <a:xfrm>
            <a:off x="4093370" y="2976374"/>
            <a:ext cx="1033462" cy="1033462"/>
          </a:xfrm>
          <a:prstGeom prst="ellipse">
            <a:avLst/>
          </a:prstGeom>
          <a:blipFill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 userDrawn="1"/>
        </p:nvSpPr>
        <p:spPr bwMode="gray">
          <a:xfrm>
            <a:off x="7057233" y="2976374"/>
            <a:ext cx="1033462" cy="1033462"/>
          </a:xfrm>
          <a:prstGeom prst="ellipse">
            <a:avLst/>
          </a:prstGeom>
          <a:blipFill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 userDrawn="1"/>
        </p:nvSpPr>
        <p:spPr bwMode="gray">
          <a:xfrm>
            <a:off x="10021095" y="2976374"/>
            <a:ext cx="1033462" cy="1033462"/>
          </a:xfrm>
          <a:prstGeom prst="ellipse">
            <a:avLst/>
          </a:prstGeom>
          <a:blipFill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erader Verbinder 9"/>
          <p:cNvCxnSpPr/>
          <p:nvPr userDrawn="1"/>
        </p:nvCxnSpPr>
        <p:spPr bwMode="gray">
          <a:xfrm rot="16200000">
            <a:off x="1559672" y="4424101"/>
            <a:ext cx="3136993" cy="0"/>
          </a:xfrm>
          <a:prstGeom prst="line">
            <a:avLst/>
          </a:prstGeom>
          <a:ln w="95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 userDrawn="1"/>
        </p:nvCxnSpPr>
        <p:spPr bwMode="gray">
          <a:xfrm rot="16200000">
            <a:off x="4523536" y="4424101"/>
            <a:ext cx="3136993" cy="0"/>
          </a:xfrm>
          <a:prstGeom prst="line">
            <a:avLst/>
          </a:prstGeom>
          <a:ln w="95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 bwMode="gray">
          <a:xfrm rot="16200000">
            <a:off x="7487398" y="4424101"/>
            <a:ext cx="3136993" cy="0"/>
          </a:xfrm>
          <a:prstGeom prst="line">
            <a:avLst/>
          </a:prstGeom>
          <a:ln w="95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 bwMode="gray">
          <a:xfrm>
            <a:off x="479426" y="4571695"/>
            <a:ext cx="2333624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GmbH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Lehmweg 17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20251 Hamburg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Deutschland</a:t>
            </a:r>
          </a:p>
        </p:txBody>
      </p:sp>
      <p:sp>
        <p:nvSpPr>
          <p:cNvPr id="14" name="Textfeld 13"/>
          <p:cNvSpPr txBox="1"/>
          <p:nvPr userDrawn="1"/>
        </p:nvSpPr>
        <p:spPr bwMode="gray">
          <a:xfrm>
            <a:off x="3443289" y="4571695"/>
            <a:ext cx="2333624" cy="1210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China Co. Ltd.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83 </a:t>
            </a:r>
            <a:r>
              <a:rPr lang="en-US" sz="1200" err="1"/>
              <a:t>Fumin</a:t>
            </a:r>
            <a:r>
              <a:rPr lang="en-US" sz="1200"/>
              <a:t> Road #56-08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Mayfair Tower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Shanghai 200040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PR China</a:t>
            </a:r>
          </a:p>
        </p:txBody>
      </p:sp>
      <p:sp>
        <p:nvSpPr>
          <p:cNvPr id="15" name="Textfeld 14"/>
          <p:cNvSpPr txBox="1"/>
          <p:nvPr userDrawn="1"/>
        </p:nvSpPr>
        <p:spPr bwMode="gray">
          <a:xfrm>
            <a:off x="6407152" y="4571695"/>
            <a:ext cx="2333624" cy="1184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Singapore Pte. Ltd.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30 Cecil Street #19-08 </a:t>
            </a:r>
            <a:br>
              <a:rPr lang="en-US" sz="1200"/>
            </a:br>
            <a:r>
              <a:rPr lang="en-US" sz="1200"/>
              <a:t>Prudential Tower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 err="1"/>
              <a:t>Singapur</a:t>
            </a:r>
            <a:r>
              <a:rPr lang="en-US" sz="1200"/>
              <a:t> 049712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Singapur</a:t>
            </a:r>
          </a:p>
        </p:txBody>
      </p:sp>
      <p:sp>
        <p:nvSpPr>
          <p:cNvPr id="16" name="Textfeld 15"/>
          <p:cNvSpPr txBox="1"/>
          <p:nvPr userDrawn="1"/>
        </p:nvSpPr>
        <p:spPr bwMode="gray">
          <a:xfrm>
            <a:off x="479426" y="4235218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HAMBURG</a:t>
            </a:r>
          </a:p>
        </p:txBody>
      </p:sp>
      <p:sp>
        <p:nvSpPr>
          <p:cNvPr id="17" name="Textfeld 16"/>
          <p:cNvSpPr txBox="1"/>
          <p:nvPr userDrawn="1"/>
        </p:nvSpPr>
        <p:spPr bwMode="gray">
          <a:xfrm>
            <a:off x="3443289" y="4235218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SHANGHAI</a:t>
            </a:r>
          </a:p>
        </p:txBody>
      </p:sp>
      <p:sp>
        <p:nvSpPr>
          <p:cNvPr id="18" name="Textfeld 17"/>
          <p:cNvSpPr txBox="1"/>
          <p:nvPr userDrawn="1"/>
        </p:nvSpPr>
        <p:spPr bwMode="gray">
          <a:xfrm>
            <a:off x="6407152" y="4235218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SINGAPUR</a:t>
            </a:r>
          </a:p>
        </p:txBody>
      </p:sp>
      <p:sp>
        <p:nvSpPr>
          <p:cNvPr id="19" name="Textfeld 18"/>
          <p:cNvSpPr txBox="1"/>
          <p:nvPr userDrawn="1"/>
        </p:nvSpPr>
        <p:spPr bwMode="gray">
          <a:xfrm>
            <a:off x="9371014" y="4235218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ZÜRICH</a:t>
            </a:r>
          </a:p>
        </p:txBody>
      </p:sp>
      <p:sp>
        <p:nvSpPr>
          <p:cNvPr id="20" name="Textfeld 19"/>
          <p:cNvSpPr txBox="1"/>
          <p:nvPr userDrawn="1"/>
        </p:nvSpPr>
        <p:spPr bwMode="gray">
          <a:xfrm>
            <a:off x="9371014" y="4571695"/>
            <a:ext cx="2333624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Schweiz GmbH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Max-</a:t>
            </a:r>
            <a:r>
              <a:rPr lang="en-US" sz="1200" err="1"/>
              <a:t>Högger</a:t>
            </a:r>
            <a:r>
              <a:rPr lang="en-US" sz="1200"/>
              <a:t>-Strasse 2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8048 Zürich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Schweiz</a:t>
            </a:r>
          </a:p>
        </p:txBody>
      </p:sp>
      <p:pic>
        <p:nvPicPr>
          <p:cNvPr id="21" name="Grafik 20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6520E625-0DCF-4364-B81D-DEE8A8F317A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426" y="539601"/>
            <a:ext cx="2203200" cy="78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70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orte mit Bild klei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77FB4C7C-E464-4604-B016-378BA9D524E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910905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77FB4C7C-E464-4604-B016-378BA9D524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feld 2"/>
          <p:cNvSpPr txBox="1"/>
          <p:nvPr userDrawn="1"/>
        </p:nvSpPr>
        <p:spPr bwMode="gray">
          <a:xfrm>
            <a:off x="9372601" y="712803"/>
            <a:ext cx="233362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0"/>
              </a:spcBef>
              <a:buClr>
                <a:schemeClr val="tx2"/>
              </a:buClr>
            </a:pPr>
            <a:r>
              <a:rPr lang="en-US" sz="1200" b="1"/>
              <a:t>Ginkgo Cybersecurity</a:t>
            </a:r>
          </a:p>
          <a:p>
            <a:pPr algn="r">
              <a:spcBef>
                <a:spcPts val="0"/>
              </a:spcBef>
              <a:buClr>
                <a:schemeClr val="tx2"/>
              </a:buClr>
            </a:pPr>
            <a:r>
              <a:rPr lang="en-US" sz="1200"/>
              <a:t>www.ginkgo-cybersec.com</a:t>
            </a:r>
          </a:p>
          <a:p>
            <a:pPr algn="r">
              <a:spcBef>
                <a:spcPts val="0"/>
              </a:spcBef>
              <a:buClr>
                <a:schemeClr val="tx2"/>
              </a:buClr>
            </a:pPr>
            <a:r>
              <a:rPr lang="en-US" sz="1200"/>
              <a:t>contact@ginkgo-cybersec.com</a:t>
            </a:r>
          </a:p>
        </p:txBody>
      </p:sp>
      <p:cxnSp>
        <p:nvCxnSpPr>
          <p:cNvPr id="5" name="Gerader Verbinder 4"/>
          <p:cNvCxnSpPr/>
          <p:nvPr userDrawn="1"/>
        </p:nvCxnSpPr>
        <p:spPr bwMode="gray">
          <a:xfrm>
            <a:off x="0" y="1420813"/>
            <a:ext cx="121920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 userDrawn="1"/>
        </p:nvSpPr>
        <p:spPr bwMode="gray">
          <a:xfrm>
            <a:off x="1129507" y="2976374"/>
            <a:ext cx="1033462" cy="1033462"/>
          </a:xfrm>
          <a:prstGeom prst="ellipse">
            <a:avLst/>
          </a:prstGeom>
          <a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 userDrawn="1"/>
        </p:nvSpPr>
        <p:spPr bwMode="gray">
          <a:xfrm>
            <a:off x="4093370" y="2976374"/>
            <a:ext cx="1033462" cy="1033462"/>
          </a:xfrm>
          <a:prstGeom prst="ellipse">
            <a:avLst/>
          </a:prstGeom>
          <a:blipFill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 userDrawn="1"/>
        </p:nvSpPr>
        <p:spPr bwMode="gray">
          <a:xfrm>
            <a:off x="7057233" y="2976374"/>
            <a:ext cx="1033462" cy="1033462"/>
          </a:xfrm>
          <a:prstGeom prst="ellipse">
            <a:avLst/>
          </a:prstGeom>
          <a:blipFill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 userDrawn="1"/>
        </p:nvSpPr>
        <p:spPr bwMode="gray">
          <a:xfrm>
            <a:off x="10021095" y="2976374"/>
            <a:ext cx="1033462" cy="1033462"/>
          </a:xfrm>
          <a:prstGeom prst="ellipse">
            <a:avLst/>
          </a:prstGeom>
          <a:blipFill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erader Verbinder 9"/>
          <p:cNvCxnSpPr/>
          <p:nvPr userDrawn="1"/>
        </p:nvCxnSpPr>
        <p:spPr bwMode="gray">
          <a:xfrm rot="16200000">
            <a:off x="1559672" y="4424101"/>
            <a:ext cx="3136993" cy="0"/>
          </a:xfrm>
          <a:prstGeom prst="line">
            <a:avLst/>
          </a:prstGeom>
          <a:ln w="95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 userDrawn="1"/>
        </p:nvCxnSpPr>
        <p:spPr bwMode="gray">
          <a:xfrm rot="16200000">
            <a:off x="4523536" y="4424101"/>
            <a:ext cx="3136993" cy="0"/>
          </a:xfrm>
          <a:prstGeom prst="line">
            <a:avLst/>
          </a:prstGeom>
          <a:ln w="95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 bwMode="gray">
          <a:xfrm rot="16200000">
            <a:off x="7487398" y="4424101"/>
            <a:ext cx="3136993" cy="0"/>
          </a:xfrm>
          <a:prstGeom prst="line">
            <a:avLst/>
          </a:prstGeom>
          <a:ln w="95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 userDrawn="1"/>
        </p:nvSpPr>
        <p:spPr bwMode="gray">
          <a:xfrm>
            <a:off x="479426" y="4235218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HAMBURG</a:t>
            </a:r>
          </a:p>
        </p:txBody>
      </p:sp>
      <p:sp>
        <p:nvSpPr>
          <p:cNvPr id="17" name="Textfeld 16"/>
          <p:cNvSpPr txBox="1"/>
          <p:nvPr userDrawn="1"/>
        </p:nvSpPr>
        <p:spPr bwMode="gray">
          <a:xfrm>
            <a:off x="3443289" y="4235218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SHANGHAI</a:t>
            </a:r>
          </a:p>
        </p:txBody>
      </p:sp>
      <p:sp>
        <p:nvSpPr>
          <p:cNvPr id="18" name="Textfeld 17"/>
          <p:cNvSpPr txBox="1"/>
          <p:nvPr userDrawn="1"/>
        </p:nvSpPr>
        <p:spPr bwMode="gray">
          <a:xfrm>
            <a:off x="6407152" y="4235218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SINGAPORE</a:t>
            </a:r>
          </a:p>
        </p:txBody>
      </p:sp>
      <p:sp>
        <p:nvSpPr>
          <p:cNvPr id="19" name="Textfeld 18"/>
          <p:cNvSpPr txBox="1"/>
          <p:nvPr userDrawn="1"/>
        </p:nvSpPr>
        <p:spPr bwMode="gray">
          <a:xfrm>
            <a:off x="9371014" y="4235218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ZURICH</a:t>
            </a:r>
          </a:p>
        </p:txBody>
      </p:sp>
      <p:sp>
        <p:nvSpPr>
          <p:cNvPr id="21" name="Textfeld 20"/>
          <p:cNvSpPr txBox="1"/>
          <p:nvPr userDrawn="1"/>
        </p:nvSpPr>
        <p:spPr bwMode="gray">
          <a:xfrm>
            <a:off x="479426" y="4571695"/>
            <a:ext cx="2333624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GmbH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Lehmweg 17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20251 Hamburg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Germany</a:t>
            </a:r>
          </a:p>
        </p:txBody>
      </p:sp>
      <p:sp>
        <p:nvSpPr>
          <p:cNvPr id="22" name="Textfeld 21"/>
          <p:cNvSpPr txBox="1"/>
          <p:nvPr userDrawn="1"/>
        </p:nvSpPr>
        <p:spPr bwMode="gray">
          <a:xfrm>
            <a:off x="3443289" y="4571695"/>
            <a:ext cx="2333624" cy="1210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China Co. Ltd.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83 </a:t>
            </a:r>
            <a:r>
              <a:rPr lang="en-US" sz="1200" err="1"/>
              <a:t>Fumin</a:t>
            </a:r>
            <a:r>
              <a:rPr lang="en-US" sz="1200"/>
              <a:t> Road #56-08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Mayfair Tower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Shanghai 200040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PR China</a:t>
            </a:r>
          </a:p>
        </p:txBody>
      </p:sp>
      <p:sp>
        <p:nvSpPr>
          <p:cNvPr id="23" name="Textfeld 22"/>
          <p:cNvSpPr txBox="1"/>
          <p:nvPr userDrawn="1"/>
        </p:nvSpPr>
        <p:spPr bwMode="gray">
          <a:xfrm>
            <a:off x="6407152" y="4571695"/>
            <a:ext cx="2333624" cy="1184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Singapore Pte. Ltd.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30 Cecil Street #19-08</a:t>
            </a:r>
            <a:br>
              <a:rPr lang="en-US" sz="1200"/>
            </a:br>
            <a:r>
              <a:rPr lang="en-US" sz="1200"/>
              <a:t>Prudential Tower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Singapore 049712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Singapore</a:t>
            </a:r>
          </a:p>
        </p:txBody>
      </p:sp>
      <p:sp>
        <p:nvSpPr>
          <p:cNvPr id="24" name="Textfeld 23"/>
          <p:cNvSpPr txBox="1"/>
          <p:nvPr userDrawn="1"/>
        </p:nvSpPr>
        <p:spPr bwMode="gray">
          <a:xfrm>
            <a:off x="9371014" y="4571695"/>
            <a:ext cx="2333624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Schweiz GmbH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Max-</a:t>
            </a:r>
            <a:r>
              <a:rPr lang="en-US" sz="1200" err="1"/>
              <a:t>Högger</a:t>
            </a:r>
            <a:r>
              <a:rPr lang="en-US" sz="1200"/>
              <a:t>-Strasse 2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8048 Zurich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Switzerland</a:t>
            </a:r>
          </a:p>
        </p:txBody>
      </p:sp>
      <p:pic>
        <p:nvPicPr>
          <p:cNvPr id="20" name="Grafik 19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C94C3C64-DED7-4CB5-822F-389AEB866F6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426" y="539601"/>
            <a:ext cx="2203200" cy="78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275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orte ohn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r Verbinder 15"/>
          <p:cNvCxnSpPr/>
          <p:nvPr userDrawn="1"/>
        </p:nvCxnSpPr>
        <p:spPr bwMode="gray">
          <a:xfrm>
            <a:off x="0" y="1420813"/>
            <a:ext cx="121920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/>
          <p:cNvGrpSpPr/>
          <p:nvPr userDrawn="1"/>
        </p:nvGrpSpPr>
        <p:grpSpPr bwMode="gray">
          <a:xfrm>
            <a:off x="479426" y="2984646"/>
            <a:ext cx="11225212" cy="2152360"/>
            <a:chOff x="479426" y="2937641"/>
            <a:chExt cx="11225212" cy="2152360"/>
          </a:xfrm>
        </p:grpSpPr>
        <p:sp>
          <p:nvSpPr>
            <p:cNvPr id="8" name="Textfeld 7"/>
            <p:cNvSpPr txBox="1"/>
            <p:nvPr userDrawn="1"/>
          </p:nvSpPr>
          <p:spPr bwMode="gray">
            <a:xfrm>
              <a:off x="479426" y="3274118"/>
              <a:ext cx="2333624" cy="10002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200"/>
                </a:spcBef>
                <a:buClr>
                  <a:schemeClr val="tx2"/>
                </a:buClr>
              </a:pPr>
              <a:r>
                <a:rPr lang="en-US" sz="1200" b="1"/>
                <a:t>Ginkgo Management Consulting GmbH</a:t>
              </a:r>
            </a:p>
            <a:p>
              <a:pPr>
                <a:spcBef>
                  <a:spcPts val="200"/>
                </a:spcBef>
                <a:buClr>
                  <a:schemeClr val="tx2"/>
                </a:buClr>
              </a:pPr>
              <a:r>
                <a:rPr lang="en-US" sz="1200"/>
                <a:t>Lehmweg 17</a:t>
              </a:r>
            </a:p>
            <a:p>
              <a:pPr>
                <a:spcBef>
                  <a:spcPts val="200"/>
                </a:spcBef>
                <a:buClr>
                  <a:schemeClr val="tx2"/>
                </a:buClr>
              </a:pPr>
              <a:r>
                <a:rPr lang="en-US" sz="1200"/>
                <a:t>20251 Hamburg</a:t>
              </a:r>
            </a:p>
            <a:p>
              <a:pPr>
                <a:spcBef>
                  <a:spcPts val="200"/>
                </a:spcBef>
                <a:buClr>
                  <a:schemeClr val="tx2"/>
                </a:buClr>
              </a:pPr>
              <a:r>
                <a:rPr lang="en-US" sz="1200"/>
                <a:t>Deutschland</a:t>
              </a:r>
            </a:p>
          </p:txBody>
        </p:sp>
        <p:sp>
          <p:nvSpPr>
            <p:cNvPr id="9" name="Textfeld 8"/>
            <p:cNvSpPr txBox="1"/>
            <p:nvPr userDrawn="1"/>
          </p:nvSpPr>
          <p:spPr bwMode="gray">
            <a:xfrm>
              <a:off x="3443289" y="3274118"/>
              <a:ext cx="2333624" cy="12105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200"/>
                </a:spcBef>
                <a:buClr>
                  <a:schemeClr val="tx2"/>
                </a:buClr>
              </a:pPr>
              <a:r>
                <a:rPr lang="en-US" sz="1200" b="1"/>
                <a:t>Ginkgo Management Consulting China Co. Ltd.</a:t>
              </a:r>
            </a:p>
            <a:p>
              <a:pPr>
                <a:spcBef>
                  <a:spcPts val="200"/>
                </a:spcBef>
                <a:buClr>
                  <a:schemeClr val="tx2"/>
                </a:buClr>
              </a:pPr>
              <a:r>
                <a:rPr lang="en-US" sz="1200"/>
                <a:t>83 </a:t>
              </a:r>
              <a:r>
                <a:rPr lang="en-US" sz="1200" err="1"/>
                <a:t>Fumin</a:t>
              </a:r>
              <a:r>
                <a:rPr lang="en-US" sz="1200"/>
                <a:t> Road #56-08</a:t>
              </a:r>
            </a:p>
            <a:p>
              <a:pPr>
                <a:spcBef>
                  <a:spcPts val="200"/>
                </a:spcBef>
                <a:buClr>
                  <a:schemeClr val="tx2"/>
                </a:buClr>
              </a:pPr>
              <a:r>
                <a:rPr lang="en-US" sz="1200"/>
                <a:t>Mayfair Tower</a:t>
              </a:r>
            </a:p>
            <a:p>
              <a:pPr>
                <a:spcBef>
                  <a:spcPts val="200"/>
                </a:spcBef>
                <a:buClr>
                  <a:schemeClr val="tx2"/>
                </a:buClr>
              </a:pPr>
              <a:r>
                <a:rPr lang="en-US" sz="1200"/>
                <a:t>Shanghai 200040</a:t>
              </a:r>
            </a:p>
            <a:p>
              <a:pPr>
                <a:spcBef>
                  <a:spcPts val="200"/>
                </a:spcBef>
                <a:buClr>
                  <a:schemeClr val="tx2"/>
                </a:buClr>
              </a:pPr>
              <a:r>
                <a:rPr lang="en-US" sz="1200"/>
                <a:t>PR China</a:t>
              </a:r>
            </a:p>
          </p:txBody>
        </p:sp>
        <p:sp>
          <p:nvSpPr>
            <p:cNvPr id="10" name="Textfeld 9"/>
            <p:cNvSpPr txBox="1"/>
            <p:nvPr userDrawn="1"/>
          </p:nvSpPr>
          <p:spPr bwMode="gray">
            <a:xfrm>
              <a:off x="6407152" y="3274118"/>
              <a:ext cx="2333624" cy="11849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200"/>
                </a:spcBef>
                <a:buClr>
                  <a:schemeClr val="tx2"/>
                </a:buClr>
              </a:pPr>
              <a:r>
                <a:rPr lang="en-US" sz="1200" b="1"/>
                <a:t>Ginkgo Management Consulting Singapore Pte. Ltd.</a:t>
              </a:r>
            </a:p>
            <a:p>
              <a:pPr>
                <a:spcBef>
                  <a:spcPts val="200"/>
                </a:spcBef>
                <a:buClr>
                  <a:schemeClr val="tx2"/>
                </a:buClr>
              </a:pPr>
              <a:r>
                <a:rPr lang="en-US" sz="1200"/>
                <a:t>30 Cecil Street #19-08</a:t>
              </a:r>
              <a:br>
                <a:rPr lang="en-US" sz="1200"/>
              </a:br>
              <a:r>
                <a:rPr lang="en-US" sz="1200"/>
                <a:t>Prudential Tower</a:t>
              </a:r>
            </a:p>
            <a:p>
              <a:pPr>
                <a:spcBef>
                  <a:spcPts val="200"/>
                </a:spcBef>
                <a:buClr>
                  <a:schemeClr val="tx2"/>
                </a:buClr>
              </a:pPr>
              <a:r>
                <a:rPr lang="en-US" sz="1200" err="1"/>
                <a:t>Singapur</a:t>
              </a:r>
              <a:r>
                <a:rPr lang="en-US" sz="1200"/>
                <a:t> 049712</a:t>
              </a:r>
            </a:p>
            <a:p>
              <a:pPr>
                <a:spcBef>
                  <a:spcPts val="200"/>
                </a:spcBef>
                <a:buClr>
                  <a:schemeClr val="tx2"/>
                </a:buClr>
              </a:pPr>
              <a:r>
                <a:rPr lang="en-US" sz="1200"/>
                <a:t>Singapur</a:t>
              </a:r>
            </a:p>
          </p:txBody>
        </p:sp>
        <p:sp>
          <p:nvSpPr>
            <p:cNvPr id="11" name="Textfeld 10"/>
            <p:cNvSpPr txBox="1"/>
            <p:nvPr userDrawn="1"/>
          </p:nvSpPr>
          <p:spPr bwMode="gray">
            <a:xfrm>
              <a:off x="479426" y="2937641"/>
              <a:ext cx="233362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l"/>
              <a:r>
                <a:rPr lang="en-US" sz="1600">
                  <a:solidFill>
                    <a:schemeClr val="tx2"/>
                  </a:solidFill>
                </a:rPr>
                <a:t>HAMBURG</a:t>
              </a:r>
            </a:p>
          </p:txBody>
        </p:sp>
        <p:sp>
          <p:nvSpPr>
            <p:cNvPr id="12" name="Textfeld 11"/>
            <p:cNvSpPr txBox="1"/>
            <p:nvPr userDrawn="1"/>
          </p:nvSpPr>
          <p:spPr bwMode="gray">
            <a:xfrm>
              <a:off x="3443289" y="2937641"/>
              <a:ext cx="233362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l"/>
              <a:r>
                <a:rPr lang="en-US" sz="1600">
                  <a:solidFill>
                    <a:schemeClr val="tx2"/>
                  </a:solidFill>
                </a:rPr>
                <a:t>SHANGHAI</a:t>
              </a:r>
            </a:p>
          </p:txBody>
        </p:sp>
        <p:sp>
          <p:nvSpPr>
            <p:cNvPr id="13" name="Textfeld 12"/>
            <p:cNvSpPr txBox="1"/>
            <p:nvPr userDrawn="1"/>
          </p:nvSpPr>
          <p:spPr bwMode="gray">
            <a:xfrm>
              <a:off x="6407152" y="2937641"/>
              <a:ext cx="233362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l"/>
              <a:r>
                <a:rPr lang="en-US" sz="1600">
                  <a:solidFill>
                    <a:schemeClr val="tx2"/>
                  </a:solidFill>
                </a:rPr>
                <a:t>SINGAPUR</a:t>
              </a:r>
            </a:p>
          </p:txBody>
        </p:sp>
        <p:sp>
          <p:nvSpPr>
            <p:cNvPr id="14" name="Textfeld 13"/>
            <p:cNvSpPr txBox="1"/>
            <p:nvPr userDrawn="1"/>
          </p:nvSpPr>
          <p:spPr bwMode="gray">
            <a:xfrm>
              <a:off x="9371014" y="2937641"/>
              <a:ext cx="233362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l"/>
              <a:r>
                <a:rPr lang="en-US" sz="1600">
                  <a:solidFill>
                    <a:schemeClr val="tx2"/>
                  </a:solidFill>
                </a:rPr>
                <a:t>ZÜRICH</a:t>
              </a:r>
            </a:p>
          </p:txBody>
        </p:sp>
        <p:sp>
          <p:nvSpPr>
            <p:cNvPr id="15" name="Textfeld 14"/>
            <p:cNvSpPr txBox="1"/>
            <p:nvPr userDrawn="1"/>
          </p:nvSpPr>
          <p:spPr bwMode="gray">
            <a:xfrm>
              <a:off x="9371014" y="3274118"/>
              <a:ext cx="2333624" cy="10002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200"/>
                </a:spcBef>
                <a:buClr>
                  <a:schemeClr val="tx2"/>
                </a:buClr>
              </a:pPr>
              <a:r>
                <a:rPr lang="en-US" sz="1200" b="1"/>
                <a:t>Ginkgo Management Consulting Schweiz GmbH</a:t>
              </a:r>
            </a:p>
            <a:p>
              <a:pPr>
                <a:spcBef>
                  <a:spcPts val="200"/>
                </a:spcBef>
                <a:buClr>
                  <a:schemeClr val="tx2"/>
                </a:buClr>
              </a:pPr>
              <a:r>
                <a:rPr lang="en-US" sz="1200"/>
                <a:t>Max-</a:t>
              </a:r>
              <a:r>
                <a:rPr lang="en-US" sz="1200" err="1"/>
                <a:t>Högger</a:t>
              </a:r>
              <a:r>
                <a:rPr lang="en-US" sz="1200"/>
                <a:t>-Strasse 2</a:t>
              </a:r>
            </a:p>
            <a:p>
              <a:pPr>
                <a:spcBef>
                  <a:spcPts val="200"/>
                </a:spcBef>
                <a:buClr>
                  <a:schemeClr val="tx2"/>
                </a:buClr>
              </a:pPr>
              <a:r>
                <a:rPr lang="en-US" sz="1200"/>
                <a:t>8048 Zürich</a:t>
              </a:r>
            </a:p>
            <a:p>
              <a:pPr>
                <a:spcBef>
                  <a:spcPts val="200"/>
                </a:spcBef>
                <a:buClr>
                  <a:schemeClr val="tx2"/>
                </a:buClr>
              </a:pPr>
              <a:r>
                <a:rPr lang="en-US" sz="1200"/>
                <a:t>Schweiz</a:t>
              </a:r>
            </a:p>
          </p:txBody>
        </p:sp>
        <p:cxnSp>
          <p:nvCxnSpPr>
            <p:cNvPr id="17" name="Gerader Verbinder 16"/>
            <p:cNvCxnSpPr/>
            <p:nvPr userDrawn="1"/>
          </p:nvCxnSpPr>
          <p:spPr bwMode="gray">
            <a:xfrm rot="16200000">
              <a:off x="2051989" y="4013821"/>
              <a:ext cx="2152359" cy="0"/>
            </a:xfrm>
            <a:prstGeom prst="line">
              <a:avLst/>
            </a:prstGeom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 userDrawn="1"/>
          </p:nvCxnSpPr>
          <p:spPr bwMode="gray">
            <a:xfrm rot="16200000">
              <a:off x="5015853" y="4013821"/>
              <a:ext cx="2152359" cy="0"/>
            </a:xfrm>
            <a:prstGeom prst="line">
              <a:avLst/>
            </a:prstGeom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 userDrawn="1"/>
          </p:nvCxnSpPr>
          <p:spPr bwMode="gray">
            <a:xfrm rot="16200000">
              <a:off x="7979715" y="4013822"/>
              <a:ext cx="2152359" cy="0"/>
            </a:xfrm>
            <a:prstGeom prst="line">
              <a:avLst/>
            </a:prstGeom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Grafik 19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0332DB5C-24B1-416D-BAD7-2720FF12D7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426" y="539601"/>
            <a:ext cx="2203200" cy="78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23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orte ohne Bilder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ED3C86F6-9B61-436D-ACF9-A09D4BD42C5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306782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ED3C86F6-9B61-436D-ACF9-A09D4BD42C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Gerader Verbinder 15"/>
          <p:cNvCxnSpPr/>
          <p:nvPr userDrawn="1"/>
        </p:nvCxnSpPr>
        <p:spPr bwMode="gray">
          <a:xfrm>
            <a:off x="0" y="1420813"/>
            <a:ext cx="121920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 userDrawn="1"/>
        </p:nvSpPr>
        <p:spPr bwMode="gray">
          <a:xfrm>
            <a:off x="479426" y="2984646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HAMBURG</a:t>
            </a:r>
          </a:p>
        </p:txBody>
      </p:sp>
      <p:sp>
        <p:nvSpPr>
          <p:cNvPr id="12" name="Textfeld 11"/>
          <p:cNvSpPr txBox="1"/>
          <p:nvPr userDrawn="1"/>
        </p:nvSpPr>
        <p:spPr bwMode="gray">
          <a:xfrm>
            <a:off x="3443289" y="2984646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SHANGHAI</a:t>
            </a:r>
          </a:p>
        </p:txBody>
      </p:sp>
      <p:sp>
        <p:nvSpPr>
          <p:cNvPr id="13" name="Textfeld 12"/>
          <p:cNvSpPr txBox="1"/>
          <p:nvPr userDrawn="1"/>
        </p:nvSpPr>
        <p:spPr bwMode="gray">
          <a:xfrm>
            <a:off x="6407152" y="2984646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SINGAPORE</a:t>
            </a:r>
          </a:p>
        </p:txBody>
      </p:sp>
      <p:sp>
        <p:nvSpPr>
          <p:cNvPr id="14" name="Textfeld 13"/>
          <p:cNvSpPr txBox="1"/>
          <p:nvPr userDrawn="1"/>
        </p:nvSpPr>
        <p:spPr bwMode="gray">
          <a:xfrm>
            <a:off x="9371014" y="2984646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ZURICH</a:t>
            </a:r>
          </a:p>
        </p:txBody>
      </p:sp>
      <p:cxnSp>
        <p:nvCxnSpPr>
          <p:cNvPr id="17" name="Gerader Verbinder 16"/>
          <p:cNvCxnSpPr/>
          <p:nvPr userDrawn="1"/>
        </p:nvCxnSpPr>
        <p:spPr bwMode="gray">
          <a:xfrm rot="16200000">
            <a:off x="2051989" y="4060826"/>
            <a:ext cx="2152359" cy="0"/>
          </a:xfrm>
          <a:prstGeom prst="line">
            <a:avLst/>
          </a:prstGeom>
          <a:ln w="95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 userDrawn="1"/>
        </p:nvCxnSpPr>
        <p:spPr bwMode="gray">
          <a:xfrm rot="16200000">
            <a:off x="5015853" y="4060826"/>
            <a:ext cx="2152359" cy="0"/>
          </a:xfrm>
          <a:prstGeom prst="line">
            <a:avLst/>
          </a:prstGeom>
          <a:ln w="95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 userDrawn="1"/>
        </p:nvCxnSpPr>
        <p:spPr bwMode="gray">
          <a:xfrm rot="16200000">
            <a:off x="7979715" y="4060827"/>
            <a:ext cx="2152359" cy="0"/>
          </a:xfrm>
          <a:prstGeom prst="line">
            <a:avLst/>
          </a:prstGeom>
          <a:ln w="95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 userDrawn="1"/>
        </p:nvSpPr>
        <p:spPr bwMode="gray">
          <a:xfrm>
            <a:off x="479426" y="3321123"/>
            <a:ext cx="2333624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GmbH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Lehmweg 17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20251 Hamburg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Germany</a:t>
            </a:r>
          </a:p>
        </p:txBody>
      </p:sp>
      <p:sp>
        <p:nvSpPr>
          <p:cNvPr id="22" name="Textfeld 21"/>
          <p:cNvSpPr txBox="1"/>
          <p:nvPr userDrawn="1"/>
        </p:nvSpPr>
        <p:spPr bwMode="gray">
          <a:xfrm>
            <a:off x="3443289" y="3321123"/>
            <a:ext cx="2333624" cy="1210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China Co. Ltd.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83 </a:t>
            </a:r>
            <a:r>
              <a:rPr lang="en-US" sz="1200" err="1"/>
              <a:t>Fumin</a:t>
            </a:r>
            <a:r>
              <a:rPr lang="en-US" sz="1200"/>
              <a:t> Road #56-08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Mayfair Tower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Shanghai 200040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PR China</a:t>
            </a:r>
          </a:p>
        </p:txBody>
      </p:sp>
      <p:sp>
        <p:nvSpPr>
          <p:cNvPr id="23" name="Textfeld 22"/>
          <p:cNvSpPr txBox="1"/>
          <p:nvPr userDrawn="1"/>
        </p:nvSpPr>
        <p:spPr bwMode="gray">
          <a:xfrm>
            <a:off x="6407152" y="3321123"/>
            <a:ext cx="2333624" cy="1184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Singapore Pte. Ltd.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30 Cecil Street #19-08</a:t>
            </a:r>
            <a:br>
              <a:rPr lang="en-US" sz="1200"/>
            </a:br>
            <a:r>
              <a:rPr lang="en-US" sz="1200"/>
              <a:t>Prudential Tower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Singapore 049712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Singapore</a:t>
            </a:r>
          </a:p>
        </p:txBody>
      </p:sp>
      <p:sp>
        <p:nvSpPr>
          <p:cNvPr id="24" name="Textfeld 23"/>
          <p:cNvSpPr txBox="1"/>
          <p:nvPr userDrawn="1"/>
        </p:nvSpPr>
        <p:spPr bwMode="gray">
          <a:xfrm>
            <a:off x="9371014" y="3321123"/>
            <a:ext cx="2333624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Schweiz GmbH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Max-</a:t>
            </a:r>
            <a:r>
              <a:rPr lang="en-US" sz="1200" err="1"/>
              <a:t>Högger</a:t>
            </a:r>
            <a:r>
              <a:rPr lang="en-US" sz="1200"/>
              <a:t>-Strasse 2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8048 Zurich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Switzerland</a:t>
            </a:r>
          </a:p>
        </p:txBody>
      </p:sp>
      <p:pic>
        <p:nvPicPr>
          <p:cNvPr id="15" name="Grafik 14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C6E7A02C-F3D9-4E10-B0FC-D04F8D20142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426" y="539601"/>
            <a:ext cx="2203200" cy="78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1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0542059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05" imgH="303" progId="TCLayout.ActiveDocument.1">
                  <p:embed/>
                </p:oleObj>
              </mc:Choice>
              <mc:Fallback>
                <p:oleObj name="think-cell Folie" r:id="rId3" imgW="305" imgH="303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fik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4318000"/>
            <a:ext cx="12192000" cy="2540000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 bwMode="gray">
          <a:xfrm>
            <a:off x="-1" y="5648325"/>
            <a:ext cx="12192001" cy="857254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rgbClr val="000000">
                  <a:alpha val="7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501051" y="527975"/>
            <a:ext cx="2203587" cy="74837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485776" y="1811338"/>
            <a:ext cx="11218862" cy="623248"/>
          </a:xfrm>
        </p:spPr>
        <p:txBody>
          <a:bodyPr lIns="0" tIns="0" rIns="0" bIns="0" anchor="b">
            <a:spAutoFit/>
          </a:bodyPr>
          <a:lstStyle>
            <a:lvl1pPr algn="l">
              <a:defRPr sz="4500">
                <a:solidFill>
                  <a:schemeClr val="tx1"/>
                </a:solidFill>
              </a:defRPr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5776" y="2522886"/>
            <a:ext cx="11218862" cy="861774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Subheadline</a:t>
            </a:r>
          </a:p>
          <a:p>
            <a:r>
              <a:rPr lang="de-DE"/>
              <a:t>2-Zeilig</a:t>
            </a:r>
          </a:p>
        </p:txBody>
      </p:sp>
      <p:cxnSp>
        <p:nvCxnSpPr>
          <p:cNvPr id="15" name="Gerader Verbinder 14"/>
          <p:cNvCxnSpPr/>
          <p:nvPr userDrawn="1"/>
        </p:nvCxnSpPr>
        <p:spPr bwMode="gray">
          <a:xfrm>
            <a:off x="0" y="4237386"/>
            <a:ext cx="121920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85776" y="5814470"/>
            <a:ext cx="11218862" cy="492443"/>
          </a:xfrm>
        </p:spPr>
        <p:txBody>
          <a:bodyPr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Ort, Datum</a:t>
            </a:r>
          </a:p>
          <a:p>
            <a:pPr lvl="0"/>
            <a:r>
              <a:rPr lang="de-DE"/>
              <a:t>Name/sonstige Informationen</a:t>
            </a:r>
          </a:p>
        </p:txBody>
      </p:sp>
    </p:spTree>
    <p:extLst>
      <p:ext uri="{BB962C8B-B14F-4D97-AF65-F5344CB8AC3E}">
        <p14:creationId xmlns:p14="http://schemas.microsoft.com/office/powerpoint/2010/main" val="41692509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leines Logo - Deut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EAF65DFF-684B-4CD0-BC1A-1DA2C22D9D0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94106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EAF65DFF-684B-4CD0-BC1A-1DA2C22D9D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afik 4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CB44DF02-6536-4A06-867C-1A1975EBF15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7884" y="5837184"/>
            <a:ext cx="1511349" cy="536400"/>
          </a:xfrm>
          <a:prstGeom prst="rect">
            <a:avLst/>
          </a:prstGeom>
        </p:spPr>
      </p:pic>
      <p:sp>
        <p:nvSpPr>
          <p:cNvPr id="4" name="Textfeld 3"/>
          <p:cNvSpPr txBox="1"/>
          <p:nvPr userDrawn="1"/>
        </p:nvSpPr>
        <p:spPr bwMode="gray">
          <a:xfrm>
            <a:off x="4109550" y="6516172"/>
            <a:ext cx="3964962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algn="ctr" defTabSz="914400" rtl="0" eaLnBrk="1" latinLnBrk="0" hangingPunct="1">
              <a:spcBef>
                <a:spcPts val="200"/>
              </a:spcBef>
              <a:buClr>
                <a:schemeClr val="tx2"/>
              </a:buClr>
            </a:pPr>
            <a:r>
              <a:rPr lang="en-US"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HAMBURG - SHANGHAI - </a:t>
            </a:r>
            <a:r>
              <a:rPr lang="en-US" sz="1200" b="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SINGAPUR</a:t>
            </a:r>
            <a:r>
              <a:rPr lang="en-US"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ZÜRICH</a:t>
            </a:r>
          </a:p>
        </p:txBody>
      </p:sp>
    </p:spTree>
    <p:extLst>
      <p:ext uri="{BB962C8B-B14F-4D97-AF65-F5344CB8AC3E}">
        <p14:creationId xmlns:p14="http://schemas.microsoft.com/office/powerpoint/2010/main" val="3508962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leines Logo - Engli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47410E60-CB19-4443-8C94-88EF59BD7D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293609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47410E60-CB19-4443-8C94-88EF59BD7D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feld 3"/>
          <p:cNvSpPr txBox="1"/>
          <p:nvPr userDrawn="1"/>
        </p:nvSpPr>
        <p:spPr bwMode="gray">
          <a:xfrm>
            <a:off x="4109550" y="6516172"/>
            <a:ext cx="3964962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algn="ctr" defTabSz="914400" rtl="0" eaLnBrk="1" latinLnBrk="0" hangingPunct="1">
              <a:spcBef>
                <a:spcPts val="200"/>
              </a:spcBef>
              <a:buClr>
                <a:schemeClr val="tx2"/>
              </a:buClr>
            </a:pPr>
            <a:r>
              <a:rPr lang="en-US"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HAMBURG - SHANGHAI - SINGAPORE - ZURICH</a:t>
            </a:r>
          </a:p>
        </p:txBody>
      </p:sp>
      <p:pic>
        <p:nvPicPr>
          <p:cNvPr id="5" name="Grafik 4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234FD813-6166-41EE-871A-6A8402C7516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7884" y="5837184"/>
            <a:ext cx="1511349" cy="5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05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AE65D643-D8AC-43E9-B993-8174F862731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03411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95" imgH="394" progId="TCLayout.ActiveDocument.1">
                  <p:embed/>
                </p:oleObj>
              </mc:Choice>
              <mc:Fallback>
                <p:oleObj name="think-cell Folie" r:id="rId4" imgW="395" imgH="39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AE65D643-D8AC-43E9-B993-8174F86273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>
            <a:extLst>
              <a:ext uri="{FF2B5EF4-FFF2-40B4-BE49-F238E27FC236}">
                <a16:creationId xmlns:a16="http://schemas.microsoft.com/office/drawing/2014/main" id="{114CF225-1F3F-4421-B178-1A0618E782D5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ctr"/>
            <a:endParaRPr lang="en-US" sz="2400" b="0" i="0" baseline="0">
              <a:solidFill>
                <a:schemeClr val="tx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5775" y="597844"/>
            <a:ext cx="11220450" cy="3323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59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790330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05" imgH="303" progId="TCLayout.ActiveDocument.1">
                  <p:embed/>
                </p:oleObj>
              </mc:Choice>
              <mc:Fallback>
                <p:oleObj name="think-cell Folie" r:id="rId3" imgW="305" imgH="303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4318000"/>
            <a:ext cx="12192000" cy="2540000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 bwMode="gray">
          <a:xfrm>
            <a:off x="-1" y="5648325"/>
            <a:ext cx="12192001" cy="857254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rgbClr val="000000">
                  <a:alpha val="7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485776" y="1811338"/>
            <a:ext cx="11218862" cy="623248"/>
          </a:xfrm>
        </p:spPr>
        <p:txBody>
          <a:bodyPr lIns="0" tIns="0" rIns="0" bIns="0" anchor="b">
            <a:spAutoFit/>
          </a:bodyPr>
          <a:lstStyle>
            <a:lvl1pPr algn="l">
              <a:defRPr sz="4500">
                <a:solidFill>
                  <a:schemeClr val="tx1"/>
                </a:solidFill>
              </a:defRPr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5776" y="2522886"/>
            <a:ext cx="11218862" cy="861774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Subheadline</a:t>
            </a:r>
          </a:p>
          <a:p>
            <a:r>
              <a:rPr lang="de-DE"/>
              <a:t>2-Zeilig</a:t>
            </a:r>
          </a:p>
        </p:txBody>
      </p:sp>
      <p:cxnSp>
        <p:nvCxnSpPr>
          <p:cNvPr id="15" name="Gerader Verbinder 14"/>
          <p:cNvCxnSpPr/>
          <p:nvPr userDrawn="1"/>
        </p:nvCxnSpPr>
        <p:spPr bwMode="gray">
          <a:xfrm>
            <a:off x="0" y="4237386"/>
            <a:ext cx="121920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85776" y="5814470"/>
            <a:ext cx="11218862" cy="492443"/>
          </a:xfrm>
        </p:spPr>
        <p:txBody>
          <a:bodyPr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Ort, Datum</a:t>
            </a:r>
          </a:p>
          <a:p>
            <a:pPr lvl="0"/>
            <a:r>
              <a:rPr lang="de-DE"/>
              <a:t>Name/sonstige Informationen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ACE4533-9789-4443-A991-FEB3CAB8776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8626" y="513490"/>
            <a:ext cx="2215623" cy="75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0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85775" y="268697"/>
            <a:ext cx="10096500" cy="246221"/>
          </a:xfrm>
        </p:spPr>
        <p:txBody>
          <a:bodyPr wrap="square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70551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85775" y="268697"/>
            <a:ext cx="10096500" cy="246221"/>
          </a:xfrm>
        </p:spPr>
        <p:txBody>
          <a:bodyPr wrap="square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03455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ort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79426" y="527975"/>
            <a:ext cx="2203587" cy="748375"/>
          </a:xfrm>
          <a:prstGeom prst="rect">
            <a:avLst/>
          </a:prstGeom>
        </p:spPr>
      </p:pic>
      <p:sp>
        <p:nvSpPr>
          <p:cNvPr id="4" name="Ellipse 3"/>
          <p:cNvSpPr/>
          <p:nvPr userDrawn="1"/>
        </p:nvSpPr>
        <p:spPr bwMode="gray">
          <a:xfrm>
            <a:off x="479426" y="1811338"/>
            <a:ext cx="2333624" cy="2333624"/>
          </a:xfrm>
          <a:prstGeom prst="ellipse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 userDrawn="1"/>
        </p:nvSpPr>
        <p:spPr bwMode="gray">
          <a:xfrm>
            <a:off x="3443289" y="1811338"/>
            <a:ext cx="2333624" cy="2333624"/>
          </a:xfrm>
          <a:prstGeom prst="ellipse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 userDrawn="1"/>
        </p:nvSpPr>
        <p:spPr bwMode="gray">
          <a:xfrm>
            <a:off x="6407152" y="1811338"/>
            <a:ext cx="2333624" cy="2333624"/>
          </a:xfrm>
          <a:prstGeom prst="ellipse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 userDrawn="1"/>
        </p:nvSpPr>
        <p:spPr bwMode="gray">
          <a:xfrm>
            <a:off x="9371014" y="1811338"/>
            <a:ext cx="2333624" cy="2333624"/>
          </a:xfrm>
          <a:prstGeom prst="ellipse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 userDrawn="1"/>
        </p:nvSpPr>
        <p:spPr bwMode="gray">
          <a:xfrm>
            <a:off x="479426" y="4571695"/>
            <a:ext cx="2333624" cy="7899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GmbH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 err="1"/>
              <a:t>Lehmweg</a:t>
            </a:r>
            <a:r>
              <a:rPr lang="en-US" sz="1200"/>
              <a:t> 17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20251 Hamburg</a:t>
            </a: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3443289" y="4571695"/>
            <a:ext cx="2333624" cy="14209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China Co. Ltd.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Room 8 – 56/F Mayfair Tower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No. 83 </a:t>
            </a:r>
            <a:r>
              <a:rPr lang="en-US" sz="1200" err="1"/>
              <a:t>Fumin</a:t>
            </a:r>
            <a:r>
              <a:rPr lang="en-US" sz="1200"/>
              <a:t> Road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 err="1"/>
              <a:t>Jingan</a:t>
            </a:r>
            <a:r>
              <a:rPr lang="en-US" sz="1200"/>
              <a:t> District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Shanghai 200040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PR China</a:t>
            </a:r>
            <a:endParaRPr lang="de-DE" sz="1200"/>
          </a:p>
        </p:txBody>
      </p:sp>
      <p:sp>
        <p:nvSpPr>
          <p:cNvPr id="10" name="Textfeld 9"/>
          <p:cNvSpPr txBox="1"/>
          <p:nvPr userDrawn="1"/>
        </p:nvSpPr>
        <p:spPr bwMode="gray">
          <a:xfrm>
            <a:off x="6407152" y="4571695"/>
            <a:ext cx="2333624" cy="9746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Singapore Pte. Ltd.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30 Cecil Street #19-08, Prudential Tower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Singapore 049712</a:t>
            </a:r>
            <a:endParaRPr lang="de-DE" sz="1200"/>
          </a:p>
        </p:txBody>
      </p:sp>
      <p:sp>
        <p:nvSpPr>
          <p:cNvPr id="11" name="Textfeld 10"/>
          <p:cNvSpPr txBox="1"/>
          <p:nvPr userDrawn="1"/>
        </p:nvSpPr>
        <p:spPr bwMode="gray">
          <a:xfrm>
            <a:off x="479426" y="4235218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de-DE" sz="1600">
                <a:solidFill>
                  <a:schemeClr val="tx2"/>
                </a:solidFill>
              </a:rPr>
              <a:t>HAMBURG</a:t>
            </a:r>
          </a:p>
        </p:txBody>
      </p:sp>
      <p:sp>
        <p:nvSpPr>
          <p:cNvPr id="12" name="Textfeld 11"/>
          <p:cNvSpPr txBox="1"/>
          <p:nvPr userDrawn="1"/>
        </p:nvSpPr>
        <p:spPr bwMode="gray">
          <a:xfrm>
            <a:off x="3443289" y="4235218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de-DE" sz="1600">
                <a:solidFill>
                  <a:schemeClr val="tx2"/>
                </a:solidFill>
              </a:rPr>
              <a:t>SHANGHAI</a:t>
            </a:r>
          </a:p>
        </p:txBody>
      </p:sp>
      <p:sp>
        <p:nvSpPr>
          <p:cNvPr id="13" name="Textfeld 12"/>
          <p:cNvSpPr txBox="1"/>
          <p:nvPr userDrawn="1"/>
        </p:nvSpPr>
        <p:spPr bwMode="gray">
          <a:xfrm>
            <a:off x="6407152" y="4235218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de-DE" sz="1600">
                <a:solidFill>
                  <a:schemeClr val="tx2"/>
                </a:solidFill>
              </a:rPr>
              <a:t>SINGAPUR</a:t>
            </a:r>
          </a:p>
        </p:txBody>
      </p:sp>
      <p:sp>
        <p:nvSpPr>
          <p:cNvPr id="14" name="Textfeld 13"/>
          <p:cNvSpPr txBox="1"/>
          <p:nvPr userDrawn="1"/>
        </p:nvSpPr>
        <p:spPr bwMode="gray">
          <a:xfrm>
            <a:off x="9371014" y="4235218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de-DE" sz="1600">
                <a:solidFill>
                  <a:schemeClr val="tx2"/>
                </a:solidFill>
              </a:rPr>
              <a:t>ZÜRICH</a:t>
            </a:r>
          </a:p>
        </p:txBody>
      </p:sp>
      <p:sp>
        <p:nvSpPr>
          <p:cNvPr id="15" name="Textfeld 14"/>
          <p:cNvSpPr txBox="1"/>
          <p:nvPr userDrawn="1"/>
        </p:nvSpPr>
        <p:spPr bwMode="gray">
          <a:xfrm>
            <a:off x="9371014" y="4571695"/>
            <a:ext cx="2333624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</a:t>
            </a:r>
            <a:r>
              <a:rPr lang="en-US" sz="1200" b="1" err="1"/>
              <a:t>Schweiz</a:t>
            </a:r>
            <a:r>
              <a:rPr lang="en-US" sz="1200" b="1"/>
              <a:t> GmbH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 err="1"/>
              <a:t>Sonnhalde</a:t>
            </a:r>
            <a:r>
              <a:rPr lang="en-US" sz="1200"/>
              <a:t> 15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8808 </a:t>
            </a:r>
            <a:r>
              <a:rPr lang="en-US" sz="1200" err="1"/>
              <a:t>Pfäffikon</a:t>
            </a:r>
            <a:endParaRPr lang="en-US" sz="1200"/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 err="1"/>
              <a:t>Schweiz</a:t>
            </a:r>
            <a:endParaRPr lang="de-DE" sz="1200"/>
          </a:p>
        </p:txBody>
      </p:sp>
      <p:cxnSp>
        <p:nvCxnSpPr>
          <p:cNvPr id="16" name="Gerader Verbinder 15"/>
          <p:cNvCxnSpPr/>
          <p:nvPr userDrawn="1"/>
        </p:nvCxnSpPr>
        <p:spPr bwMode="gray">
          <a:xfrm>
            <a:off x="0" y="1420813"/>
            <a:ext cx="121920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97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o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5304037" y="5827948"/>
            <a:ext cx="1575989" cy="535232"/>
          </a:xfrm>
          <a:prstGeom prst="rect">
            <a:avLst/>
          </a:prstGeom>
        </p:spPr>
      </p:pic>
      <p:sp>
        <p:nvSpPr>
          <p:cNvPr id="23" name="Textfeld 22"/>
          <p:cNvSpPr txBox="1"/>
          <p:nvPr userDrawn="1"/>
        </p:nvSpPr>
        <p:spPr bwMode="gray">
          <a:xfrm>
            <a:off x="4109550" y="6516172"/>
            <a:ext cx="3964962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algn="ctr" defTabSz="914400" rtl="0" eaLnBrk="1" latinLnBrk="0" hangingPunct="1">
              <a:spcBef>
                <a:spcPts val="200"/>
              </a:spcBef>
              <a:buClr>
                <a:schemeClr val="tx2"/>
              </a:buClr>
            </a:pPr>
            <a:r>
              <a:rPr lang="de-DE"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HAMBURG - SHANGHAI – SINGAPUR - ZÜRICH</a:t>
            </a:r>
          </a:p>
        </p:txBody>
      </p:sp>
    </p:spTree>
    <p:extLst>
      <p:ext uri="{BB962C8B-B14F-4D97-AF65-F5344CB8AC3E}">
        <p14:creationId xmlns:p14="http://schemas.microsoft.com/office/powerpoint/2010/main" val="398562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67113F9-BD68-49DA-8A16-A6EDCB95C84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008084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067113F9-BD68-49DA-8A16-A6EDCB95C8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afik 4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C3C6F490-8D2C-4152-9221-84B6663464F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1050" y="512227"/>
            <a:ext cx="2203200" cy="78194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485776" y="2598776"/>
            <a:ext cx="11218862" cy="623248"/>
          </a:xfrm>
        </p:spPr>
        <p:txBody>
          <a:bodyPr lIns="0" tIns="0" rIns="0" bIns="0" anchor="b">
            <a:spAutoFit/>
          </a:bodyPr>
          <a:lstStyle>
            <a:lvl1pPr algn="l">
              <a:defRPr sz="4500"/>
            </a:lvl1pPr>
          </a:lstStyle>
          <a:p>
            <a:r>
              <a:rPr lang="en-US"/>
              <a:t>Headline</a:t>
            </a:r>
          </a:p>
        </p:txBody>
      </p:sp>
      <p:cxnSp>
        <p:nvCxnSpPr>
          <p:cNvPr id="9" name="Gerader Verbinder 8"/>
          <p:cNvCxnSpPr/>
          <p:nvPr userDrawn="1"/>
        </p:nvCxnSpPr>
        <p:spPr bwMode="gray">
          <a:xfrm>
            <a:off x="0" y="3162301"/>
            <a:ext cx="121920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5776" y="3171826"/>
            <a:ext cx="11218862" cy="861774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Subheadline</a:t>
            </a:r>
          </a:p>
          <a:p>
            <a:r>
              <a:rPr lang="en-US"/>
              <a:t>2-Zeilig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85776" y="6060692"/>
            <a:ext cx="11218862" cy="246221"/>
          </a:xfrm>
        </p:spPr>
        <p:txBody>
          <a:bodyPr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Location, Date</a:t>
            </a:r>
          </a:p>
        </p:txBody>
      </p:sp>
    </p:spTree>
    <p:extLst>
      <p:ext uri="{BB962C8B-B14F-4D97-AF65-F5344CB8AC3E}">
        <p14:creationId xmlns:p14="http://schemas.microsoft.com/office/powerpoint/2010/main" val="107347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1788674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05" imgH="303" progId="TCLayout.ActiveDocument.1">
                  <p:embed/>
                </p:oleObj>
              </mc:Choice>
              <mc:Fallback>
                <p:oleObj name="think-cell Folie" r:id="rId3" imgW="305" imgH="303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fik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4318000"/>
            <a:ext cx="12192000" cy="2540000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 bwMode="gray">
          <a:xfrm>
            <a:off x="-1" y="5648325"/>
            <a:ext cx="12192001" cy="857254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rgbClr val="000000">
                  <a:alpha val="7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485776" y="1811338"/>
            <a:ext cx="11218862" cy="623248"/>
          </a:xfrm>
        </p:spPr>
        <p:txBody>
          <a:bodyPr lIns="0" tIns="0" rIns="0" bIns="0" anchor="b">
            <a:spAutoFit/>
          </a:bodyPr>
          <a:lstStyle>
            <a:lvl1pPr algn="l"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/>
              <a:t>Headline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5776" y="2522886"/>
            <a:ext cx="11218862" cy="861774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Subheadline</a:t>
            </a:r>
          </a:p>
          <a:p>
            <a:r>
              <a:rPr lang="en-US"/>
              <a:t>2-Zeilig</a:t>
            </a:r>
          </a:p>
        </p:txBody>
      </p:sp>
      <p:cxnSp>
        <p:nvCxnSpPr>
          <p:cNvPr id="15" name="Gerader Verbinder 14"/>
          <p:cNvCxnSpPr/>
          <p:nvPr userDrawn="1"/>
        </p:nvCxnSpPr>
        <p:spPr bwMode="gray">
          <a:xfrm>
            <a:off x="0" y="4237386"/>
            <a:ext cx="121920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85776" y="6060692"/>
            <a:ext cx="11218862" cy="246221"/>
          </a:xfrm>
        </p:spPr>
        <p:txBody>
          <a:bodyPr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Location, Date</a:t>
            </a:r>
          </a:p>
        </p:txBody>
      </p:sp>
      <p:pic>
        <p:nvPicPr>
          <p:cNvPr id="11" name="Grafik 10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CA0B0E47-C249-4AD7-9B90-E3F344336DE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1050" y="512227"/>
            <a:ext cx="2203200" cy="78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0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10.xml"/><Relationship Id="rId21" Type="http://schemas.openxmlformats.org/officeDocument/2006/relationships/image" Target="../media/image11.png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9.xml"/><Relationship Id="rId16" Type="http://schemas.openxmlformats.org/officeDocument/2006/relationships/theme" Target="../theme/theme2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oleObject" Target="../embeddings/oleObject4.bin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40278300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1" imgW="305" imgH="303" progId="TCLayout.ActiveDocument.1">
                  <p:embed/>
                </p:oleObj>
              </mc:Choice>
              <mc:Fallback>
                <p:oleObj name="think-cell Folie" r:id="rId11" imgW="305" imgH="303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6EA5AE2C-F330-4E3C-A21E-7C564C8FF4BF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ctr"/>
            <a:endParaRPr lang="de-DE" sz="2400" b="0" i="0" baseline="0">
              <a:solidFill>
                <a:schemeClr val="tx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79425" y="1412875"/>
            <a:ext cx="11225213" cy="45386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cxnSp>
        <p:nvCxnSpPr>
          <p:cNvPr id="8" name="Gerader Verbinder 7"/>
          <p:cNvCxnSpPr/>
          <p:nvPr userDrawn="1"/>
        </p:nvCxnSpPr>
        <p:spPr bwMode="gray">
          <a:xfrm>
            <a:off x="0" y="6457950"/>
            <a:ext cx="121920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 userDrawn="1"/>
        </p:nvCxnSpPr>
        <p:spPr bwMode="gray">
          <a:xfrm>
            <a:off x="0" y="6629400"/>
            <a:ext cx="12192000" cy="0"/>
          </a:xfrm>
          <a:prstGeom prst="line">
            <a:avLst/>
          </a:prstGeom>
          <a:ln w="1905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 userDrawn="1"/>
        </p:nvSpPr>
        <p:spPr bwMode="gray">
          <a:xfrm>
            <a:off x="11486613" y="6560151"/>
            <a:ext cx="219612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5C8108-5082-45A3-9B2A-866B158485FF}" type="slidenum">
              <a:rPr lang="de-DE" sz="900" smtClean="0"/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900"/>
          </a:p>
        </p:txBody>
      </p:sp>
      <p:sp>
        <p:nvSpPr>
          <p:cNvPr id="11" name="Textfeld 10"/>
          <p:cNvSpPr txBox="1"/>
          <p:nvPr userDrawn="1"/>
        </p:nvSpPr>
        <p:spPr bwMode="gray">
          <a:xfrm>
            <a:off x="5647155" y="6560151"/>
            <a:ext cx="897683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900"/>
              <a:t>© Ginkgo Analytics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85775" y="597844"/>
            <a:ext cx="11220450" cy="66479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Action Title</a:t>
            </a:r>
            <a:br>
              <a:rPr lang="de-DE"/>
            </a:br>
            <a:r>
              <a:rPr lang="de-DE"/>
              <a:t>2-Zeilig</a:t>
            </a:r>
          </a:p>
        </p:txBody>
      </p:sp>
      <p:cxnSp>
        <p:nvCxnSpPr>
          <p:cNvPr id="15" name="Gerader Verbinder 14"/>
          <p:cNvCxnSpPr/>
          <p:nvPr userDrawn="1"/>
        </p:nvCxnSpPr>
        <p:spPr bwMode="gray">
          <a:xfrm>
            <a:off x="0" y="556381"/>
            <a:ext cx="121920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A098BA7-90C2-8946-B110-1BAEA9E4F6F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6861" y="193138"/>
            <a:ext cx="1007388" cy="34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8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0" r:id="rId4"/>
    <p:sldLayoutId id="2147483652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35" userDrawn="1">
          <p15:clr>
            <a:srgbClr val="5ACBF0"/>
          </p15:clr>
        </p15:guide>
        <p15:guide id="2" orient="horz" pos="891" userDrawn="1">
          <p15:clr>
            <a:srgbClr val="5ACBF0"/>
          </p15:clr>
        </p15:guide>
        <p15:guide id="3" orient="horz" pos="795" userDrawn="1">
          <p15:clr>
            <a:srgbClr val="5ACBF0"/>
          </p15:clr>
        </p15:guide>
        <p15:guide id="4" orient="horz" pos="165" userDrawn="1">
          <p15:clr>
            <a:srgbClr val="5ACBF0"/>
          </p15:clr>
        </p15:guide>
        <p15:guide id="5" orient="horz" pos="3750" userDrawn="1">
          <p15:clr>
            <a:srgbClr val="5ACBF0"/>
          </p15:clr>
        </p15:guide>
        <p15:guide id="6" orient="horz" pos="3981" userDrawn="1">
          <p15:clr>
            <a:srgbClr val="5ACBF0"/>
          </p15:clr>
        </p15:guide>
        <p15:guide id="7" pos="303" userDrawn="1">
          <p15:clr>
            <a:srgbClr val="5ACBF0"/>
          </p15:clr>
        </p15:guide>
        <p15:guide id="8" pos="3669" userDrawn="1">
          <p15:clr>
            <a:srgbClr val="5ACBF0"/>
          </p15:clr>
        </p15:guide>
        <p15:guide id="9" pos="4005" userDrawn="1">
          <p15:clr>
            <a:srgbClr val="5ACBF0"/>
          </p15:clr>
        </p15:guide>
        <p15:guide id="10" pos="737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85957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9" imgW="305" imgH="303" progId="TCLayout.ActiveDocument.1">
                  <p:embed/>
                </p:oleObj>
              </mc:Choice>
              <mc:Fallback>
                <p:oleObj name="think-cell Folie" r:id="rId19" imgW="305" imgH="303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4B72B659-DF2A-4D67-9F66-3A91BBE241EC}"/>
              </a:ext>
            </a:extLst>
          </p:cNvPr>
          <p:cNvSpPr/>
          <p:nvPr userDrawn="1">
            <p:custDataLst>
              <p:tags r:id="rId18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ctr"/>
            <a:endParaRPr lang="en-US" sz="2400" b="0" i="0" baseline="0">
              <a:solidFill>
                <a:schemeClr val="tx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79425" y="1412875"/>
            <a:ext cx="11225213" cy="45386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Textmasterformat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cxnSp>
        <p:nvCxnSpPr>
          <p:cNvPr id="8" name="Gerader Verbinder 7"/>
          <p:cNvCxnSpPr/>
          <p:nvPr userDrawn="1"/>
        </p:nvCxnSpPr>
        <p:spPr bwMode="gray">
          <a:xfrm>
            <a:off x="0" y="6457950"/>
            <a:ext cx="121920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 userDrawn="1"/>
        </p:nvCxnSpPr>
        <p:spPr bwMode="gray">
          <a:xfrm>
            <a:off x="0" y="6629400"/>
            <a:ext cx="12192000" cy="0"/>
          </a:xfrm>
          <a:prstGeom prst="line">
            <a:avLst/>
          </a:prstGeom>
          <a:ln w="1905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 userDrawn="1"/>
        </p:nvSpPr>
        <p:spPr bwMode="gray">
          <a:xfrm>
            <a:off x="11486613" y="6560151"/>
            <a:ext cx="219612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5C8108-5082-45A3-9B2A-866B158485FF}" type="slidenum">
              <a:rPr lang="en-US" sz="900" smtClean="0"/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/>
          </a:p>
        </p:txBody>
      </p:sp>
      <p:sp>
        <p:nvSpPr>
          <p:cNvPr id="11" name="Textfeld 10"/>
          <p:cNvSpPr txBox="1"/>
          <p:nvPr userDrawn="1"/>
        </p:nvSpPr>
        <p:spPr bwMode="gray">
          <a:xfrm>
            <a:off x="5536551" y="6560151"/>
            <a:ext cx="1118897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900"/>
              <a:t>© Ginkgo Cybersecurity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85775" y="597844"/>
            <a:ext cx="11220450" cy="66479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en-US"/>
              <a:t>Action Title</a:t>
            </a:r>
            <a:br>
              <a:rPr lang="en-US"/>
            </a:br>
            <a:r>
              <a:rPr lang="en-US"/>
              <a:t>2-Zeilig</a:t>
            </a:r>
          </a:p>
        </p:txBody>
      </p:sp>
      <p:cxnSp>
        <p:nvCxnSpPr>
          <p:cNvPr id="15" name="Gerader Verbinder 14"/>
          <p:cNvCxnSpPr/>
          <p:nvPr userDrawn="1"/>
        </p:nvCxnSpPr>
        <p:spPr bwMode="gray">
          <a:xfrm>
            <a:off x="0" y="556381"/>
            <a:ext cx="121920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0F14F3FD-5BD7-450F-A499-F48BB0B3E43E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3856" y="187382"/>
            <a:ext cx="933182" cy="3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4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35">
          <p15:clr>
            <a:srgbClr val="5ACBF0"/>
          </p15:clr>
        </p15:guide>
        <p15:guide id="2" orient="horz" pos="891">
          <p15:clr>
            <a:srgbClr val="5ACBF0"/>
          </p15:clr>
        </p15:guide>
        <p15:guide id="3" orient="horz" pos="795">
          <p15:clr>
            <a:srgbClr val="5ACBF0"/>
          </p15:clr>
        </p15:guide>
        <p15:guide id="4" orient="horz" pos="165">
          <p15:clr>
            <a:srgbClr val="5ACBF0"/>
          </p15:clr>
        </p15:guide>
        <p15:guide id="5" orient="horz" pos="3750">
          <p15:clr>
            <a:srgbClr val="5ACBF0"/>
          </p15:clr>
        </p15:guide>
        <p15:guide id="6" orient="horz" pos="3981">
          <p15:clr>
            <a:srgbClr val="5ACBF0"/>
          </p15:clr>
        </p15:guide>
        <p15:guide id="7" pos="303">
          <p15:clr>
            <a:srgbClr val="5ACBF0"/>
          </p15:clr>
        </p15:guide>
        <p15:guide id="8" pos="3669">
          <p15:clr>
            <a:srgbClr val="5ACBF0"/>
          </p15:clr>
        </p15:guide>
        <p15:guide id="9" pos="4005">
          <p15:clr>
            <a:srgbClr val="5ACBF0"/>
          </p15:clr>
        </p15:guide>
        <p15:guide id="10" pos="737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Interview - Data Case</a:t>
            </a:r>
            <a:endParaRPr lang="de-DE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485776" y="2522886"/>
            <a:ext cx="11218862" cy="430887"/>
          </a:xfrm>
        </p:spPr>
        <p:txBody>
          <a:bodyPr/>
          <a:lstStyle/>
          <a:p>
            <a:r>
              <a:rPr lang="en-US"/>
              <a:t>Sensor Data</a:t>
            </a:r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485776" y="6060692"/>
            <a:ext cx="11218862" cy="246221"/>
          </a:xfrm>
        </p:spPr>
        <p:txBody>
          <a:bodyPr/>
          <a:lstStyle/>
          <a:p>
            <a:r>
              <a:rPr lang="de-DE"/>
              <a:t>Hamburg, 2021</a:t>
            </a:r>
          </a:p>
        </p:txBody>
      </p:sp>
    </p:spTree>
    <p:extLst>
      <p:ext uri="{BB962C8B-B14F-4D97-AF65-F5344CB8AC3E}">
        <p14:creationId xmlns:p14="http://schemas.microsoft.com/office/powerpoint/2010/main" val="85508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043A-093E-4A08-9597-D149A6E48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597844"/>
            <a:ext cx="11220450" cy="332399"/>
          </a:xfrm>
        </p:spPr>
        <p:txBody>
          <a:bodyPr/>
          <a:lstStyle/>
          <a:p>
            <a:r>
              <a:rPr lang="de-DE" dirty="0" err="1"/>
              <a:t>Predictive</a:t>
            </a:r>
            <a:r>
              <a:rPr lang="de-DE" dirty="0"/>
              <a:t> Maintenance –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offer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DFF02-2765-42C3-A1C1-99E3FB709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2" y="1680504"/>
            <a:ext cx="11225213" cy="453866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Predicting Failures before they happen by using machine learning models </a:t>
            </a:r>
            <a:br>
              <a:rPr lang="en-US" sz="1800" dirty="0"/>
            </a:br>
            <a:r>
              <a:rPr lang="en-US" sz="1800" dirty="0"/>
              <a:t>for pattern identification in your sensory data	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Enhanced Trust in the reliability of your machines</a:t>
            </a:r>
          </a:p>
          <a:p>
            <a:pPr lvl="1"/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Minimization of maintenance cost by combining the cost of maintenance and failing machines </a:t>
            </a:r>
            <a:br>
              <a:rPr lang="en-US" sz="1800" dirty="0"/>
            </a:br>
            <a:r>
              <a:rPr lang="en-US" sz="1800" dirty="0"/>
              <a:t>with the predictions of our machine learning models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Confidence in knowing you are not missing out on the advantages of state-of-the-art AI technologies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CEAC9-471F-49AB-827D-087FBA79C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5775" y="268697"/>
            <a:ext cx="10096500" cy="246221"/>
          </a:xfrm>
        </p:spPr>
        <p:txBody>
          <a:bodyPr/>
          <a:lstStyle/>
          <a:p>
            <a:r>
              <a:rPr lang="de-DE" dirty="0" err="1"/>
              <a:t>Predictive</a:t>
            </a:r>
            <a:r>
              <a:rPr lang="de-DE" dirty="0"/>
              <a:t> Maintenance - Always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ahead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failure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AI</a:t>
            </a:r>
          </a:p>
        </p:txBody>
      </p:sp>
    </p:spTree>
    <p:extLst>
      <p:ext uri="{BB962C8B-B14F-4D97-AF65-F5344CB8AC3E}">
        <p14:creationId xmlns:p14="http://schemas.microsoft.com/office/powerpoint/2010/main" val="13997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3D7A-52AC-4B87-83EF-88906F09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597844"/>
            <a:ext cx="11220450" cy="332399"/>
          </a:xfrm>
        </p:spPr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Approach – </a:t>
            </a:r>
            <a:r>
              <a:rPr lang="de-DE" dirty="0" err="1"/>
              <a:t>Defining</a:t>
            </a:r>
            <a:r>
              <a:rPr lang="de-DE" dirty="0"/>
              <a:t> and </a:t>
            </a:r>
            <a:r>
              <a:rPr lang="de-DE" dirty="0" err="1"/>
              <a:t>Predicting</a:t>
            </a:r>
            <a:r>
              <a:rPr lang="de-DE" dirty="0"/>
              <a:t> Danger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1415-365F-4D06-B1C5-3B92159FE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Data is labeled:</a:t>
            </a:r>
          </a:p>
          <a:p>
            <a:pPr lvl="1"/>
            <a:r>
              <a:rPr lang="en-US" sz="1800" dirty="0"/>
              <a:t>Normal, the machine is working properly</a:t>
            </a:r>
          </a:p>
          <a:p>
            <a:pPr lvl="1"/>
            <a:r>
              <a:rPr lang="en-US" sz="1800" dirty="0"/>
              <a:t>Recovering, the machine‘s status after a failure</a:t>
            </a:r>
          </a:p>
          <a:p>
            <a:pPr lvl="1"/>
            <a:r>
              <a:rPr lang="en-US" sz="1800" dirty="0"/>
              <a:t>Broken, the machine failed</a:t>
            </a:r>
          </a:p>
          <a:p>
            <a:pPr lvl="1"/>
            <a:endParaRPr lang="en-US" sz="1800" dirty="0"/>
          </a:p>
          <a:p>
            <a:r>
              <a:rPr lang="en-US" sz="1800" dirty="0"/>
              <a:t>We introduce a new label:</a:t>
            </a:r>
          </a:p>
          <a:p>
            <a:pPr lvl="1"/>
            <a:r>
              <a:rPr lang="en-US" sz="1800" dirty="0"/>
              <a:t>Danger, the X minutes before a machine </a:t>
            </a:r>
            <a:r>
              <a:rPr lang="en-US" sz="1800" dirty="0" err="1"/>
              <a:t>failes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The amount of minutes has to satisfy certain criteria:</a:t>
            </a:r>
          </a:p>
          <a:p>
            <a:pPr lvl="1"/>
            <a:r>
              <a:rPr lang="en-US" sz="1800" dirty="0"/>
              <a:t>Machine Learning models can properly distinguish between Danger and No Danger observations</a:t>
            </a:r>
          </a:p>
          <a:p>
            <a:pPr lvl="1"/>
            <a:r>
              <a:rPr lang="en-US" sz="1800" dirty="0"/>
              <a:t>An employee has enough time to react upon a warning</a:t>
            </a:r>
          </a:p>
          <a:p>
            <a:pPr lvl="1"/>
            <a:endParaRPr lang="en-US" sz="1800" dirty="0"/>
          </a:p>
          <a:p>
            <a:r>
              <a:rPr lang="en-US" sz="1800" dirty="0"/>
              <a:t>Our window: 4 days (5760 minutes)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03A7F-F2A6-40B0-80F1-2D9C8E5BFD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5775" y="268697"/>
            <a:ext cx="10096500" cy="246221"/>
          </a:xfrm>
        </p:spPr>
        <p:txBody>
          <a:bodyPr/>
          <a:lstStyle/>
          <a:p>
            <a:r>
              <a:rPr lang="de-DE" dirty="0" err="1"/>
              <a:t>Predictive</a:t>
            </a:r>
            <a:r>
              <a:rPr lang="de-DE" dirty="0"/>
              <a:t> Maintenance - Always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ahead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failure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AI</a:t>
            </a:r>
          </a:p>
        </p:txBody>
      </p:sp>
    </p:spTree>
    <p:extLst>
      <p:ext uri="{BB962C8B-B14F-4D97-AF65-F5344CB8AC3E}">
        <p14:creationId xmlns:p14="http://schemas.microsoft.com/office/powerpoint/2010/main" val="61057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C93B-86B5-4C98-8547-51D820D6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597844"/>
            <a:ext cx="11220450" cy="332399"/>
          </a:xfrm>
        </p:spPr>
        <p:txBody>
          <a:bodyPr/>
          <a:lstStyle/>
          <a:p>
            <a:r>
              <a:rPr lang="en-US" dirty="0"/>
              <a:t>Our Approach – Predicting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0AC9A-80E6-44B2-B91D-A6C735679B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Integrating danger windows into the data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B023F5-E783-47B3-ACD1-05D5C0689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61411"/>
            <a:ext cx="12192000" cy="14343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8D2C4D-E70C-42E9-BC13-BC2A9A06D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7058"/>
            <a:ext cx="12192000" cy="14343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19935F5-9D15-4F70-B76C-EEEA4CAB6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19331"/>
            <a:ext cx="12192000" cy="14343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D8D8D4F-C6C0-4E9C-9F07-DA4431030E2C}"/>
              </a:ext>
            </a:extLst>
          </p:cNvPr>
          <p:cNvSpPr txBox="1"/>
          <p:nvPr/>
        </p:nvSpPr>
        <p:spPr bwMode="gray">
          <a:xfrm>
            <a:off x="3023177" y="5948218"/>
            <a:ext cx="75590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Normal – Green      Recovering – Yellow      Danger – Red      Failure – Vertical 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703C39-1B6F-4413-B146-832C595FB37E}"/>
              </a:ext>
            </a:extLst>
          </p:cNvPr>
          <p:cNvSpPr txBox="1"/>
          <p:nvPr/>
        </p:nvSpPr>
        <p:spPr bwMode="gray">
          <a:xfrm>
            <a:off x="3078479" y="985327"/>
            <a:ext cx="547301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/>
              <a:t>Label</a:t>
            </a:r>
            <a:r>
              <a:rPr lang="en-US" sz="1800" dirty="0"/>
              <a:t> Modification</a:t>
            </a:r>
            <a:endParaRPr lang="de-DE" sz="1400" dirty="0" err="1"/>
          </a:p>
        </p:txBody>
      </p:sp>
    </p:spTree>
    <p:extLst>
      <p:ext uri="{BB962C8B-B14F-4D97-AF65-F5344CB8AC3E}">
        <p14:creationId xmlns:p14="http://schemas.microsoft.com/office/powerpoint/2010/main" val="279737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381D-E082-4DB6-8DAA-0BE96696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597844"/>
            <a:ext cx="11220450" cy="332399"/>
          </a:xfrm>
        </p:spPr>
        <p:txBody>
          <a:bodyPr/>
          <a:lstStyle/>
          <a:p>
            <a:r>
              <a:rPr lang="de-DE" dirty="0"/>
              <a:t>Splitting </a:t>
            </a:r>
            <a:r>
              <a:rPr lang="de-DE" dirty="0" err="1"/>
              <a:t>the</a:t>
            </a:r>
            <a:r>
              <a:rPr lang="de-DE" dirty="0"/>
              <a:t>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7CB80-31A5-4E65-B6CF-7A1118923D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Predictive</a:t>
            </a:r>
            <a:r>
              <a:rPr lang="de-DE" dirty="0"/>
              <a:t> Maintenance - Always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ahead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failure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AI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18ED955-7F8A-4F91-8049-8652F4D047AA}"/>
              </a:ext>
            </a:extLst>
          </p:cNvPr>
          <p:cNvGrpSpPr/>
          <p:nvPr/>
        </p:nvGrpSpPr>
        <p:grpSpPr>
          <a:xfrm>
            <a:off x="628073" y="2101808"/>
            <a:ext cx="10935854" cy="1849678"/>
            <a:chOff x="628073" y="2296498"/>
            <a:chExt cx="10935854" cy="184967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B90D201-80FD-45DD-96BB-EEA505C775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613" r="9129"/>
            <a:stretch/>
          </p:blipFill>
          <p:spPr>
            <a:xfrm>
              <a:off x="5070764" y="2711823"/>
              <a:ext cx="6493163" cy="143435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938FC7-F8ED-4670-B4DD-8411C92C95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522" r="62463"/>
            <a:stretch/>
          </p:blipFill>
          <p:spPr>
            <a:xfrm>
              <a:off x="628073" y="2711823"/>
              <a:ext cx="3537528" cy="143435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87599B-B4F9-4162-9D88-851603AFAF02}"/>
                </a:ext>
              </a:extLst>
            </p:cNvPr>
            <p:cNvSpPr txBox="1"/>
            <p:nvPr/>
          </p:nvSpPr>
          <p:spPr bwMode="gray">
            <a:xfrm>
              <a:off x="1828800" y="2296498"/>
              <a:ext cx="113607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dirty="0"/>
                <a:t>Train-Set</a:t>
              </a:r>
              <a:endParaRPr lang="de-DE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770EA8-A4EA-4215-9036-ED8A590D73EC}"/>
                </a:ext>
              </a:extLst>
            </p:cNvPr>
            <p:cNvSpPr txBox="1"/>
            <p:nvPr/>
          </p:nvSpPr>
          <p:spPr bwMode="gray">
            <a:xfrm>
              <a:off x="7592290" y="2296498"/>
              <a:ext cx="113607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dirty="0"/>
                <a:t>Test-Set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335B574-641F-46BC-8A88-EC8F309D0735}"/>
              </a:ext>
            </a:extLst>
          </p:cNvPr>
          <p:cNvSpPr txBox="1"/>
          <p:nvPr/>
        </p:nvSpPr>
        <p:spPr bwMode="gray">
          <a:xfrm>
            <a:off x="1016000" y="4847101"/>
            <a:ext cx="657629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500" dirty="0" err="1"/>
              <a:t>Unusual</a:t>
            </a:r>
            <a:r>
              <a:rPr lang="de-DE" sz="1500" dirty="0"/>
              <a:t> Train-Test-Split </a:t>
            </a:r>
            <a:r>
              <a:rPr lang="de-DE" sz="1500" dirty="0" err="1"/>
              <a:t>to</a:t>
            </a:r>
            <a:r>
              <a:rPr lang="de-DE" sz="1500" dirty="0"/>
              <a:t> </a:t>
            </a:r>
            <a:r>
              <a:rPr lang="de-DE" sz="1500" dirty="0" err="1"/>
              <a:t>ensure</a:t>
            </a:r>
            <a:r>
              <a:rPr lang="de-DE" sz="1500" dirty="0"/>
              <a:t> </a:t>
            </a:r>
            <a:r>
              <a:rPr lang="de-DE" sz="1500" dirty="0" err="1"/>
              <a:t>the</a:t>
            </a:r>
            <a:r>
              <a:rPr lang="de-DE" sz="1500" dirty="0"/>
              <a:t> </a:t>
            </a:r>
            <a:r>
              <a:rPr lang="de-DE" sz="1500" dirty="0" err="1"/>
              <a:t>model</a:t>
            </a:r>
            <a:r>
              <a:rPr lang="de-DE" sz="1500" dirty="0"/>
              <a:t> </a:t>
            </a:r>
            <a:r>
              <a:rPr lang="de-DE" sz="1500" dirty="0" err="1"/>
              <a:t>performs</a:t>
            </a:r>
            <a:r>
              <a:rPr lang="de-DE" sz="1500" dirty="0"/>
              <a:t> </a:t>
            </a:r>
            <a:r>
              <a:rPr lang="de-DE" sz="1500" dirty="0" err="1"/>
              <a:t>decently</a:t>
            </a:r>
            <a:r>
              <a:rPr lang="de-DE" sz="1500" dirty="0"/>
              <a:t> on different </a:t>
            </a:r>
            <a:r>
              <a:rPr lang="de-DE" sz="1500" dirty="0" err="1"/>
              <a:t>failures</a:t>
            </a:r>
            <a:r>
              <a:rPr lang="de-DE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500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381D-E082-4DB6-8DAA-0BE96696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597844"/>
            <a:ext cx="11220450" cy="332399"/>
          </a:xfrm>
        </p:spPr>
        <p:txBody>
          <a:bodyPr/>
          <a:lstStyle/>
          <a:p>
            <a:r>
              <a:rPr lang="de-DE" dirty="0"/>
              <a:t>Best Performing </a:t>
            </a:r>
            <a:r>
              <a:rPr lang="de-DE" dirty="0" err="1"/>
              <a:t>Machine</a:t>
            </a:r>
            <a:r>
              <a:rPr lang="de-DE" dirty="0"/>
              <a:t> Learning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7CB80-31A5-4E65-B6CF-7A1118923D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Predictive</a:t>
            </a:r>
            <a:r>
              <a:rPr lang="de-DE" dirty="0"/>
              <a:t> Maintenance - Always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ahead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failure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AI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D4EFEE53-F42C-4C89-B5AC-A97479B0A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49922"/>
              </p:ext>
            </p:extLst>
          </p:nvPr>
        </p:nvGraphicFramePr>
        <p:xfrm>
          <a:off x="4575908" y="1283013"/>
          <a:ext cx="6546603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379">
                  <a:extLst>
                    <a:ext uri="{9D8B030D-6E8A-4147-A177-3AD203B41FA5}">
                      <a16:colId xmlns:a16="http://schemas.microsoft.com/office/drawing/2014/main" val="3877185622"/>
                    </a:ext>
                  </a:extLst>
                </a:gridCol>
                <a:gridCol w="1249806">
                  <a:extLst>
                    <a:ext uri="{9D8B030D-6E8A-4147-A177-3AD203B41FA5}">
                      <a16:colId xmlns:a16="http://schemas.microsoft.com/office/drawing/2014/main" val="4129953281"/>
                    </a:ext>
                  </a:extLst>
                </a:gridCol>
                <a:gridCol w="1249806">
                  <a:extLst>
                    <a:ext uri="{9D8B030D-6E8A-4147-A177-3AD203B41FA5}">
                      <a16:colId xmlns:a16="http://schemas.microsoft.com/office/drawing/2014/main" val="3748697412"/>
                    </a:ext>
                  </a:extLst>
                </a:gridCol>
                <a:gridCol w="1249806">
                  <a:extLst>
                    <a:ext uri="{9D8B030D-6E8A-4147-A177-3AD203B41FA5}">
                      <a16:colId xmlns:a16="http://schemas.microsoft.com/office/drawing/2014/main" val="3685019073"/>
                    </a:ext>
                  </a:extLst>
                </a:gridCol>
                <a:gridCol w="1249806">
                  <a:extLst>
                    <a:ext uri="{9D8B030D-6E8A-4147-A177-3AD203B41FA5}">
                      <a16:colId xmlns:a16="http://schemas.microsoft.com/office/drawing/2014/main" val="1078262059"/>
                    </a:ext>
                  </a:extLst>
                </a:gridCol>
              </a:tblGrid>
              <a:tr h="205903">
                <a:tc>
                  <a:txBody>
                    <a:bodyPr/>
                    <a:lstStyle/>
                    <a:p>
                      <a:pPr algn="l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422919"/>
                  </a:ext>
                </a:extLst>
              </a:tr>
              <a:tr h="205903"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/>
                        <a:t>No</a:t>
                      </a:r>
                      <a:r>
                        <a:rPr lang="de-DE" sz="1400" dirty="0"/>
                        <a:t> Danger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127892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2357998"/>
                  </a:ext>
                </a:extLst>
              </a:tr>
              <a:tr h="205903">
                <a:tc>
                  <a:txBody>
                    <a:bodyPr/>
                    <a:lstStyle/>
                    <a:p>
                      <a:pPr algn="l"/>
                      <a:r>
                        <a:rPr lang="de-DE" sz="1400" dirty="0"/>
                        <a:t>Danger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0.74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26190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558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de-DE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de-DE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de-DE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de-DE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de-DE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935799"/>
                  </a:ext>
                </a:extLst>
              </a:tr>
              <a:tr h="205903"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/>
                        <a:t>Accuracy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154082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2703542"/>
                  </a:ext>
                </a:extLst>
              </a:tr>
              <a:tr h="205903"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/>
                        <a:t>Macro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Avg</a:t>
                      </a:r>
                      <a:r>
                        <a:rPr lang="de-DE" sz="14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154082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754163"/>
                  </a:ext>
                </a:extLst>
              </a:tr>
              <a:tr h="205903"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/>
                        <a:t>Weighted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Avg</a:t>
                      </a:r>
                      <a:r>
                        <a:rPr lang="de-DE" sz="14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154082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892540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78CBC5E-88A4-415D-AA52-1B4C21DE9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842906"/>
              </p:ext>
            </p:extLst>
          </p:nvPr>
        </p:nvGraphicFramePr>
        <p:xfrm>
          <a:off x="4575908" y="3693183"/>
          <a:ext cx="6546603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379">
                  <a:extLst>
                    <a:ext uri="{9D8B030D-6E8A-4147-A177-3AD203B41FA5}">
                      <a16:colId xmlns:a16="http://schemas.microsoft.com/office/drawing/2014/main" val="3877185622"/>
                    </a:ext>
                  </a:extLst>
                </a:gridCol>
                <a:gridCol w="1249806">
                  <a:extLst>
                    <a:ext uri="{9D8B030D-6E8A-4147-A177-3AD203B41FA5}">
                      <a16:colId xmlns:a16="http://schemas.microsoft.com/office/drawing/2014/main" val="4129953281"/>
                    </a:ext>
                  </a:extLst>
                </a:gridCol>
                <a:gridCol w="1249806">
                  <a:extLst>
                    <a:ext uri="{9D8B030D-6E8A-4147-A177-3AD203B41FA5}">
                      <a16:colId xmlns:a16="http://schemas.microsoft.com/office/drawing/2014/main" val="3748697412"/>
                    </a:ext>
                  </a:extLst>
                </a:gridCol>
                <a:gridCol w="1249806">
                  <a:extLst>
                    <a:ext uri="{9D8B030D-6E8A-4147-A177-3AD203B41FA5}">
                      <a16:colId xmlns:a16="http://schemas.microsoft.com/office/drawing/2014/main" val="3685019073"/>
                    </a:ext>
                  </a:extLst>
                </a:gridCol>
                <a:gridCol w="1249806">
                  <a:extLst>
                    <a:ext uri="{9D8B030D-6E8A-4147-A177-3AD203B41FA5}">
                      <a16:colId xmlns:a16="http://schemas.microsoft.com/office/drawing/2014/main" val="1078262059"/>
                    </a:ext>
                  </a:extLst>
                </a:gridCol>
              </a:tblGrid>
              <a:tr h="188890">
                <a:tc>
                  <a:txBody>
                    <a:bodyPr/>
                    <a:lstStyle/>
                    <a:p>
                      <a:pPr algn="l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422919"/>
                  </a:ext>
                </a:extLst>
              </a:tr>
              <a:tr h="18889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/>
                        <a:t>No</a:t>
                      </a:r>
                      <a:r>
                        <a:rPr lang="de-DE" sz="1400" dirty="0"/>
                        <a:t> Danger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127892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2357998"/>
                  </a:ext>
                </a:extLst>
              </a:tr>
              <a:tr h="188890">
                <a:tc>
                  <a:txBody>
                    <a:bodyPr/>
                    <a:lstStyle/>
                    <a:p>
                      <a:pPr algn="l"/>
                      <a:r>
                        <a:rPr lang="de-DE" sz="1400" dirty="0"/>
                        <a:t>Danger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0.28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26190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558538"/>
                  </a:ext>
                </a:extLst>
              </a:tr>
              <a:tr h="141668">
                <a:tc>
                  <a:txBody>
                    <a:bodyPr/>
                    <a:lstStyle/>
                    <a:p>
                      <a:pPr algn="l"/>
                      <a:endParaRPr lang="de-DE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de-DE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de-DE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de-DE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de-DE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935799"/>
                  </a:ext>
                </a:extLst>
              </a:tr>
              <a:tr h="18889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/>
                        <a:t>Accuracy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154082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2703542"/>
                  </a:ext>
                </a:extLst>
              </a:tr>
              <a:tr h="18889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/>
                        <a:t>Macro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Avg</a:t>
                      </a:r>
                      <a:r>
                        <a:rPr lang="de-DE" sz="14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154082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754163"/>
                  </a:ext>
                </a:extLst>
              </a:tr>
              <a:tr h="18889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/>
                        <a:t>Weighted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Avg</a:t>
                      </a:r>
                      <a:r>
                        <a:rPr lang="de-DE" sz="14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154082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8925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CC2298-11A9-4F73-BD24-CBE0204D5FC4}"/>
              </a:ext>
            </a:extLst>
          </p:cNvPr>
          <p:cNvSpPr txBox="1"/>
          <p:nvPr/>
        </p:nvSpPr>
        <p:spPr bwMode="gray">
          <a:xfrm>
            <a:off x="1069489" y="1634604"/>
            <a:ext cx="249188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/>
              <a:t>ExtraTreesClassifier</a:t>
            </a:r>
          </a:p>
          <a:p>
            <a:pPr marL="285750" indent="-285750">
              <a:buFontTx/>
              <a:buChar char="-"/>
            </a:pPr>
            <a:r>
              <a:rPr kumimoji="0" lang="en-US" altLang="de-DE" sz="1200" b="0" i="0" u="none" strike="noStrike" cap="none" normalizeH="0" baseline="0">
                <a:ln>
                  <a:noFill/>
                </a:ln>
                <a:effectLst/>
                <a:latin typeface="Fira Code"/>
              </a:rPr>
              <a:t>bootstrap=False</a:t>
            </a:r>
          </a:p>
          <a:p>
            <a:pPr marL="285750" indent="-285750">
              <a:buFontTx/>
              <a:buChar char="-"/>
            </a:pPr>
            <a:r>
              <a:rPr kumimoji="0" lang="en-US" altLang="de-DE" sz="1200" b="0" i="0" u="none" strike="noStrike" cap="none" normalizeH="0" baseline="0">
                <a:ln>
                  <a:noFill/>
                </a:ln>
                <a:effectLst/>
                <a:latin typeface="Fira Code"/>
              </a:rPr>
              <a:t>criterion="gini"</a:t>
            </a:r>
          </a:p>
          <a:p>
            <a:pPr marL="285750" indent="-285750">
              <a:buFontTx/>
              <a:buChar char="-"/>
            </a:pPr>
            <a:r>
              <a:rPr kumimoji="0" lang="en-US" altLang="de-DE" sz="1200" b="0" i="0" u="none" strike="noStrike" cap="none" normalizeH="0" baseline="0">
                <a:ln>
                  <a:noFill/>
                </a:ln>
                <a:effectLst/>
                <a:latin typeface="Fira Code"/>
              </a:rPr>
              <a:t>max_features=0.1</a:t>
            </a:r>
            <a:endParaRPr lang="en-US" altLang="de-DE" sz="1200">
              <a:latin typeface="Fira Code"/>
            </a:endParaRPr>
          </a:p>
          <a:p>
            <a:pPr marL="285750" indent="-285750">
              <a:buFontTx/>
              <a:buChar char="-"/>
            </a:pPr>
            <a:r>
              <a:rPr kumimoji="0" lang="en-US" altLang="de-DE" sz="1200" b="0" i="0" u="none" strike="noStrike" cap="none" normalizeH="0" baseline="0">
                <a:ln>
                  <a:noFill/>
                </a:ln>
                <a:effectLst/>
                <a:latin typeface="Fira Code"/>
              </a:rPr>
              <a:t>min_samples_leaf=19</a:t>
            </a:r>
          </a:p>
          <a:p>
            <a:pPr marL="285750" indent="-285750">
              <a:buFontTx/>
              <a:buChar char="-"/>
            </a:pPr>
            <a:r>
              <a:rPr kumimoji="0" lang="en-US" altLang="de-DE" sz="1200" b="0" i="0" u="none" strike="noStrike" cap="none" normalizeH="0" baseline="0">
                <a:ln>
                  <a:noFill/>
                </a:ln>
                <a:effectLst/>
                <a:latin typeface="Fira Code"/>
              </a:rPr>
              <a:t>min_samples_split=2</a:t>
            </a:r>
            <a:endParaRPr lang="en-US" altLang="de-DE" sz="1200">
              <a:latin typeface="Fira Code"/>
            </a:endParaRPr>
          </a:p>
          <a:p>
            <a:pPr marL="285750" indent="-285750">
              <a:buFontTx/>
              <a:buChar char="-"/>
            </a:pPr>
            <a:r>
              <a:rPr kumimoji="0" lang="en-US" altLang="de-DE" sz="1200" b="0" i="0" u="none" strike="noStrike" cap="none" normalizeH="0" baseline="0">
                <a:ln>
                  <a:noFill/>
                </a:ln>
                <a:effectLst/>
                <a:latin typeface="Fira Code"/>
              </a:rPr>
              <a:t>n_estimators=100</a:t>
            </a:r>
            <a:endParaRPr 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F97325-581A-4EC4-A44D-66F4B7B1435E}"/>
              </a:ext>
            </a:extLst>
          </p:cNvPr>
          <p:cNvSpPr txBox="1"/>
          <p:nvPr/>
        </p:nvSpPr>
        <p:spPr bwMode="gray">
          <a:xfrm>
            <a:off x="1069488" y="4321773"/>
            <a:ext cx="2491887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/>
              <a:t>KNeighborsClassifier</a:t>
            </a:r>
          </a:p>
          <a:p>
            <a:pPr marL="285750" indent="-285750">
              <a:buFontTx/>
              <a:buChar char="-"/>
            </a:pPr>
            <a:r>
              <a:rPr lang="en-US" altLang="de-DE" sz="1200">
                <a:latin typeface="Fira Code"/>
              </a:rPr>
              <a:t>n</a:t>
            </a:r>
            <a:r>
              <a:rPr kumimoji="0" lang="en-US" altLang="de-DE" sz="1200" b="0" i="0" u="none" strike="noStrike" cap="none" normalizeH="0" baseline="0">
                <a:ln>
                  <a:noFill/>
                </a:ln>
                <a:effectLst/>
                <a:latin typeface="Fira Code"/>
              </a:rPr>
              <a:t>_neighbors=100</a:t>
            </a:r>
          </a:p>
          <a:p>
            <a:pPr marL="285750" indent="-285750">
              <a:buFontTx/>
              <a:buChar char="-"/>
            </a:pPr>
            <a:r>
              <a:rPr lang="en-US" altLang="de-DE" sz="1200">
                <a:latin typeface="Fira Code"/>
              </a:rPr>
              <a:t>p</a:t>
            </a:r>
            <a:r>
              <a:rPr kumimoji="0" lang="en-US" altLang="de-DE" sz="1200" b="0" i="0" u="none" strike="noStrike" cap="none" normalizeH="0" baseline="0">
                <a:ln>
                  <a:noFill/>
                </a:ln>
                <a:effectLst/>
                <a:latin typeface="Fira Code"/>
              </a:rPr>
              <a:t>=1</a:t>
            </a:r>
          </a:p>
          <a:p>
            <a:pPr marL="285750" indent="-285750">
              <a:buFontTx/>
              <a:buChar char="-"/>
            </a:pPr>
            <a:r>
              <a:rPr lang="en-US" sz="1200">
                <a:latin typeface="Fira Code"/>
              </a:rPr>
              <a:t>weights=uniform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89998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DD56DC1-E0E7-4FFB-B17A-549348C6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597844"/>
            <a:ext cx="11220450" cy="332399"/>
          </a:xfrm>
        </p:spPr>
        <p:txBody>
          <a:bodyPr/>
          <a:lstStyle/>
          <a:p>
            <a:r>
              <a:rPr lang="en-US" dirty="0"/>
              <a:t>Evaluating the </a:t>
            </a:r>
            <a:r>
              <a:rPr lang="en-US" dirty="0" err="1"/>
              <a:t>ExtraTreesClassifier</a:t>
            </a:r>
            <a:endParaRPr lang="en-US" dirty="0"/>
          </a:p>
        </p:txBody>
      </p:sp>
      <p:pic>
        <p:nvPicPr>
          <p:cNvPr id="6" name="Content Placeholder 5" descr="Chart, treemap chart&#10;&#10;Description automatically generated">
            <a:extLst>
              <a:ext uri="{FF2B5EF4-FFF2-40B4-BE49-F238E27FC236}">
                <a16:creationId xmlns:a16="http://schemas.microsoft.com/office/drawing/2014/main" id="{0B177AC2-D2E8-40D0-AA4B-55D84A14D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244" y="1159668"/>
            <a:ext cx="6051545" cy="4538663"/>
          </a:xfr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F4E53D0-90A4-41C2-974F-521C954326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5775" y="268697"/>
            <a:ext cx="10096500" cy="246221"/>
          </a:xfrm>
        </p:spPr>
        <p:txBody>
          <a:bodyPr/>
          <a:lstStyle/>
          <a:p>
            <a:r>
              <a:rPr lang="en-US" dirty="0"/>
              <a:t>Predictive Maintenance - Always one step ahead of failure with AI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83D3B7-704E-4AA0-86BC-1F1FE2DDAAA1}"/>
              </a:ext>
            </a:extLst>
          </p:cNvPr>
          <p:cNvSpPr txBox="1"/>
          <p:nvPr/>
        </p:nvSpPr>
        <p:spPr bwMode="gray">
          <a:xfrm>
            <a:off x="7724379" y="1828561"/>
            <a:ext cx="3433150" cy="32008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/>
              <a:t>Average Daily </a:t>
            </a:r>
            <a:r>
              <a:rPr lang="de-DE" dirty="0" err="1"/>
              <a:t>Warnings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Danger:</a:t>
            </a:r>
          </a:p>
          <a:p>
            <a:endParaRPr lang="de-DE" dirty="0"/>
          </a:p>
          <a:p>
            <a:r>
              <a:rPr lang="de-DE" dirty="0"/>
              <a:t>2.27 </a:t>
            </a:r>
            <a:endParaRPr lang="de-DE" sz="1400" dirty="0"/>
          </a:p>
          <a:p>
            <a:r>
              <a:rPr lang="de-DE" sz="1100" dirty="0"/>
              <a:t>1440 * 202 / (127690+202) = 2.27</a:t>
            </a:r>
          </a:p>
          <a:p>
            <a:endParaRPr lang="de-DE" sz="1400" dirty="0"/>
          </a:p>
          <a:p>
            <a:r>
              <a:rPr lang="de-DE" dirty="0"/>
              <a:t>Average Daily </a:t>
            </a:r>
            <a:r>
              <a:rPr lang="de-DE" dirty="0" err="1"/>
              <a:t>Warnings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Danger:</a:t>
            </a:r>
          </a:p>
          <a:p>
            <a:endParaRPr lang="de-DE" dirty="0"/>
          </a:p>
          <a:p>
            <a:r>
              <a:rPr lang="de-DE" dirty="0"/>
              <a:t>37.3</a:t>
            </a:r>
            <a:endParaRPr lang="de-DE" sz="1400" dirty="0"/>
          </a:p>
          <a:p>
            <a:r>
              <a:rPr lang="de-DE" sz="1100" dirty="0"/>
              <a:t>1440 * 679 / (25511+679) = 37.3</a:t>
            </a:r>
          </a:p>
          <a:p>
            <a:endParaRPr lang="de-DE" sz="1400" dirty="0"/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577005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381D-E082-4DB6-8DAA-0BE96696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597844"/>
            <a:ext cx="11220450" cy="332399"/>
          </a:xfrm>
        </p:spPr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 - </a:t>
            </a:r>
            <a:r>
              <a:rPr lang="de-DE" dirty="0" err="1"/>
              <a:t>Deployment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7CB80-31A5-4E65-B6CF-7A1118923D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Predictive Maintenance - Always one step ahead of failure with AI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56583-80B3-49B0-8929-96D5464E5405}"/>
              </a:ext>
            </a:extLst>
          </p:cNvPr>
          <p:cNvSpPr txBox="1"/>
          <p:nvPr/>
        </p:nvSpPr>
        <p:spPr bwMode="gray">
          <a:xfrm>
            <a:off x="646770" y="1226634"/>
            <a:ext cx="8140391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Preventing Failure through real-time Warnings</a:t>
            </a:r>
          </a:p>
          <a:p>
            <a:endParaRPr lang="en-US" dirty="0"/>
          </a:p>
          <a:p>
            <a:r>
              <a:rPr lang="en-US" dirty="0"/>
              <a:t>How can we help the employees figuring out if the warning is just a fluke?</a:t>
            </a:r>
          </a:p>
          <a:p>
            <a:endParaRPr lang="en-US" dirty="0"/>
          </a:p>
          <a:p>
            <a:r>
              <a:rPr lang="en-US" dirty="0"/>
              <a:t>Aggregating the predictions of the past 24 hours</a:t>
            </a:r>
          </a:p>
          <a:p>
            <a:endParaRPr lang="en-US" dirty="0"/>
          </a:p>
          <a:p>
            <a:r>
              <a:rPr lang="en-US" dirty="0"/>
              <a:t>Based off of these aggregations' multiple approaches: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Assigning a fixed threshold where a surpassing triggers an acute warning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Installation of a Hypothesis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Minimizing total maintenance cost by incorporating the cost for a “false alarm” and a “failure without alarm” into a statistical quality control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Deployment of chosen approach in a visual real-time Dash-Board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45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8B7A-4834-4A6A-A3FB-54AC5234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Going</a:t>
            </a:r>
            <a:r>
              <a:rPr lang="de-DE" dirty="0"/>
              <a:t> </a:t>
            </a:r>
            <a:r>
              <a:rPr lang="de-DE" dirty="0" err="1"/>
              <a:t>beyond</a:t>
            </a:r>
            <a:r>
              <a:rPr lang="de-DE" dirty="0"/>
              <a:t> … and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10E84-065B-4FA1-B7D1-C980464A2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 err="1"/>
              <a:t>Determining</a:t>
            </a:r>
            <a:r>
              <a:rPr lang="de-DE" sz="1800" dirty="0"/>
              <a:t> and </a:t>
            </a:r>
            <a:r>
              <a:rPr lang="de-DE" sz="1800" dirty="0" err="1"/>
              <a:t>Finding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optimal </a:t>
            </a:r>
            <a:r>
              <a:rPr lang="de-DE" sz="1800" dirty="0" err="1"/>
              <a:t>warning</a:t>
            </a:r>
            <a:r>
              <a:rPr lang="de-DE" sz="1800" dirty="0"/>
              <a:t> </a:t>
            </a:r>
            <a:r>
              <a:rPr lang="de-DE" sz="1800" dirty="0" err="1"/>
              <a:t>window</a:t>
            </a:r>
            <a:r>
              <a:rPr lang="de-DE" sz="1800" dirty="0"/>
              <a:t> </a:t>
            </a:r>
          </a:p>
          <a:p>
            <a:pPr lvl="1"/>
            <a:r>
              <a:rPr lang="de-DE" sz="1800" dirty="0" err="1"/>
              <a:t>How</a:t>
            </a:r>
            <a:r>
              <a:rPr lang="de-DE" sz="1800" dirty="0"/>
              <a:t> </a:t>
            </a:r>
            <a:r>
              <a:rPr lang="de-DE" sz="1800" dirty="0" err="1"/>
              <a:t>much</a:t>
            </a:r>
            <a:r>
              <a:rPr lang="de-DE" sz="1800" dirty="0"/>
              <a:t> time do </a:t>
            </a:r>
            <a:r>
              <a:rPr lang="de-DE" sz="1800" dirty="0" err="1"/>
              <a:t>employees</a:t>
            </a:r>
            <a:r>
              <a:rPr lang="de-DE" sz="1800" dirty="0"/>
              <a:t> </a:t>
            </a:r>
            <a:r>
              <a:rPr lang="de-DE" sz="1800" dirty="0" err="1"/>
              <a:t>need</a:t>
            </a:r>
            <a:r>
              <a:rPr lang="de-DE" sz="1800" dirty="0"/>
              <a:t> in </a:t>
            </a:r>
            <a:r>
              <a:rPr lang="de-DE" sz="1800" dirty="0" err="1"/>
              <a:t>order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react</a:t>
            </a:r>
            <a:r>
              <a:rPr lang="de-DE" sz="1800" dirty="0"/>
              <a:t>?</a:t>
            </a:r>
          </a:p>
          <a:p>
            <a:pPr marL="180000" lvl="1" indent="0">
              <a:buNone/>
            </a:pPr>
            <a:endParaRPr lang="de-DE" sz="1800" dirty="0"/>
          </a:p>
          <a:p>
            <a:r>
              <a:rPr lang="de-DE" sz="1800" dirty="0"/>
              <a:t>Even </a:t>
            </a:r>
            <a:r>
              <a:rPr lang="de-DE" sz="1800" dirty="0" err="1"/>
              <a:t>more</a:t>
            </a:r>
            <a:r>
              <a:rPr lang="de-DE" sz="1800" dirty="0"/>
              <a:t> </a:t>
            </a:r>
            <a:r>
              <a:rPr lang="de-DE" sz="1800" dirty="0" err="1"/>
              <a:t>advanced</a:t>
            </a:r>
            <a:r>
              <a:rPr lang="de-DE" sz="1800" dirty="0"/>
              <a:t> </a:t>
            </a:r>
            <a:r>
              <a:rPr lang="de-DE" sz="1800" dirty="0" err="1"/>
              <a:t>usage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Deep Learning (RNN, LSTM) </a:t>
            </a:r>
          </a:p>
          <a:p>
            <a:pPr marL="0" indent="0">
              <a:buNone/>
            </a:pPr>
            <a:endParaRPr lang="de-DE" sz="1800" dirty="0"/>
          </a:p>
          <a:p>
            <a:r>
              <a:rPr lang="de-DE" sz="1800" dirty="0"/>
              <a:t>Sensor Dashboard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integrated</a:t>
            </a:r>
            <a:r>
              <a:rPr lang="de-DE" sz="1800" dirty="0"/>
              <a:t> </a:t>
            </a:r>
            <a:r>
              <a:rPr lang="de-DE" sz="1800" dirty="0" err="1"/>
              <a:t>Anomaly</a:t>
            </a:r>
            <a:r>
              <a:rPr lang="de-DE" sz="1800" dirty="0"/>
              <a:t> </a:t>
            </a:r>
            <a:r>
              <a:rPr lang="de-DE" sz="1800" dirty="0" err="1"/>
              <a:t>Detection</a:t>
            </a:r>
            <a:endParaRPr lang="de-DE" sz="1800" dirty="0"/>
          </a:p>
          <a:p>
            <a:endParaRPr lang="en-US" sz="1800" dirty="0"/>
          </a:p>
          <a:p>
            <a:endParaRPr lang="de-DE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1F98E-6D98-4C81-9373-91B82402A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5775" y="268697"/>
            <a:ext cx="10096500" cy="246221"/>
          </a:xfrm>
        </p:spPr>
        <p:txBody>
          <a:bodyPr/>
          <a:lstStyle/>
          <a:p>
            <a:r>
              <a:rPr lang="en-US" dirty="0"/>
              <a:t>Predictive Maintenance - Always one step ahead of failure with AI</a:t>
            </a:r>
          </a:p>
        </p:txBody>
      </p:sp>
    </p:spTree>
    <p:extLst>
      <p:ext uri="{BB962C8B-B14F-4D97-AF65-F5344CB8AC3E}">
        <p14:creationId xmlns:p14="http://schemas.microsoft.com/office/powerpoint/2010/main" val="19429094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1ofTi2VaFjTd3XGoZVdc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mIboXaHWg_egWJurB.ri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QNLGdRi1KG2nyS5ewEXr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AgaVACWlRhzpMX00Mh4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Id.g6qKwbMFl46WVHSpc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k.rxLzSH.75oAQUwBbc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inkgo Theme">
  <a:themeElements>
    <a:clrScheme name="Ginko">
      <a:dk1>
        <a:srgbClr val="676C73"/>
      </a:dk1>
      <a:lt1>
        <a:srgbClr val="FFFFFF"/>
      </a:lt1>
      <a:dk2>
        <a:srgbClr val="CC9F26"/>
      </a:dk2>
      <a:lt2>
        <a:srgbClr val="E1E9ED"/>
      </a:lt2>
      <a:accent1>
        <a:srgbClr val="B4910A"/>
      </a:accent1>
      <a:accent2>
        <a:srgbClr val="7D9359"/>
      </a:accent2>
      <a:accent3>
        <a:srgbClr val="004F7C"/>
      </a:accent3>
      <a:accent4>
        <a:srgbClr val="9D5B85"/>
      </a:accent4>
      <a:accent5>
        <a:srgbClr val="6A92A7"/>
      </a:accent5>
      <a:accent6>
        <a:srgbClr val="A74B4A"/>
      </a:accent6>
      <a:hlink>
        <a:srgbClr val="0000FF"/>
      </a:hlink>
      <a:folHlink>
        <a:srgbClr val="800080"/>
      </a:folHlink>
    </a:clrScheme>
    <a:fontScheme name="Ginkg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 cap="flat" cmpd="sng" algn="ctr">
          <a:solidFill>
            <a:schemeClr val="tx1">
              <a:lumMod val="60000"/>
              <a:lumOff val="40000"/>
            </a:schemeClr>
          </a:solidFill>
          <a:prstDash val="solid"/>
          <a:miter lim="800000"/>
        </a:ln>
        <a:effectLst/>
      </a:spPr>
      <a:bodyPr lIns="72000" tIns="72000" rIns="72000" bIns="72000" rtlCol="0" anchor="t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1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inkgo_Master_Template_v.1.0.pptx" id="{D2A7D5DA-363F-4015-9FDB-AD541F162797}" vid="{A225156E-0DB3-4EA0-8B88-F900CFA073AE}"/>
    </a:ext>
  </a:extLst>
</a:theme>
</file>

<file path=ppt/theme/theme2.xml><?xml version="1.0" encoding="utf-8"?>
<a:theme xmlns:a="http://schemas.openxmlformats.org/drawingml/2006/main" name="Office">
  <a:themeElements>
    <a:clrScheme name="Ginko">
      <a:dk1>
        <a:srgbClr val="676C73"/>
      </a:dk1>
      <a:lt1>
        <a:srgbClr val="FFFFFF"/>
      </a:lt1>
      <a:dk2>
        <a:srgbClr val="CC9F26"/>
      </a:dk2>
      <a:lt2>
        <a:srgbClr val="E1E9ED"/>
      </a:lt2>
      <a:accent1>
        <a:srgbClr val="B4910A"/>
      </a:accent1>
      <a:accent2>
        <a:srgbClr val="7D9359"/>
      </a:accent2>
      <a:accent3>
        <a:srgbClr val="A74B4A"/>
      </a:accent3>
      <a:accent4>
        <a:srgbClr val="5A4802"/>
      </a:accent4>
      <a:accent5>
        <a:srgbClr val="6A92A7"/>
      </a:accent5>
      <a:accent6>
        <a:srgbClr val="C1C4C7"/>
      </a:accent6>
      <a:hlink>
        <a:srgbClr val="CC9F26"/>
      </a:hlink>
      <a:folHlink>
        <a:srgbClr val="CC9F26"/>
      </a:folHlink>
    </a:clrScheme>
    <a:fontScheme name="Ginkg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 cap="flat" cmpd="sng" algn="ctr">
          <a:solidFill>
            <a:schemeClr val="tx1">
              <a:lumMod val="60000"/>
              <a:lumOff val="40000"/>
            </a:schemeClr>
          </a:solidFill>
          <a:prstDash val="solid"/>
          <a:miter lim="800000"/>
        </a:ln>
        <a:effectLst/>
      </a:spPr>
      <a:bodyPr lIns="72000" tIns="72000" rIns="72000" bIns="72000" rtlCol="0" anchor="t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1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8_GMC_Templatepool_Final.potx [Schreibgeschützt]" id="{DA114070-85F7-416F-95F2-EFDC4A23A434}" vid="{93B3BA69-9116-4504-B588-2E03A39DDE58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D354C67B390B44813989836B252C14" ma:contentTypeVersion="12" ma:contentTypeDescription="Create a new document." ma:contentTypeScope="" ma:versionID="cfefa8ac62f2a2e6ec11ecf00ece8bf4">
  <xsd:schema xmlns:xsd="http://www.w3.org/2001/XMLSchema" xmlns:xs="http://www.w3.org/2001/XMLSchema" xmlns:p="http://schemas.microsoft.com/office/2006/metadata/properties" xmlns:ns2="e1ab5b9b-46fe-4d6c-8c20-874c19d8ed7f" xmlns:ns3="5008a69f-1eed-4600-99f4-2f1726d838fd" targetNamespace="http://schemas.microsoft.com/office/2006/metadata/properties" ma:root="true" ma:fieldsID="7f53316fa429937191671e7e66b06fc5" ns2:_="" ns3:_="">
    <xsd:import namespace="e1ab5b9b-46fe-4d6c-8c20-874c19d8ed7f"/>
    <xsd:import namespace="5008a69f-1eed-4600-99f4-2f1726d838f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ab5b9b-46fe-4d6c-8c20-874c19d8ed7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08a69f-1eed-4600-99f4-2f1726d838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80358C-1AF2-4E46-A3CD-108FC87990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ab5b9b-46fe-4d6c-8c20-874c19d8ed7f"/>
    <ds:schemaRef ds:uri="5008a69f-1eed-4600-99f4-2f1726d838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1D5AB0-ACAE-42DE-A96F-43EFFC5E10DE}">
  <ds:schemaRefs>
    <ds:schemaRef ds:uri="312fea61-a767-4e94-9b73-c7d3fe4b423e"/>
    <ds:schemaRef ds:uri="6d6f7f2d-8a03-4f69-ae14-ba2fa6aa503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C5CAD96-48DD-44FA-A789-355BB4E128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587</Words>
  <Application>Microsoft Office PowerPoint</Application>
  <PresentationFormat>Widescreen</PresentationFormat>
  <Paragraphs>135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Fira Code</vt:lpstr>
      <vt:lpstr>Symbol</vt:lpstr>
      <vt:lpstr>Ginkgo Theme</vt:lpstr>
      <vt:lpstr>Office</vt:lpstr>
      <vt:lpstr>think-cell Folie</vt:lpstr>
      <vt:lpstr>Interview - Data Case</vt:lpstr>
      <vt:lpstr>Predictive Maintenance – What does it offer to you?</vt:lpstr>
      <vt:lpstr>Our Approach – Defining and Predicting Danger Windows</vt:lpstr>
      <vt:lpstr>Our Approach – Predicting </vt:lpstr>
      <vt:lpstr>Splitting the Data</vt:lpstr>
      <vt:lpstr>Best Performing Machine Learning Models</vt:lpstr>
      <vt:lpstr>Evaluating the ExtraTreesClassifier</vt:lpstr>
      <vt:lpstr>Next steps - Deployment</vt:lpstr>
      <vt:lpstr>Going beyond … and are there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Ginkgo Master</dc:title>
  <dc:creator>Andreas Schneller GMC</dc:creator>
  <cp:lastModifiedBy>Kaspras, Lukas</cp:lastModifiedBy>
  <cp:revision>40</cp:revision>
  <cp:lastPrinted>2016-03-02T15:39:18Z</cp:lastPrinted>
  <dcterms:created xsi:type="dcterms:W3CDTF">2015-11-19T08:46:11Z</dcterms:created>
  <dcterms:modified xsi:type="dcterms:W3CDTF">2021-05-19T20:15:28Z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0x01010051D354C67B390B44813989836B252C14</vt:lpwstr>
  </property>
</Properties>
</file>