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65" r:id="rId4"/>
    <p:sldId id="257" r:id="rId5"/>
    <p:sldId id="259" r:id="rId6"/>
    <p:sldId id="260" r:id="rId7"/>
    <p:sldId id="258" r:id="rId8"/>
    <p:sldId id="261" r:id="rId9"/>
    <p:sldId id="266" r:id="rId10"/>
    <p:sldId id="268" r:id="rId11"/>
    <p:sldId id="267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FFFFFF"/>
                </a:solidFill>
                <a:latin typeface="Tw Cen MT"/>
              </a:rPr>
              <a:t>Click to move the slide</a:t>
            </a: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zxx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zxx" sz="1400" b="0" strike="noStrike" spc="-1">
                <a:latin typeface="Times New Roman"/>
              </a:rPr>
              <a:t> </a:t>
            </a:r>
          </a:p>
        </p:txBody>
      </p:sp>
      <p:sp>
        <p:nvSpPr>
          <p:cNvPr id="2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zxx" sz="1400" b="0" strike="noStrike" spc="-1">
                <a:latin typeface="Times New Roman"/>
              </a:rPr>
              <a:t> </a:t>
            </a:r>
          </a:p>
        </p:txBody>
      </p:sp>
      <p:sp>
        <p:nvSpPr>
          <p:cNvPr id="2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zxx" sz="1400" b="0" strike="noStrike" spc="-1">
                <a:latin typeface="Times New Roman"/>
              </a:rPr>
              <a:t> </a:t>
            </a:r>
          </a:p>
        </p:txBody>
      </p:sp>
      <p:sp>
        <p:nvSpPr>
          <p:cNvPr id="2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B9B55EE-F6A2-434A-B24E-8DD7F3BE64C7}" type="slidenum">
              <a:rPr lang="zxx" sz="1400" b="0" strike="noStrike" spc="-1">
                <a:latin typeface="Times New Roman"/>
              </a:rPr>
              <a:t>‹Nr.›</a:t>
            </a:fld>
            <a:endParaRPr lang="zxx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de-DE" sz="2000" b="0" strike="noStrike" spc="-1" dirty="0">
                <a:latin typeface="Arial"/>
              </a:rPr>
              <a:t>- </a:t>
            </a:r>
            <a:r>
              <a:rPr lang="de-DE" sz="2000" b="0" strike="noStrike" spc="-1" dirty="0" err="1">
                <a:latin typeface="Arial"/>
              </a:rPr>
              <a:t>My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presentation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is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about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comparing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go</a:t>
            </a:r>
            <a:r>
              <a:rPr lang="de-DE" sz="2000" b="0" strike="noStrike" spc="-1" dirty="0">
                <a:latin typeface="Arial"/>
              </a:rPr>
              <a:t> and </a:t>
            </a:r>
            <a:r>
              <a:rPr lang="de-DE" sz="2000" b="0" strike="noStrike" spc="-1" dirty="0" err="1">
                <a:latin typeface="Arial"/>
              </a:rPr>
              <a:t>python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with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raft</a:t>
            </a:r>
            <a:endParaRPr lang="de-DE" sz="2000" b="0" strike="noStrike" spc="-1" dirty="0">
              <a:latin typeface="Arial"/>
            </a:endParaRPr>
          </a:p>
          <a:p>
            <a:r>
              <a:rPr lang="de-DE" sz="2000" b="0" strike="noStrike" spc="-1" dirty="0">
                <a:latin typeface="Arial"/>
              </a:rPr>
              <a:t>- </a:t>
            </a:r>
            <a:r>
              <a:rPr lang="de-DE" sz="2000" b="0" strike="noStrike" spc="-1" dirty="0" err="1">
                <a:latin typeface="Arial"/>
              </a:rPr>
              <a:t>For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those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of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you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that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forgot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about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raft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algorithm</a:t>
            </a:r>
            <a:r>
              <a:rPr lang="de-DE" sz="2000" b="0" strike="noStrike" spc="-1" dirty="0">
                <a:latin typeface="Arial"/>
              </a:rPr>
              <a:t>…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E0922E2-56B8-4DF3-8DCB-01965B18C029}" type="slidenum">
              <a:rPr lang="zxx" sz="1200" b="0" strike="noStrike" spc="-1">
                <a:latin typeface="Times New Roman"/>
              </a:rPr>
              <a:t>1</a:t>
            </a:fld>
            <a:endParaRPr lang="zx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10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6474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zxx" sz="2000" b="0" strike="noStrike" spc="-1"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877EB1-C755-4262-82D8-18F716152244}" type="slidenum">
              <a:rPr lang="zxx" sz="1200" b="0" strike="noStrike" spc="-1">
                <a:latin typeface="Times New Roman"/>
              </a:rPr>
              <a:t>11</a:t>
            </a:fld>
            <a:endParaRPr lang="zxx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135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Spread out database elastic search</a:t>
            </a:r>
          </a:p>
          <a:p>
            <a:r>
              <a:rPr lang="en-US" dirty="0"/>
              <a:t>- Example: two nodes and different state</a:t>
            </a:r>
          </a:p>
          <a:p>
            <a:r>
              <a:rPr lang="en-US" dirty="0"/>
              <a:t>- Leader is responsible for updating the state</a:t>
            </a:r>
          </a:p>
          <a:p>
            <a:r>
              <a:rPr lang="en-US" dirty="0"/>
              <a:t>Cluster manages itself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2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81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Überleitung</a:t>
            </a:r>
            <a:r>
              <a:rPr lang="en-US" dirty="0"/>
              <a:t>: synchronized threads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3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6932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Init is constructor</a:t>
            </a:r>
          </a:p>
          <a:p>
            <a:pPr marL="171450" indent="-171450">
              <a:buFontTx/>
              <a:buChar char="-"/>
            </a:pPr>
            <a:r>
              <a:rPr lang="en-US" dirty="0"/>
              <a:t>Run counts his counter down to 0 </a:t>
            </a:r>
          </a:p>
          <a:p>
            <a:pPr marL="171450" indent="-171450">
              <a:buFontTx/>
              <a:buChar char="-"/>
            </a:pPr>
            <a:r>
              <a:rPr lang="en-US" dirty="0"/>
              <a:t>Prints thread finished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4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3017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5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456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6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0797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 timeout function can’t be run twice. Therefore it’s locked.</a:t>
            </a:r>
          </a:p>
          <a:p>
            <a:pPr marL="171450" indent="-171450">
              <a:buFontTx/>
              <a:buChar char="-"/>
            </a:pPr>
            <a:r>
              <a:rPr lang="en-US" dirty="0"/>
              <a:t>A node can’t vote for two candidates etc.</a:t>
            </a:r>
          </a:p>
          <a:p>
            <a:pPr marL="171450" indent="-171450">
              <a:buFontTx/>
              <a:buChar char="-"/>
            </a:pPr>
            <a:r>
              <a:rPr lang="en-US" dirty="0"/>
              <a:t>Example Philosophers: 2 Philosophers can’t eat with the same fork.</a:t>
            </a:r>
          </a:p>
          <a:p>
            <a:pPr marL="171450" indent="-171450">
              <a:buFontTx/>
              <a:buChar char="-"/>
            </a:pPr>
            <a:r>
              <a:rPr lang="en-US" dirty="0"/>
              <a:t>With/defer makes sure that after mutex was locked, it’s unlocked again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7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08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8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6886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9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358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zx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zx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zx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zx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Bild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03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41" name="Bild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cxn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cxn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cxn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cxn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cxn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cxn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cxn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cxn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cxn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cxn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cxn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cxn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cxn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cxn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cxn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cxn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cxn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cxn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cxn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cxn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cxn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cxn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cxn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cxn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cxn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cxn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cxn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cxn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4800" b="0" strike="noStrike" cap="all" spc="-1">
                <a:solidFill>
                  <a:srgbClr val="FFFFFF"/>
                </a:solidFill>
                <a:latin typeface="Tw Cen MT"/>
              </a:rPr>
              <a:t>Titelmasterformat durch Klicken bearbeiten</a:t>
            </a:r>
            <a:endParaRPr lang="de-DE" sz="4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A719665-29F6-48DD-877A-4956CAA18216}" type="datetime1">
              <a:rPr lang="zxx" sz="1050" b="0" strike="noStrike" spc="-1">
                <a:solidFill>
                  <a:srgbClr val="FFFFFF"/>
                </a:solidFill>
                <a:latin typeface="Tw Cen MT"/>
              </a:rPr>
              <a:t>01/01/2020</a:t>
            </a:fld>
            <a:endParaRPr lang="zxx" sz="1050" b="0" strike="noStrike" spc="-1">
              <a:latin typeface="Times New Roman"/>
            </a:endParaRPr>
          </a:p>
        </p:txBody>
      </p:sp>
      <p:sp>
        <p:nvSpPr>
          <p:cNvPr id="99" name="PlaceHolder 98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lstStyle/>
          <a:p>
            <a:endParaRPr lang="zxx" sz="2400" b="0" strike="noStrike" spc="-1">
              <a:latin typeface="Times New Roman"/>
            </a:endParaRPr>
          </a:p>
        </p:txBody>
      </p:sp>
      <p:sp>
        <p:nvSpPr>
          <p:cNvPr id="100" name="PlaceHolder 99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D2ECF40-8986-4952-8954-A2A3CD924ED3}" type="slidenum">
              <a:rPr lang="zxx" sz="1050" b="0" strike="noStrike" spc="-1">
                <a:solidFill>
                  <a:srgbClr val="FFFFFF"/>
                </a:solidFill>
                <a:latin typeface="Tw Cen MT"/>
              </a:rPr>
              <a:t>‹Nr.›</a:t>
            </a:fld>
            <a:endParaRPr lang="zxx" sz="1050" b="0" strike="noStrike" spc="-1">
              <a:latin typeface="Times New Roman"/>
            </a:endParaRPr>
          </a:p>
        </p:txBody>
      </p:sp>
      <p:sp>
        <p:nvSpPr>
          <p:cNvPr id="101" name="PlaceHolder 10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FFFFFF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FFFFFF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FFFFFF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FFFFFF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FFFFFF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FFFFFF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FFFFFF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Bild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39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7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8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9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0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1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2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3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4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5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6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7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8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9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0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1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2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3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4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5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6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7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68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0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1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2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3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4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5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6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7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8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79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Titelmasterformat durch Klicken bearbeiten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4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Tw Cen MT"/>
              </a:rPr>
              <a:t>Textmasterformate bearbeiten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000" b="0" strike="noStrike" spc="-1">
                <a:solidFill>
                  <a:srgbClr val="FFFFFF"/>
                </a:solidFill>
                <a:latin typeface="Tw Cen MT"/>
              </a:rPr>
              <a:t>Zweite Ebene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1800" b="0" strike="noStrike" spc="-1">
                <a:solidFill>
                  <a:srgbClr val="FFFFFF"/>
                </a:solidFill>
                <a:latin typeface="Tw Cen MT"/>
              </a:rPr>
              <a:t>Dritte Ebene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1600" b="0" strike="noStrike" spc="-1">
                <a:solidFill>
                  <a:srgbClr val="FFFFFF"/>
                </a:solidFill>
                <a:latin typeface="Tw Cen MT"/>
              </a:rPr>
              <a:t>Vierte Ebene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1600" b="0" strike="noStrike" spc="-1">
                <a:solidFill>
                  <a:srgbClr val="FFFFFF"/>
                </a:solidFill>
                <a:latin typeface="Tw Cen MT"/>
              </a:rPr>
              <a:t>Fünfte Ebene</a:t>
            </a:r>
          </a:p>
        </p:txBody>
      </p:sp>
      <p:sp>
        <p:nvSpPr>
          <p:cNvPr id="181" name="PlaceHolder 4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405095-CA39-46CF-840B-B646D8D7ABE6}" type="datetime1">
              <a:rPr lang="zxx" sz="1050" b="0" strike="noStrike" spc="-1">
                <a:solidFill>
                  <a:srgbClr val="FFFFFF"/>
                </a:solidFill>
                <a:latin typeface="Tw Cen MT"/>
              </a:rPr>
              <a:t>01/01/2020</a:t>
            </a:fld>
            <a:endParaRPr lang="zxx" sz="1050" b="0" strike="noStrike" spc="-1">
              <a:latin typeface="Times New Roman"/>
            </a:endParaRPr>
          </a:p>
        </p:txBody>
      </p:sp>
      <p:sp>
        <p:nvSpPr>
          <p:cNvPr id="182" name="PlaceHolder 4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lstStyle/>
          <a:p>
            <a:endParaRPr lang="zxx" sz="2400" b="0" strike="noStrike" spc="-1">
              <a:latin typeface="Times New Roman"/>
            </a:endParaRPr>
          </a:p>
        </p:txBody>
      </p:sp>
      <p:sp>
        <p:nvSpPr>
          <p:cNvPr id="183" name="PlaceHolder 4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B037729-1717-4469-AFE7-C414132BF0A7}" type="slidenum">
              <a:rPr lang="zxx" sz="1050" b="0" strike="noStrike" spc="-1">
                <a:solidFill>
                  <a:srgbClr val="FFFFFF"/>
                </a:solidFill>
                <a:latin typeface="Tw Cen MT"/>
              </a:rPr>
              <a:t>‹Nr.›</a:t>
            </a:fld>
            <a:endParaRPr lang="zxx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700280" y="223524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b="0" strike="noStrike" cap="all" spc="-1" dirty="0">
                <a:solidFill>
                  <a:srgbClr val="FFFFFF"/>
                </a:solidFill>
                <a:latin typeface="Rockwell"/>
              </a:rPr>
              <a:t>Comparing go and Python WITH raft</a:t>
            </a:r>
            <a:endParaRPr lang="en-US" sz="5400" b="0" strike="noStrike" spc="-1" dirty="0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2"/>
          <p:cNvSpPr/>
          <p:nvPr/>
        </p:nvSpPr>
        <p:spPr>
          <a:xfrm>
            <a:off x="6232262" y="2062970"/>
            <a:ext cx="5608319" cy="375566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nbrOfVotes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:= 1 // master votes for itself!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for _, vote := range votes {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if vote {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nbrOfVotes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++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}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// If more than 50% respond with true - 	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// The election was won!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electionWon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:=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nbrOfVotes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&gt;= 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len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n.cluster.allNodes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)/2+1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n.log(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fmt.Sprintf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("&lt;- Election: %v",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electionWon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))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return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electionWon</a:t>
            </a: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}</a:t>
            </a:r>
            <a:endParaRPr lang="zxx" sz="16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24EAF39D-AD7E-4A1D-86F9-AC7B33DC9EC5}"/>
              </a:ext>
            </a:extLst>
          </p:cNvPr>
          <p:cNvSpPr/>
          <p:nvPr/>
        </p:nvSpPr>
        <p:spPr>
          <a:xfrm>
            <a:off x="351421" y="2062970"/>
            <a:ext cx="5608319" cy="375566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number_of_votes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= 1  # Master votes for himself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for vote in votes: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    	if vote:  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# if the person voted for me: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        	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number_of_votes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+= 1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# check if over half of the cluster is alive and                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# about to have a new master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election_won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=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number_of_votes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&gt; 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len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self.cluster.allNodes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) / 2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print('&lt;- Election:' + str(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election_won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))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return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election_won</a:t>
            </a:r>
            <a:endParaRPr lang="zxx" sz="1600" b="0" strike="noStrike" spc="-1" dirty="0">
              <a:latin typeface="Arial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8E7DD0DF-4E98-4244-BD2E-9EAB22806143}"/>
              </a:ext>
            </a:extLst>
          </p:cNvPr>
          <p:cNvSpPr txBox="1"/>
          <p:nvPr/>
        </p:nvSpPr>
        <p:spPr>
          <a:xfrm>
            <a:off x="2824782" y="-37652"/>
            <a:ext cx="4332642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 dirty="0">
                <a:solidFill>
                  <a:srgbClr val="FFFFFF"/>
                </a:solidFill>
                <a:latin typeface="Tw Cen MT"/>
              </a:rPr>
              <a:t>Python</a:t>
            </a:r>
            <a:endParaRPr lang="de-DE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32A1B319-5C60-49B1-BC64-E1ACCF126FD8}"/>
              </a:ext>
            </a:extLst>
          </p:cNvPr>
          <p:cNvSpPr txBox="1"/>
          <p:nvPr/>
        </p:nvSpPr>
        <p:spPr>
          <a:xfrm>
            <a:off x="7859358" y="-37652"/>
            <a:ext cx="4332642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 dirty="0">
                <a:solidFill>
                  <a:srgbClr val="FFFFFF"/>
                </a:solidFill>
                <a:latin typeface="Tw Cen MT"/>
              </a:rPr>
              <a:t>Go</a:t>
            </a:r>
            <a:endParaRPr lang="de-DE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90851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14156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Rockwell"/>
              </a:rPr>
              <a:t>Conclusion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141560" y="1259936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Both Languages have: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The ability to implement Raft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About the same </a:t>
            </a:r>
            <a:r>
              <a:rPr lang="en-US" sz="2400" spc="-1" dirty="0">
                <a:solidFill>
                  <a:srgbClr val="FFFFFF"/>
                </a:solidFill>
                <a:latin typeface="Tahoma"/>
                <a:ea typeface="Tahoma"/>
              </a:rPr>
              <a:t>Codelength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C1BF43AA-5847-4359-8F6D-170A10DD231E}"/>
              </a:ext>
            </a:extLst>
          </p:cNvPr>
          <p:cNvSpPr txBox="1"/>
          <p:nvPr/>
        </p:nvSpPr>
        <p:spPr>
          <a:xfrm>
            <a:off x="6853872" y="3429000"/>
            <a:ext cx="4785903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Go: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ahoma"/>
                <a:ea typeface="Tahoma"/>
              </a:rPr>
              <a:t>More </a:t>
            </a: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complex, but faster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 	-&gt; can simulate bigger clusters with the same power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6C901148-F1FB-4588-A081-B8F18501FE7A}"/>
              </a:ext>
            </a:extLst>
          </p:cNvPr>
          <p:cNvSpPr txBox="1"/>
          <p:nvPr/>
        </p:nvSpPr>
        <p:spPr>
          <a:xfrm>
            <a:off x="967178" y="3429000"/>
            <a:ext cx="5127262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US" sz="2400" spc="-1" dirty="0">
                <a:solidFill>
                  <a:srgbClr val="FFFFFF"/>
                </a:solidFill>
                <a:latin typeface="Tahoma"/>
                <a:ea typeface="Tahoma"/>
              </a:rPr>
              <a:t>Python: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More forgiving Syntax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ahoma"/>
                <a:ea typeface="Tahoma"/>
              </a:rPr>
              <a:t>Easier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5948157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14156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>
                <a:solidFill>
                  <a:srgbClr val="FFFFFF"/>
                </a:solidFill>
                <a:latin typeface="Tw Cen MT"/>
              </a:rPr>
              <a:t>Raft Algorithm</a:t>
            </a:r>
            <a:endParaRPr lang="en-US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Problem:</a:t>
            </a: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Storing information spread out in a cluster of multiple nodes</a:t>
            </a: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these nodes find a consensus for a state?</a:t>
            </a:r>
            <a:endParaRPr lang="en-US" sz="2400" b="0" strike="noStrike" spc="-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55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Parallel programming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1141560" y="225000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Go: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Goroutines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400" b="0" strike="noStrike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hannels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 dirty="0">
                <a:solidFill>
                  <a:srgbClr val="FFFFFF"/>
                </a:solidFill>
                <a:latin typeface="Tw Cen MT"/>
              </a:rPr>
              <a:t>Python</a:t>
            </a:r>
            <a:endParaRPr lang="de-DE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40800" y="2409480"/>
            <a:ext cx="10979280" cy="340776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from</a:t>
            </a:r>
            <a:r>
              <a:rPr lang="zxx" sz="1600" b="0" strike="noStrike" spc="-1" dirty="0">
                <a:solidFill>
                  <a:srgbClr val="24292E"/>
                </a:solidFill>
                <a:latin typeface="SFMono-Regular"/>
              </a:rPr>
              <a:t> threading </a:t>
            </a: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import</a:t>
            </a:r>
            <a:r>
              <a:rPr lang="zxx" sz="1600" b="0" strike="noStrike" spc="-1" dirty="0">
                <a:solidFill>
                  <a:srgbClr val="24292E"/>
                </a:solidFill>
                <a:latin typeface="SFMono-Regular"/>
              </a:rPr>
              <a:t> Thread 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class ServerThread(Thread):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def __init__(self, counter):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Thread.__init__(self)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self.counter = counter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def run(self):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try: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    for i in range(0, self.counter):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        print(i)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finally: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    print("Thread finished")</a:t>
            </a:r>
            <a:endParaRPr lang="zxx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 dirty="0">
                <a:solidFill>
                  <a:srgbClr val="FFFFFF"/>
                </a:solidFill>
                <a:latin typeface="Tw Cen MT"/>
              </a:rPr>
              <a:t>Python</a:t>
            </a:r>
            <a:endParaRPr lang="de-DE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041480" y="2333160"/>
            <a:ext cx="4391132" cy="219096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from src.server.serverThread import ServerThread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if __name__ == '__main__':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    for </a:t>
            </a:r>
            <a:r>
              <a:rPr lang="de-DE" sz="1600" spc="-1" dirty="0">
                <a:solidFill>
                  <a:srgbClr val="D73A49"/>
                </a:solidFill>
                <a:latin typeface="SFMono-Regular"/>
              </a:rPr>
              <a:t>i</a:t>
            </a: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 in range(8):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        server = ServerThread(</a:t>
            </a:r>
            <a:r>
              <a:rPr lang="de-DE" sz="1600" b="0" strike="noStrike" spc="-1" dirty="0">
                <a:solidFill>
                  <a:srgbClr val="D73A49"/>
                </a:solidFill>
                <a:latin typeface="SFMono-Regular"/>
              </a:rPr>
              <a:t>i</a:t>
            </a: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)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        server.start()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        # wait for the thread to terminate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        server.join()</a:t>
            </a:r>
            <a:endParaRPr lang="zxx" sz="16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C19594AF-142A-45F9-9437-CBD42AB2D8A8}"/>
              </a:ext>
            </a:extLst>
          </p:cNvPr>
          <p:cNvSpPr/>
          <p:nvPr/>
        </p:nvSpPr>
        <p:spPr>
          <a:xfrm>
            <a:off x="6206943" y="2199314"/>
            <a:ext cx="4391132" cy="2458652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de-DE" sz="1600" b="0" strike="noStrike" spc="-1" dirty="0" err="1">
                <a:solidFill>
                  <a:srgbClr val="D73A49"/>
                </a:solidFill>
                <a:latin typeface="SFMono-Regular"/>
              </a:rPr>
              <a:t>Result</a:t>
            </a:r>
            <a:r>
              <a:rPr lang="de-DE" sz="1600" b="0" strike="noStrike" spc="-1" dirty="0">
                <a:solidFill>
                  <a:srgbClr val="D73A49"/>
                </a:solidFill>
                <a:latin typeface="SFMono-Regula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Arial"/>
              </a:rPr>
              <a:t>0</a:t>
            </a: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Arial"/>
              </a:rPr>
              <a:t>Thread </a:t>
            </a:r>
            <a:r>
              <a:rPr lang="de-DE" sz="1600" b="0" strike="noStrike" spc="-1" dirty="0" err="1">
                <a:latin typeface="Arial"/>
              </a:rPr>
              <a:t>finished</a:t>
            </a:r>
            <a:r>
              <a:rPr lang="de-DE" sz="1600" b="0" strike="noStrike" spc="-1" dirty="0">
                <a:latin typeface="Arial"/>
              </a:rPr>
              <a:t>!</a:t>
            </a: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Arial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Arial"/>
              </a:rPr>
              <a:t>0</a:t>
            </a:r>
          </a:p>
          <a:p>
            <a:pPr>
              <a:lnSpc>
                <a:spcPct val="100000"/>
              </a:lnSpc>
            </a:pPr>
            <a:r>
              <a:rPr lang="de-DE" sz="1600" spc="-1" dirty="0">
                <a:latin typeface="Arial"/>
              </a:rPr>
              <a:t>Thread </a:t>
            </a:r>
            <a:r>
              <a:rPr lang="de-DE" sz="1600" spc="-1" dirty="0" err="1">
                <a:latin typeface="Arial"/>
              </a:rPr>
              <a:t>finished</a:t>
            </a:r>
            <a:r>
              <a:rPr lang="de-DE" sz="1600" spc="-1" dirty="0">
                <a:latin typeface="Arial"/>
              </a:rPr>
              <a:t>!</a:t>
            </a: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Arial"/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de-DE" sz="1600" spc="-1" dirty="0">
                <a:latin typeface="Arial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Arial"/>
              </a:rPr>
              <a:t>0</a:t>
            </a:r>
          </a:p>
          <a:p>
            <a:pPr>
              <a:lnSpc>
                <a:spcPct val="100000"/>
              </a:lnSpc>
            </a:pPr>
            <a:r>
              <a:rPr lang="de-DE" sz="1600" spc="-1" dirty="0">
                <a:latin typeface="Arial"/>
              </a:rPr>
              <a:t>Thread </a:t>
            </a:r>
            <a:r>
              <a:rPr lang="de-DE" sz="1600" spc="-1" dirty="0" err="1">
                <a:latin typeface="Arial"/>
              </a:rPr>
              <a:t>finished</a:t>
            </a:r>
            <a:r>
              <a:rPr lang="de-DE" sz="1600" spc="-1" dirty="0">
                <a:latin typeface="Arial"/>
              </a:rPr>
              <a:t>!</a:t>
            </a:r>
            <a:endParaRPr lang="zxx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 dirty="0">
                <a:solidFill>
                  <a:srgbClr val="FFFFFF"/>
                </a:solidFill>
                <a:latin typeface="Tw Cen MT"/>
              </a:rPr>
              <a:t>Go</a:t>
            </a:r>
            <a:endParaRPr lang="de-DE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143000" y="1269000"/>
            <a:ext cx="6211440" cy="535464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D73A49"/>
                </a:solidFill>
                <a:latin typeface="SFMono-Regular"/>
              </a:rPr>
              <a:t>package</a:t>
            </a: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main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import (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"fmt"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)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func main() {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a, b := 1, 2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operationDone := make(chan bool)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go func() {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  b = a * b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  operationDone &lt;- true //or false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}()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&lt;-operationDone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a = b * b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fmt.Printf("a = %d, b = %d\n", a, b)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}</a:t>
            </a:r>
            <a:endParaRPr lang="zxx" sz="1600" b="0" strike="noStrike" spc="-1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0CB7879-45E3-4AF9-B79B-D650834B5C7B}"/>
              </a:ext>
            </a:extLst>
          </p:cNvPr>
          <p:cNvSpPr/>
          <p:nvPr/>
        </p:nvSpPr>
        <p:spPr>
          <a:xfrm>
            <a:off x="9129537" y="2956140"/>
            <a:ext cx="1154774" cy="945719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de-DE" sz="1600" spc="-1" dirty="0" err="1">
                <a:solidFill>
                  <a:srgbClr val="D73A49"/>
                </a:solidFill>
                <a:latin typeface="SFMono-Regular"/>
              </a:rPr>
              <a:t>Result</a:t>
            </a:r>
            <a:r>
              <a:rPr lang="de-DE" sz="1600" spc="-1" dirty="0">
                <a:solidFill>
                  <a:srgbClr val="D73A49"/>
                </a:solidFill>
                <a:latin typeface="SFMono-Regula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de-DE" sz="1600" spc="-1" dirty="0">
                <a:latin typeface="SFMono-Regular"/>
              </a:rPr>
              <a:t>a = 4</a:t>
            </a:r>
          </a:p>
          <a:p>
            <a:pPr>
              <a:lnSpc>
                <a:spcPct val="100000"/>
              </a:lnSpc>
            </a:pPr>
            <a:r>
              <a:rPr lang="de-DE" sz="1600" spc="-1" dirty="0">
                <a:latin typeface="SFMono-Regular"/>
              </a:rPr>
              <a:t>b = 2</a:t>
            </a:r>
            <a:endParaRPr lang="zxx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14156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More tools for synchronizing parallel processes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Locks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defer/with Statements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2945BE3E-A1D1-484D-8E6B-985C8FC0EA3C}"/>
              </a:ext>
            </a:extLst>
          </p:cNvPr>
          <p:cNvSpPr/>
          <p:nvPr/>
        </p:nvSpPr>
        <p:spPr>
          <a:xfrm>
            <a:off x="1141560" y="3454549"/>
            <a:ext cx="4365233" cy="694414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latin typeface="SFMono-Regular"/>
              </a:rPr>
              <a:t>Python:</a:t>
            </a: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self.mutex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= Lock()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with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self.mutex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D73A49"/>
              </a:solidFill>
              <a:latin typeface="SFMono-Regular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B889592-ECD9-4B44-9CFF-460472097FDC}"/>
              </a:ext>
            </a:extLst>
          </p:cNvPr>
          <p:cNvSpPr/>
          <p:nvPr/>
        </p:nvSpPr>
        <p:spPr>
          <a:xfrm>
            <a:off x="6682087" y="3454549"/>
            <a:ext cx="4365233" cy="694414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en-US" sz="1600" spc="-1" dirty="0">
                <a:latin typeface="SFMono-Regular"/>
              </a:rPr>
              <a:t>Go:</a:t>
            </a: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n.mutex.Lock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defer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n.mutex.Unlock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</a:t>
            </a:r>
            <a:endParaRPr lang="zxx" sz="1600" spc="-1" dirty="0">
              <a:solidFill>
                <a:srgbClr val="D73A49"/>
              </a:solidFill>
              <a:latin typeface="SFMono-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14312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>
                <a:solidFill>
                  <a:srgbClr val="FFFFFF"/>
                </a:solidFill>
                <a:latin typeface="Tw Cen MT"/>
              </a:rPr>
              <a:t>Parallel programming:</a:t>
            </a:r>
          </a:p>
          <a:p>
            <a:pPr>
              <a:lnSpc>
                <a:spcPct val="90000"/>
              </a:lnSpc>
            </a:pPr>
            <a:r>
              <a:rPr lang="en-US" sz="3600" b="0" strike="noStrike" cap="all" spc="-1" dirty="0">
                <a:solidFill>
                  <a:srgbClr val="FFFFFF"/>
                </a:solidFill>
                <a:latin typeface="Tw Cen MT"/>
              </a:rPr>
              <a:t>Example Execute Election</a:t>
            </a:r>
            <a:endParaRPr lang="en-US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8DC79686-319E-4468-A2D0-6FF6A2EF3493}"/>
              </a:ext>
            </a:extLst>
          </p:cNvPr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requests votes from every other node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checks if the majority voted for it</a:t>
            </a:r>
          </a:p>
        </p:txBody>
      </p:sp>
    </p:spTree>
    <p:extLst>
      <p:ext uri="{BB962C8B-B14F-4D97-AF65-F5344CB8AC3E}">
        <p14:creationId xmlns:p14="http://schemas.microsoft.com/office/powerpoint/2010/main" val="140510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2"/>
          <p:cNvSpPr/>
          <p:nvPr/>
        </p:nvSpPr>
        <p:spPr>
          <a:xfrm>
            <a:off x="6271708" y="1226371"/>
            <a:ext cx="5712311" cy="5357309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func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(n *Node)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executeElection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 bool {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n.log("-&gt; Election")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n.votedFor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= &amp;n.id // vote for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ourself</a:t>
            </a: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var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sync.WaitGroup</a:t>
            </a: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nodes :=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n.cluster.GetRemoteFollowers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(n.id)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votes := make([]bool,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len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(nodes))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wg.Add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len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(nodes))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for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i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,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rpcIf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:= range nodes {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        go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func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(w *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sync.WaitGroup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,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i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int,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rpcIf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NodeRPC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	term, ok := 			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rpcIf.RequestVote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n.currentTerm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, n.id, 0, 0)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	if term &gt;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n.currentTerm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		//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todo</a:t>
            </a: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	}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	votes[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i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] = ok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w.Done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         }(&amp;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,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i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,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rpcIf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wg.Wait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 // wait until all nodes have voted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BE8C24D-712A-4453-A75F-E620CD9105FC}"/>
              </a:ext>
            </a:extLst>
          </p:cNvPr>
          <p:cNvSpPr/>
          <p:nvPr/>
        </p:nvSpPr>
        <p:spPr>
          <a:xfrm>
            <a:off x="207983" y="1226370"/>
            <a:ext cx="5712310" cy="5357309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def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execute_election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(self):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print("-&gt; Election")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self.votedFor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= self.id  # votes for itself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=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WaitGroup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nodes =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self.cluster.get_remote_followers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(self.id)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votes = []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wg.add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len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(nodes))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def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request_votes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    	term, ok =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node.request_vote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self.current_term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self.id, 0, 0)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   	 if term &gt;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self.current_term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pass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    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votes.append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(ok)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    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wg.done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for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i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, node in enumerate(nodes):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   	Thread(target=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request_votes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).start()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wg.wait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1EF19EC-7356-478A-B55B-17EF284E14EB}"/>
              </a:ext>
            </a:extLst>
          </p:cNvPr>
          <p:cNvSpPr txBox="1"/>
          <p:nvPr/>
        </p:nvSpPr>
        <p:spPr>
          <a:xfrm>
            <a:off x="2824782" y="-37652"/>
            <a:ext cx="4332642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 dirty="0">
                <a:solidFill>
                  <a:srgbClr val="FFFFFF"/>
                </a:solidFill>
                <a:latin typeface="Tw Cen MT"/>
              </a:rPr>
              <a:t>Python</a:t>
            </a:r>
            <a:endParaRPr lang="de-DE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51A54E04-273D-4233-9186-D6C172BE2CB2}"/>
              </a:ext>
            </a:extLst>
          </p:cNvPr>
          <p:cNvSpPr txBox="1"/>
          <p:nvPr/>
        </p:nvSpPr>
        <p:spPr>
          <a:xfrm>
            <a:off x="7859358" y="-37652"/>
            <a:ext cx="4332642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 dirty="0">
                <a:solidFill>
                  <a:srgbClr val="FFFFFF"/>
                </a:solidFill>
                <a:latin typeface="Tw Cen MT"/>
              </a:rPr>
              <a:t>Go</a:t>
            </a:r>
            <a:endParaRPr lang="de-DE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25689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Zyklus ProblemLösung </Template>
  <TotalTime>0</TotalTime>
  <Words>1008</Words>
  <Application>Microsoft Office PowerPoint</Application>
  <PresentationFormat>Breitbild</PresentationFormat>
  <Paragraphs>193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21" baseType="lpstr">
      <vt:lpstr>Arial</vt:lpstr>
      <vt:lpstr>Rockwell</vt:lpstr>
      <vt:lpstr>SFMono-Regular</vt:lpstr>
      <vt:lpstr>Symbol</vt:lpstr>
      <vt:lpstr>Tahoma</vt:lpstr>
      <vt:lpstr>Times New Roman</vt:lpstr>
      <vt:lpstr>Tw Cen MT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Lukas</cp:lastModifiedBy>
  <cp:revision>47</cp:revision>
  <dcterms:created xsi:type="dcterms:W3CDTF">2019-11-28T12:03:02Z</dcterms:created>
  <dcterms:modified xsi:type="dcterms:W3CDTF">2020-01-01T18:02:59Z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Owner">
    <vt:lpwstr>v-abdarl@microsoft.com</vt:lpwstr>
  </property>
  <property fmtid="{D5CDD505-2E9C-101B-9397-08002B2CF9AE}" pid="12" name="MSIP_Label_f42aa342-8706-4288-bd11-ebb85995028c_SetDate">
    <vt:lpwstr>2018-08-20T22:55:44.5188046Z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Notes">
    <vt:i4>2</vt:i4>
  </property>
  <property fmtid="{D5CDD505-2E9C-101B-9397-08002B2CF9AE}" pid="15" name="PresentationFormat">
    <vt:lpwstr>Breitbild</vt:lpwstr>
  </property>
  <property fmtid="{D5CDD505-2E9C-101B-9397-08002B2CF9AE}" pid="16" name="ScaleCrop">
    <vt:bool>false</vt:bool>
  </property>
  <property fmtid="{D5CDD505-2E9C-101B-9397-08002B2CF9AE}" pid="17" name="Sensitivity">
    <vt:lpwstr>General</vt:lpwstr>
  </property>
  <property fmtid="{D5CDD505-2E9C-101B-9397-08002B2CF9AE}" pid="18" name="ShareDoc">
    <vt:bool>false</vt:bool>
  </property>
  <property fmtid="{D5CDD505-2E9C-101B-9397-08002B2CF9AE}" pid="19" name="Slides">
    <vt:i4>7</vt:i4>
  </property>
</Properties>
</file>