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65" r:id="rId4"/>
    <p:sldId id="257" r:id="rId5"/>
    <p:sldId id="258" r:id="rId6"/>
    <p:sldId id="259" r:id="rId7"/>
    <p:sldId id="260" r:id="rId8"/>
    <p:sldId id="261" r:id="rId9"/>
    <p:sldId id="266" r:id="rId10"/>
    <p:sldId id="267" r:id="rId11"/>
    <p:sldId id="264" r:id="rId12"/>
    <p:sldId id="263" r:id="rId13"/>
    <p:sldId id="262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FFFFFF"/>
                </a:solidFill>
                <a:latin typeface="Tw Cen MT"/>
              </a:rPr>
              <a:t>Click to move the slide</a:t>
            </a: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zxx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zxx" sz="1400" b="0" strike="noStrike" spc="-1">
                <a:latin typeface="Times New Roman"/>
              </a:rPr>
              <a:t> </a:t>
            </a:r>
          </a:p>
        </p:txBody>
      </p:sp>
      <p:sp>
        <p:nvSpPr>
          <p:cNvPr id="22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zxx" sz="1400" b="0" strike="noStrike" spc="-1">
                <a:latin typeface="Times New Roman"/>
              </a:rPr>
              <a:t> </a:t>
            </a:r>
          </a:p>
        </p:txBody>
      </p:sp>
      <p:sp>
        <p:nvSpPr>
          <p:cNvPr id="22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zxx" sz="1400" b="0" strike="noStrike" spc="-1">
                <a:latin typeface="Times New Roman"/>
              </a:rPr>
              <a:t> </a:t>
            </a:r>
          </a:p>
        </p:txBody>
      </p:sp>
      <p:sp>
        <p:nvSpPr>
          <p:cNvPr id="22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B9B55EE-F6A2-434A-B24E-8DD7F3BE64C7}" type="slidenum">
              <a:rPr lang="zxx" sz="1400" b="0" strike="noStrike" spc="-1">
                <a:latin typeface="Times New Roman"/>
              </a:rPr>
              <a:t>‹Nr.›</a:t>
            </a:fld>
            <a:endParaRPr lang="zxx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de-DE" sz="2000" b="0" strike="noStrike" spc="-1" dirty="0">
                <a:latin typeface="Arial"/>
              </a:rPr>
              <a:t>- </a:t>
            </a:r>
            <a:r>
              <a:rPr lang="de-DE" sz="2000" b="0" strike="noStrike" spc="-1" dirty="0" err="1">
                <a:latin typeface="Arial"/>
              </a:rPr>
              <a:t>My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presentation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is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about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comparing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go</a:t>
            </a:r>
            <a:r>
              <a:rPr lang="de-DE" sz="2000" b="0" strike="noStrike" spc="-1" dirty="0">
                <a:latin typeface="Arial"/>
              </a:rPr>
              <a:t> and </a:t>
            </a:r>
            <a:r>
              <a:rPr lang="de-DE" sz="2000" b="0" strike="noStrike" spc="-1" dirty="0" err="1">
                <a:latin typeface="Arial"/>
              </a:rPr>
              <a:t>python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with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raft</a:t>
            </a:r>
            <a:endParaRPr lang="de-DE" sz="2000" b="0" strike="noStrike" spc="-1" dirty="0">
              <a:latin typeface="Arial"/>
            </a:endParaRPr>
          </a:p>
          <a:p>
            <a:r>
              <a:rPr lang="de-DE" sz="2000" b="0" strike="noStrike" spc="-1" dirty="0">
                <a:latin typeface="Arial"/>
              </a:rPr>
              <a:t>- </a:t>
            </a:r>
            <a:r>
              <a:rPr lang="de-DE" sz="2000" b="0" strike="noStrike" spc="-1" dirty="0" err="1">
                <a:latin typeface="Arial"/>
              </a:rPr>
              <a:t>For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those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of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you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that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forgot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about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the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raft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algorithm</a:t>
            </a:r>
            <a:r>
              <a:rPr lang="de-DE" sz="2000" b="0" strike="noStrike" spc="-1" dirty="0">
                <a:latin typeface="Arial"/>
              </a:rPr>
              <a:t>…</a:t>
            </a:r>
            <a:endParaRPr lang="zxx" sz="2000" b="0" strike="noStrike" spc="-1" dirty="0">
              <a:latin typeface="Arial"/>
            </a:endParaRPr>
          </a:p>
        </p:txBody>
      </p:sp>
      <p:sp>
        <p:nvSpPr>
          <p:cNvPr id="2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E0922E2-56B8-4DF3-8DCB-01965B18C029}" type="slidenum">
              <a:rPr lang="zxx" sz="1200" b="0" strike="noStrike" spc="-1">
                <a:latin typeface="Times New Roman"/>
              </a:rPr>
              <a:t>1</a:t>
            </a:fld>
            <a:endParaRPr lang="zxx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zxx" sz="2000" b="0" strike="noStrike" spc="-1">
              <a:latin typeface="Arial"/>
            </a:endParaRPr>
          </a:p>
        </p:txBody>
      </p:sp>
      <p:sp>
        <p:nvSpPr>
          <p:cNvPr id="24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5877EB1-C755-4262-82D8-18F716152244}" type="slidenum">
              <a:rPr lang="zxx" sz="1200" b="0" strike="noStrike" spc="-1">
                <a:latin typeface="Times New Roman"/>
              </a:rPr>
              <a:t>10</a:t>
            </a:fld>
            <a:endParaRPr lang="zxx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1359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zxx" sz="2000" b="0" strike="noStrike" spc="-1">
              <a:latin typeface="Arial"/>
            </a:endParaRPr>
          </a:p>
        </p:txBody>
      </p:sp>
      <p:sp>
        <p:nvSpPr>
          <p:cNvPr id="24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5877EB1-C755-4262-82D8-18F716152244}" type="slidenum">
              <a:rPr lang="zxx" sz="1200" b="0" strike="noStrike" spc="-1">
                <a:latin typeface="Times New Roman"/>
              </a:rPr>
              <a:t>11</a:t>
            </a:fld>
            <a:endParaRPr lang="zxx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0411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zxx" sz="2000" b="0" strike="noStrike" spc="-1">
              <a:latin typeface="Arial"/>
            </a:endParaRPr>
          </a:p>
        </p:txBody>
      </p:sp>
      <p:sp>
        <p:nvSpPr>
          <p:cNvPr id="24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5877EB1-C755-4262-82D8-18F716152244}" type="slidenum">
              <a:rPr lang="zxx" sz="1200" b="0" strike="noStrike" spc="-1">
                <a:latin typeface="Times New Roman"/>
              </a:rPr>
              <a:t>12</a:t>
            </a:fld>
            <a:endParaRPr lang="zxx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Spread out database elastic search</a:t>
            </a:r>
          </a:p>
          <a:p>
            <a:r>
              <a:rPr lang="en-US" dirty="0"/>
              <a:t>- Example: two nodes and different state</a:t>
            </a:r>
          </a:p>
          <a:p>
            <a:r>
              <a:rPr lang="en-US" dirty="0"/>
              <a:t>- Leader is responsible for updating the state</a:t>
            </a:r>
          </a:p>
          <a:p>
            <a:r>
              <a:rPr lang="en-US" dirty="0"/>
              <a:t>Cluster manages itself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B9B55EE-F6A2-434A-B24E-8DD7F3BE64C7}" type="slidenum">
              <a:rPr lang="zxx" sz="1400" b="0" strike="noStrike" spc="-1" smtClean="0">
                <a:latin typeface="Times New Roman"/>
              </a:rPr>
              <a:t>2</a:t>
            </a:fld>
            <a:endParaRPr lang="zxx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818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Überleitung</a:t>
            </a:r>
            <a:r>
              <a:rPr lang="en-US" dirty="0"/>
              <a:t>: synchronized threads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B9B55EE-F6A2-434A-B24E-8DD7F3BE64C7}" type="slidenum">
              <a:rPr lang="zxx" sz="1400" b="0" strike="noStrike" spc="-1" smtClean="0">
                <a:latin typeface="Times New Roman"/>
              </a:rPr>
              <a:t>3</a:t>
            </a:fld>
            <a:endParaRPr lang="zxx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6932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B9B55EE-F6A2-434A-B24E-8DD7F3BE64C7}" type="slidenum">
              <a:rPr lang="zxx" sz="1400" b="0" strike="noStrike" spc="-1" smtClean="0">
                <a:latin typeface="Times New Roman"/>
              </a:rPr>
              <a:t>4</a:t>
            </a:fld>
            <a:endParaRPr lang="zxx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0797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Init is constructor</a:t>
            </a:r>
          </a:p>
          <a:p>
            <a:pPr marL="171450" indent="-171450">
              <a:buFontTx/>
              <a:buChar char="-"/>
            </a:pPr>
            <a:r>
              <a:rPr lang="en-US" dirty="0"/>
              <a:t>Run counts his counter down to 0 </a:t>
            </a:r>
          </a:p>
          <a:p>
            <a:pPr marL="171450" indent="-171450">
              <a:buFontTx/>
              <a:buChar char="-"/>
            </a:pPr>
            <a:r>
              <a:rPr lang="en-US" dirty="0"/>
              <a:t>Prints thread finished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B9B55EE-F6A2-434A-B24E-8DD7F3BE64C7}" type="slidenum">
              <a:rPr lang="zxx" sz="1400" b="0" strike="noStrike" spc="-1" smtClean="0">
                <a:latin typeface="Times New Roman"/>
              </a:rPr>
              <a:t>5</a:t>
            </a:fld>
            <a:endParaRPr lang="zxx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3017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B9B55EE-F6A2-434A-B24E-8DD7F3BE64C7}" type="slidenum">
              <a:rPr lang="zxx" sz="1400" b="0" strike="noStrike" spc="-1" smtClean="0">
                <a:latin typeface="Times New Roman"/>
              </a:rPr>
              <a:t>6</a:t>
            </a:fld>
            <a:endParaRPr lang="zxx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456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 timeout function can’t be run twice. Therefore it’s locked.</a:t>
            </a:r>
          </a:p>
          <a:p>
            <a:pPr marL="171450" indent="-171450">
              <a:buFontTx/>
              <a:buChar char="-"/>
            </a:pPr>
            <a:r>
              <a:rPr lang="en-US" dirty="0"/>
              <a:t>A node can’t vote for two candidates etc.</a:t>
            </a:r>
          </a:p>
          <a:p>
            <a:pPr marL="171450" indent="-171450">
              <a:buFontTx/>
              <a:buChar char="-"/>
            </a:pPr>
            <a:r>
              <a:rPr lang="en-US" dirty="0"/>
              <a:t>Example Philosophers: 2 Philosophers can’t eat with the same fork.</a:t>
            </a:r>
          </a:p>
          <a:p>
            <a:pPr marL="171450" indent="-171450">
              <a:buFontTx/>
              <a:buChar char="-"/>
            </a:pPr>
            <a:r>
              <a:rPr lang="en-US" dirty="0"/>
              <a:t>With/defer makes sure that after mutex was locked, it’s unlocked again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B9B55EE-F6A2-434A-B24E-8DD7F3BE64C7}" type="slidenum">
              <a:rPr lang="zxx" sz="1400" b="0" strike="noStrike" spc="-1" smtClean="0">
                <a:latin typeface="Times New Roman"/>
              </a:rPr>
              <a:t>7</a:t>
            </a:fld>
            <a:endParaRPr lang="zxx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085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B9B55EE-F6A2-434A-B24E-8DD7F3BE64C7}" type="slidenum">
              <a:rPr lang="zxx" sz="1400" b="0" strike="noStrike" spc="-1" smtClean="0">
                <a:latin typeface="Times New Roman"/>
              </a:rPr>
              <a:t>8</a:t>
            </a:fld>
            <a:endParaRPr lang="zxx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6886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B9B55EE-F6A2-434A-B24E-8DD7F3BE64C7}" type="slidenum">
              <a:rPr lang="zxx" sz="1400" b="0" strike="noStrike" spc="-1" smtClean="0">
                <a:latin typeface="Times New Roman"/>
              </a:rPr>
              <a:t>9</a:t>
            </a:fld>
            <a:endParaRPr lang="zxx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6474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49064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783972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449064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783972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zx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zx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zx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49064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783972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body"/>
          </p:nvPr>
        </p:nvSpPr>
        <p:spPr>
          <a:xfrm>
            <a:off x="449064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 type="body"/>
          </p:nvPr>
        </p:nvSpPr>
        <p:spPr>
          <a:xfrm>
            <a:off x="783972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zx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Bild 2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103" name="Group 1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2" name="Group 2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3" name="CustomShape 3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" name="CustomShape 4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" name="CustomShape 5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" name="CustomShape 6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" name="CustomShape 7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" name="CustomShape 8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" name="CustomShape 9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" name="CustomShape 10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" name="CustomShape 11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" name="CustomShape 12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" name="CustomShape 13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" name="Line 14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" name="CustomShape 15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" name="CustomShape 16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" name="CustomShape 17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" name="CustomShape 18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" name="CustomShape 19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" name="CustomShape 20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" name="CustomShape 21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" name="CustomShape 22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" name="CustomShape 23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" name="CustomShape 24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" name="CustomShape 25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" name="CustomShape 26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" name="CustomShape 27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" name="CustomShape 28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" name="CustomShape 29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0" name="Group 30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31" name="CustomShape 31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" name="CustomShape 32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" name="CustomShape 33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" name="CustomShape 34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" name="CustomShape 35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" name="CustomShape 36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" name="CustomShape 37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" name="CustomShape 38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" name="CustomShape 39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" name="CustomShape 40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pic>
        <p:nvPicPr>
          <p:cNvPr id="41" name="Bild 2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42" name="Group 41"/>
          <p:cNvGrpSpPr/>
          <p:nvPr/>
        </p:nvGrpSpPr>
        <p:grpSpPr>
          <a:xfrm>
            <a:off x="0" y="0"/>
            <a:ext cx="2304720" cy="6857640"/>
            <a:chOff x="0" y="0"/>
            <a:chExt cx="2304720" cy="6857640"/>
          </a:xfrm>
        </p:grpSpPr>
        <p:sp>
          <p:nvSpPr>
            <p:cNvPr id="43" name="CustomShape 42"/>
            <p:cNvSpPr/>
            <p:nvPr/>
          </p:nvSpPr>
          <p:spPr>
            <a:xfrm>
              <a:off x="1209600" y="468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CustomShape 43"/>
            <p:cNvSpPr/>
            <p:nvPr/>
          </p:nvSpPr>
          <p:spPr>
            <a:xfrm>
              <a:off x="1128600" y="217656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CustomShape 44"/>
            <p:cNvSpPr/>
            <p:nvPr/>
          </p:nvSpPr>
          <p:spPr>
            <a:xfrm>
              <a:off x="1123920" y="402120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CustomShape 45"/>
            <p:cNvSpPr/>
            <p:nvPr/>
          </p:nvSpPr>
          <p:spPr>
            <a:xfrm>
              <a:off x="414360" y="9360"/>
              <a:ext cx="28080" cy="448128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CustomShape 46"/>
            <p:cNvSpPr/>
            <p:nvPr/>
          </p:nvSpPr>
          <p:spPr>
            <a:xfrm>
              <a:off x="333360" y="44816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47"/>
            <p:cNvSpPr/>
            <p:nvPr/>
          </p:nvSpPr>
          <p:spPr>
            <a:xfrm>
              <a:off x="190440" y="9360"/>
              <a:ext cx="151920" cy="907560"/>
            </a:xfrm>
            <a:custGeom>
              <a:avLst/>
              <a:gdLst/>
              <a:ahLst/>
              <a:cxn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CustomShape 48"/>
            <p:cNvSpPr/>
            <p:nvPr/>
          </p:nvSpPr>
          <p:spPr>
            <a:xfrm>
              <a:off x="1290600" y="14400"/>
              <a:ext cx="375840" cy="1801440"/>
            </a:xfrm>
            <a:custGeom>
              <a:avLst/>
              <a:gdLst/>
              <a:ahLst/>
              <a:cxnLst/>
              <a:rect l="l" t="t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CustomShape 49"/>
            <p:cNvSpPr/>
            <p:nvPr/>
          </p:nvSpPr>
          <p:spPr>
            <a:xfrm>
              <a:off x="1600200" y="180180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CustomShape 50"/>
            <p:cNvSpPr/>
            <p:nvPr/>
          </p:nvSpPr>
          <p:spPr>
            <a:xfrm>
              <a:off x="1380960" y="9360"/>
              <a:ext cx="371160" cy="1425240"/>
            </a:xfrm>
            <a:custGeom>
              <a:avLst/>
              <a:gdLst/>
              <a:ahLst/>
              <a:cxnLst/>
              <a:rect l="l" t="t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CustomShape 51"/>
            <p:cNvSpPr/>
            <p:nvPr/>
          </p:nvSpPr>
          <p:spPr>
            <a:xfrm>
              <a:off x="1643040" y="0"/>
              <a:ext cx="151920" cy="912600"/>
            </a:xfrm>
            <a:custGeom>
              <a:avLst/>
              <a:gdLst/>
              <a:ahLst/>
              <a:cxnLst/>
              <a:rect l="l" t="t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CustomShape 52"/>
            <p:cNvSpPr/>
            <p:nvPr/>
          </p:nvSpPr>
          <p:spPr>
            <a:xfrm>
              <a:off x="1685880" y="142092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CustomShape 53"/>
            <p:cNvSpPr/>
            <p:nvPr/>
          </p:nvSpPr>
          <p:spPr>
            <a:xfrm>
              <a:off x="1685880" y="9032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CustomShape 54"/>
            <p:cNvSpPr/>
            <p:nvPr/>
          </p:nvSpPr>
          <p:spPr>
            <a:xfrm>
              <a:off x="1743120" y="4680"/>
              <a:ext cx="418680" cy="522000"/>
            </a:xfrm>
            <a:custGeom>
              <a:avLst/>
              <a:gdLst/>
              <a:ahLst/>
              <a:cxnLst/>
              <a:rect l="l" t="t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CustomShape 55"/>
            <p:cNvSpPr/>
            <p:nvPr/>
          </p:nvSpPr>
          <p:spPr>
            <a:xfrm>
              <a:off x="2119320" y="488880"/>
              <a:ext cx="161640" cy="147240"/>
            </a:xfrm>
            <a:custGeom>
              <a:avLst/>
              <a:gdLst/>
              <a:ahLst/>
              <a:cxnLst/>
              <a:rect l="l" t="t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CustomShape 56"/>
            <p:cNvSpPr/>
            <p:nvPr/>
          </p:nvSpPr>
          <p:spPr>
            <a:xfrm>
              <a:off x="952560" y="4680"/>
              <a:ext cx="151920" cy="907560"/>
            </a:xfrm>
            <a:custGeom>
              <a:avLst/>
              <a:gdLst/>
              <a:ahLst/>
              <a:cxn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CustomShape 57"/>
            <p:cNvSpPr/>
            <p:nvPr/>
          </p:nvSpPr>
          <p:spPr>
            <a:xfrm>
              <a:off x="866880" y="9032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CustomShape 58"/>
            <p:cNvSpPr/>
            <p:nvPr/>
          </p:nvSpPr>
          <p:spPr>
            <a:xfrm>
              <a:off x="890640" y="155412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CustomShape 59"/>
            <p:cNvSpPr/>
            <p:nvPr/>
          </p:nvSpPr>
          <p:spPr>
            <a:xfrm>
              <a:off x="738360" y="5622840"/>
              <a:ext cx="337680" cy="1215720"/>
            </a:xfrm>
            <a:custGeom>
              <a:avLst/>
              <a:gdLst/>
              <a:ahLst/>
              <a:cxnLst/>
              <a:rect l="l" t="t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CustomShape 60"/>
            <p:cNvSpPr/>
            <p:nvPr/>
          </p:nvSpPr>
          <p:spPr>
            <a:xfrm>
              <a:off x="647640" y="5479920"/>
              <a:ext cx="156960" cy="156960"/>
            </a:xfrm>
            <a:custGeom>
              <a:avLst/>
              <a:gdLst/>
              <a:ahLst/>
              <a:cxnLst/>
              <a:rect l="l" t="t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CustomShape 61"/>
            <p:cNvSpPr/>
            <p:nvPr/>
          </p:nvSpPr>
          <p:spPr>
            <a:xfrm>
              <a:off x="66600" y="9032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CustomShape 62"/>
            <p:cNvSpPr/>
            <p:nvPr/>
          </p:nvSpPr>
          <p:spPr>
            <a:xfrm>
              <a:off x="0" y="3897360"/>
              <a:ext cx="132840" cy="266400"/>
            </a:xfrm>
            <a:custGeom>
              <a:avLst/>
              <a:gdLst/>
              <a:ahLst/>
              <a:cxnLst/>
              <a:rect l="l" t="t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63"/>
            <p:cNvSpPr/>
            <p:nvPr/>
          </p:nvSpPr>
          <p:spPr>
            <a:xfrm>
              <a:off x="66600" y="414972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CustomShape 64"/>
            <p:cNvSpPr/>
            <p:nvPr/>
          </p:nvSpPr>
          <p:spPr>
            <a:xfrm>
              <a:off x="0" y="1644480"/>
              <a:ext cx="132840" cy="269640"/>
            </a:xfrm>
            <a:custGeom>
              <a:avLst/>
              <a:gdLst/>
              <a:ahLst/>
              <a:cxnLst/>
              <a:rect l="l" t="t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CustomShape 65"/>
            <p:cNvSpPr/>
            <p:nvPr/>
          </p:nvSpPr>
          <p:spPr>
            <a:xfrm>
              <a:off x="66600" y="14684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CustomShape 66"/>
            <p:cNvSpPr/>
            <p:nvPr/>
          </p:nvSpPr>
          <p:spPr>
            <a:xfrm>
              <a:off x="695160" y="4680"/>
              <a:ext cx="309240" cy="1558440"/>
            </a:xfrm>
            <a:custGeom>
              <a:avLst/>
              <a:gdLst/>
              <a:ahLst/>
              <a:cxnLst/>
              <a:rect l="l" t="t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67"/>
            <p:cNvSpPr/>
            <p:nvPr/>
          </p:nvSpPr>
          <p:spPr>
            <a:xfrm>
              <a:off x="57240" y="488160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68"/>
            <p:cNvSpPr/>
            <p:nvPr/>
          </p:nvSpPr>
          <p:spPr>
            <a:xfrm>
              <a:off x="138240" y="5060880"/>
              <a:ext cx="304560" cy="1777680"/>
            </a:xfrm>
            <a:custGeom>
              <a:avLst/>
              <a:gdLst/>
              <a:ahLst/>
              <a:cxnLst/>
              <a:rect l="l" t="t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69"/>
            <p:cNvSpPr/>
            <p:nvPr/>
          </p:nvSpPr>
          <p:spPr>
            <a:xfrm>
              <a:off x="561960" y="643104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CustomShape 70"/>
            <p:cNvSpPr/>
            <p:nvPr/>
          </p:nvSpPr>
          <p:spPr>
            <a:xfrm>
              <a:off x="642960" y="6610320"/>
              <a:ext cx="23400" cy="24264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CustomShape 71"/>
            <p:cNvSpPr/>
            <p:nvPr/>
          </p:nvSpPr>
          <p:spPr>
            <a:xfrm>
              <a:off x="76320" y="643104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CustomShape 72"/>
            <p:cNvSpPr/>
            <p:nvPr/>
          </p:nvSpPr>
          <p:spPr>
            <a:xfrm>
              <a:off x="0" y="5978520"/>
              <a:ext cx="190080" cy="461520"/>
            </a:xfrm>
            <a:custGeom>
              <a:avLst/>
              <a:gdLst/>
              <a:ahLst/>
              <a:cxnLst/>
              <a:rect l="l" t="t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73"/>
            <p:cNvSpPr/>
            <p:nvPr/>
          </p:nvSpPr>
          <p:spPr>
            <a:xfrm>
              <a:off x="1014480" y="1801800"/>
              <a:ext cx="213840" cy="755280"/>
            </a:xfrm>
            <a:custGeom>
              <a:avLst/>
              <a:gdLst/>
              <a:ahLst/>
              <a:cxnLst/>
              <a:rect l="l" t="t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CustomShape 74"/>
            <p:cNvSpPr/>
            <p:nvPr/>
          </p:nvSpPr>
          <p:spPr>
            <a:xfrm>
              <a:off x="938160" y="2548080"/>
              <a:ext cx="166320" cy="159840"/>
            </a:xfrm>
            <a:custGeom>
              <a:avLst/>
              <a:gdLst/>
              <a:ahLst/>
              <a:cxnLst/>
              <a:rect l="l" t="t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CustomShape 75"/>
            <p:cNvSpPr/>
            <p:nvPr/>
          </p:nvSpPr>
          <p:spPr>
            <a:xfrm>
              <a:off x="595440" y="4680"/>
              <a:ext cx="637920" cy="4025520"/>
            </a:xfrm>
            <a:custGeom>
              <a:avLst/>
              <a:gdLst/>
              <a:ahLst/>
              <a:cxnLst/>
              <a:rect l="l" t="t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CustomShape 76"/>
            <p:cNvSpPr/>
            <p:nvPr/>
          </p:nvSpPr>
          <p:spPr>
            <a:xfrm>
              <a:off x="1224000" y="1382760"/>
              <a:ext cx="142560" cy="475920"/>
            </a:xfrm>
            <a:custGeom>
              <a:avLst/>
              <a:gdLst/>
              <a:ahLst/>
              <a:cxnLst/>
              <a:rect l="l" t="t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CustomShape 77"/>
            <p:cNvSpPr/>
            <p:nvPr/>
          </p:nvSpPr>
          <p:spPr>
            <a:xfrm>
              <a:off x="1300320" y="1849320"/>
              <a:ext cx="109080" cy="107640"/>
            </a:xfrm>
            <a:custGeom>
              <a:avLst/>
              <a:gdLst/>
              <a:ahLst/>
              <a:cxn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78"/>
            <p:cNvSpPr/>
            <p:nvPr/>
          </p:nvSpPr>
          <p:spPr>
            <a:xfrm>
              <a:off x="281160" y="3417840"/>
              <a:ext cx="142560" cy="474480"/>
            </a:xfrm>
            <a:custGeom>
              <a:avLst/>
              <a:gdLst/>
              <a:ahLst/>
              <a:cxnLst/>
              <a:rect l="l" t="t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CustomShape 79"/>
            <p:cNvSpPr/>
            <p:nvPr/>
          </p:nvSpPr>
          <p:spPr>
            <a:xfrm>
              <a:off x="237960" y="3882960"/>
              <a:ext cx="109080" cy="109080"/>
            </a:xfrm>
            <a:custGeom>
              <a:avLst/>
              <a:gdLst/>
              <a:ahLst/>
              <a:cxnLst/>
              <a:rect l="l" t="t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CustomShape 80"/>
            <p:cNvSpPr/>
            <p:nvPr/>
          </p:nvSpPr>
          <p:spPr>
            <a:xfrm>
              <a:off x="4680" y="2166840"/>
              <a:ext cx="114120" cy="452160"/>
            </a:xfrm>
            <a:custGeom>
              <a:avLst/>
              <a:gdLst/>
              <a:ahLst/>
              <a:cxnLst/>
              <a:rect l="l" t="t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CustomShape 81"/>
            <p:cNvSpPr/>
            <p:nvPr/>
          </p:nvSpPr>
          <p:spPr>
            <a:xfrm>
              <a:off x="52560" y="2066760"/>
              <a:ext cx="109080" cy="109080"/>
            </a:xfrm>
            <a:custGeom>
              <a:avLst/>
              <a:gdLst/>
              <a:ahLst/>
              <a:cxn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CustomShape 82"/>
            <p:cNvSpPr/>
            <p:nvPr/>
          </p:nvSpPr>
          <p:spPr>
            <a:xfrm>
              <a:off x="1228680" y="466236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CustomShape 83"/>
            <p:cNvSpPr/>
            <p:nvPr/>
          </p:nvSpPr>
          <p:spPr>
            <a:xfrm>
              <a:off x="1319040" y="5041800"/>
              <a:ext cx="371160" cy="1801440"/>
            </a:xfrm>
            <a:custGeom>
              <a:avLst/>
              <a:gdLst/>
              <a:ahLst/>
              <a:cxnLst/>
              <a:rect l="l" t="t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CustomShape 84"/>
            <p:cNvSpPr/>
            <p:nvPr/>
          </p:nvSpPr>
          <p:spPr>
            <a:xfrm>
              <a:off x="1147680" y="44816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CustomShape 85"/>
            <p:cNvSpPr/>
            <p:nvPr/>
          </p:nvSpPr>
          <p:spPr>
            <a:xfrm>
              <a:off x="819000" y="3983040"/>
              <a:ext cx="347400" cy="2860200"/>
            </a:xfrm>
            <a:custGeom>
              <a:avLst/>
              <a:gdLst/>
              <a:ahLst/>
              <a:cxnLst/>
              <a:rect l="l" t="t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CustomShape 86"/>
            <p:cNvSpPr/>
            <p:nvPr/>
          </p:nvSpPr>
          <p:spPr>
            <a:xfrm>
              <a:off x="728640" y="380700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CustomShape 87"/>
            <p:cNvSpPr/>
            <p:nvPr/>
          </p:nvSpPr>
          <p:spPr>
            <a:xfrm>
              <a:off x="1623960" y="486720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88"/>
            <p:cNvSpPr/>
            <p:nvPr/>
          </p:nvSpPr>
          <p:spPr>
            <a:xfrm>
              <a:off x="1405080" y="5423040"/>
              <a:ext cx="371160" cy="1425240"/>
            </a:xfrm>
            <a:custGeom>
              <a:avLst/>
              <a:gdLst/>
              <a:ahLst/>
              <a:cxnLst/>
              <a:rect l="l" t="t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89"/>
            <p:cNvSpPr/>
            <p:nvPr/>
          </p:nvSpPr>
          <p:spPr>
            <a:xfrm>
              <a:off x="1666800" y="5945040"/>
              <a:ext cx="151920" cy="912600"/>
            </a:xfrm>
            <a:custGeom>
              <a:avLst/>
              <a:gdLst/>
              <a:ahLst/>
              <a:cxnLst/>
              <a:rect l="l" t="t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CustomShape 90"/>
            <p:cNvSpPr/>
            <p:nvPr/>
          </p:nvSpPr>
          <p:spPr>
            <a:xfrm>
              <a:off x="1709640" y="52466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CustomShape 91"/>
            <p:cNvSpPr/>
            <p:nvPr/>
          </p:nvSpPr>
          <p:spPr>
            <a:xfrm>
              <a:off x="1709640" y="576432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CustomShape 92"/>
            <p:cNvSpPr/>
            <p:nvPr/>
          </p:nvSpPr>
          <p:spPr>
            <a:xfrm>
              <a:off x="1766880" y="6330960"/>
              <a:ext cx="418680" cy="526680"/>
            </a:xfrm>
            <a:custGeom>
              <a:avLst/>
              <a:gdLst/>
              <a:ahLst/>
              <a:cxnLst/>
              <a:rect l="l" t="t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CustomShape 93"/>
            <p:cNvSpPr/>
            <p:nvPr/>
          </p:nvSpPr>
          <p:spPr>
            <a:xfrm>
              <a:off x="2147760" y="6221520"/>
              <a:ext cx="156960" cy="147240"/>
            </a:xfrm>
            <a:custGeom>
              <a:avLst/>
              <a:gdLst/>
              <a:ahLst/>
              <a:cxnLst/>
              <a:rect l="l" t="t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CustomShape 94"/>
            <p:cNvSpPr/>
            <p:nvPr/>
          </p:nvSpPr>
          <p:spPr>
            <a:xfrm>
              <a:off x="504720" y="9360"/>
              <a:ext cx="232920" cy="5103360"/>
            </a:xfrm>
            <a:custGeom>
              <a:avLst/>
              <a:gdLst/>
              <a:ahLst/>
              <a:cxnLst/>
              <a:rect l="l" t="t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CustomShape 95"/>
            <p:cNvSpPr/>
            <p:nvPr/>
          </p:nvSpPr>
          <p:spPr>
            <a:xfrm>
              <a:off x="633240" y="5103720"/>
              <a:ext cx="185400" cy="185400"/>
            </a:xfrm>
            <a:custGeom>
              <a:avLst/>
              <a:gdLst/>
              <a:ahLst/>
              <a:cxnLst/>
              <a:rect l="l" t="t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7" name="PlaceHolder 96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4800" b="0" strike="noStrike" cap="all" spc="-1">
                <a:solidFill>
                  <a:srgbClr val="FFFFFF"/>
                </a:solidFill>
                <a:latin typeface="Tw Cen MT"/>
              </a:rPr>
              <a:t>Titelmasterformat durch Klicken bearbeiten</a:t>
            </a:r>
            <a:endParaRPr lang="de-DE" sz="4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98" name="PlaceHolder 97"/>
          <p:cNvSpPr>
            <a:spLocks noGrp="1"/>
          </p:cNvSpPr>
          <p:nvPr>
            <p:ph type="dt"/>
          </p:nvPr>
        </p:nvSpPr>
        <p:spPr>
          <a:xfrm>
            <a:off x="7077600" y="541008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A719665-29F6-48DD-877A-4956CAA18216}" type="datetime1">
              <a:rPr lang="zxx" sz="1050" b="0" strike="noStrike" spc="-1">
                <a:solidFill>
                  <a:srgbClr val="FFFFFF"/>
                </a:solidFill>
                <a:latin typeface="Tw Cen MT"/>
              </a:rPr>
              <a:t>01/01/2020</a:t>
            </a:fld>
            <a:endParaRPr lang="zxx" sz="1050" b="0" strike="noStrike" spc="-1">
              <a:latin typeface="Times New Roman"/>
            </a:endParaRPr>
          </a:p>
        </p:txBody>
      </p:sp>
      <p:sp>
        <p:nvSpPr>
          <p:cNvPr id="99" name="PlaceHolder 98"/>
          <p:cNvSpPr>
            <a:spLocks noGrp="1"/>
          </p:cNvSpPr>
          <p:nvPr>
            <p:ph type="ftr"/>
          </p:nvPr>
        </p:nvSpPr>
        <p:spPr>
          <a:xfrm>
            <a:off x="1876320" y="5410080"/>
            <a:ext cx="5124600" cy="364680"/>
          </a:xfrm>
          <a:prstGeom prst="rect">
            <a:avLst/>
          </a:prstGeom>
        </p:spPr>
        <p:txBody>
          <a:bodyPr anchor="ctr"/>
          <a:lstStyle/>
          <a:p>
            <a:endParaRPr lang="zxx" sz="2400" b="0" strike="noStrike" spc="-1">
              <a:latin typeface="Times New Roman"/>
            </a:endParaRPr>
          </a:p>
        </p:txBody>
      </p:sp>
      <p:sp>
        <p:nvSpPr>
          <p:cNvPr id="100" name="PlaceHolder 99"/>
          <p:cNvSpPr>
            <a:spLocks noGrp="1"/>
          </p:cNvSpPr>
          <p:nvPr>
            <p:ph type="sldNum"/>
          </p:nvPr>
        </p:nvSpPr>
        <p:spPr>
          <a:xfrm>
            <a:off x="9896760" y="5410080"/>
            <a:ext cx="7707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D2ECF40-8986-4952-8954-A2A3CD924ED3}" type="slidenum">
              <a:rPr lang="zxx" sz="1050" b="0" strike="noStrike" spc="-1">
                <a:solidFill>
                  <a:srgbClr val="FFFFFF"/>
                </a:solidFill>
                <a:latin typeface="Tw Cen MT"/>
              </a:rPr>
              <a:t>‹Nr.›</a:t>
            </a:fld>
            <a:endParaRPr lang="zxx" sz="1050" b="0" strike="noStrike" spc="-1">
              <a:latin typeface="Times New Roman"/>
            </a:endParaRPr>
          </a:p>
        </p:txBody>
      </p:sp>
      <p:sp>
        <p:nvSpPr>
          <p:cNvPr id="101" name="PlaceHolder 10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FFFFFF"/>
                </a:solidFill>
                <a:latin typeface="Tw Cen M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FFFFFF"/>
                </a:solidFill>
                <a:latin typeface="Tw Cen M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FFFFFF"/>
                </a:solidFill>
                <a:latin typeface="Tw Cen M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FFFFFF"/>
                </a:solidFill>
                <a:latin typeface="Tw Cen M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FFFFFF"/>
                </a:solidFill>
                <a:latin typeface="Tw Cen M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FFFFFF"/>
                </a:solidFill>
                <a:latin typeface="Tw Cen M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FFFFFF"/>
                </a:solidFill>
                <a:latin typeface="Tw Cen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Bild 2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139" name="Group 1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140" name="Group 2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141" name="CustomShape 3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2" name="CustomShape 4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3" name="CustomShape 5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4" name="CustomShape 6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5" name="CustomShape 7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6" name="CustomShape 8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7" name="CustomShape 9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8" name="CustomShape 10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9" name="CustomShape 11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0" name="CustomShape 12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1" name="CustomShape 13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2" name="Line 14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3" name="CustomShape 15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4" name="CustomShape 16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5" name="CustomShape 17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6" name="CustomShape 18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7" name="CustomShape 19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8" name="CustomShape 20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9" name="CustomShape 21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0" name="CustomShape 22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1" name="CustomShape 23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2" name="CustomShape 24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3" name="CustomShape 25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4" name="CustomShape 26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5" name="CustomShape 27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6" name="CustomShape 28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7" name="CustomShape 29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68" name="Group 30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169" name="CustomShape 31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0" name="CustomShape 32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1" name="CustomShape 33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2" name="CustomShape 34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3" name="CustomShape 35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4" name="CustomShape 36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5" name="CustomShape 37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6" name="CustomShape 38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7" name="CustomShape 39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8" name="CustomShape 40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79" name="PlaceHolder 4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600" b="0" strike="noStrike" cap="all" spc="-1">
                <a:solidFill>
                  <a:srgbClr val="FFFFFF"/>
                </a:solidFill>
                <a:latin typeface="Tw Cen MT"/>
              </a:rPr>
              <a:t>Titelmasterformat durch Klicken bearbeiten</a:t>
            </a:r>
            <a:endParaRPr lang="de-DE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0" name="PlaceHolder 4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b="0" strike="noStrike" spc="-1">
                <a:solidFill>
                  <a:srgbClr val="FFFFFF"/>
                </a:solidFill>
                <a:latin typeface="Tw Cen MT"/>
              </a:rPr>
              <a:t>Textmasterformate bearbeiten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000" b="0" strike="noStrike" spc="-1">
                <a:solidFill>
                  <a:srgbClr val="FFFFFF"/>
                </a:solidFill>
                <a:latin typeface="Tw Cen MT"/>
              </a:rPr>
              <a:t>Zweite Ebene</a:t>
            </a: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1800" b="0" strike="noStrike" spc="-1">
                <a:solidFill>
                  <a:srgbClr val="FFFFFF"/>
                </a:solidFill>
                <a:latin typeface="Tw Cen MT"/>
              </a:rPr>
              <a:t>Dritte Ebene</a:t>
            </a: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1600" b="0" strike="noStrike" spc="-1">
                <a:solidFill>
                  <a:srgbClr val="FFFFFF"/>
                </a:solidFill>
                <a:latin typeface="Tw Cen MT"/>
              </a:rPr>
              <a:t>Vierte Ebene</a:t>
            </a:r>
          </a:p>
          <a:p>
            <a:pPr marL="2057400" lvl="4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1600" b="0" strike="noStrike" spc="-1">
                <a:solidFill>
                  <a:srgbClr val="FFFFFF"/>
                </a:solidFill>
                <a:latin typeface="Tw Cen MT"/>
              </a:rPr>
              <a:t>Fünfte Ebene</a:t>
            </a:r>
          </a:p>
        </p:txBody>
      </p:sp>
      <p:sp>
        <p:nvSpPr>
          <p:cNvPr id="181" name="PlaceHolder 43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9405095-CA39-46CF-840B-B646D8D7ABE6}" type="datetime1">
              <a:rPr lang="zxx" sz="1050" b="0" strike="noStrike" spc="-1">
                <a:solidFill>
                  <a:srgbClr val="FFFFFF"/>
                </a:solidFill>
                <a:latin typeface="Tw Cen MT"/>
              </a:rPr>
              <a:t>01/01/2020</a:t>
            </a:fld>
            <a:endParaRPr lang="zxx" sz="1050" b="0" strike="noStrike" spc="-1">
              <a:latin typeface="Times New Roman"/>
            </a:endParaRPr>
          </a:p>
        </p:txBody>
      </p:sp>
      <p:sp>
        <p:nvSpPr>
          <p:cNvPr id="182" name="PlaceHolder 44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anchor="ctr"/>
          <a:lstStyle/>
          <a:p>
            <a:endParaRPr lang="zxx" sz="2400" b="0" strike="noStrike" spc="-1">
              <a:latin typeface="Times New Roman"/>
            </a:endParaRPr>
          </a:p>
        </p:txBody>
      </p:sp>
      <p:sp>
        <p:nvSpPr>
          <p:cNvPr id="183" name="PlaceHolder 45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B037729-1717-4469-AFE7-C414132BF0A7}" type="slidenum">
              <a:rPr lang="zxx" sz="1050" b="0" strike="noStrike" spc="-1">
                <a:solidFill>
                  <a:srgbClr val="FFFFFF"/>
                </a:solidFill>
                <a:latin typeface="Tw Cen MT"/>
              </a:rPr>
              <a:t>‹Nr.›</a:t>
            </a:fld>
            <a:endParaRPr lang="zxx" sz="105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1700280" y="2235240"/>
            <a:ext cx="879120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400" b="0" strike="noStrike" cap="all" spc="-1" dirty="0">
                <a:solidFill>
                  <a:srgbClr val="FFFFFF"/>
                </a:solidFill>
                <a:latin typeface="Rockwell"/>
              </a:rPr>
              <a:t>Comparing go and Python WITH raft</a:t>
            </a:r>
            <a:endParaRPr lang="en-US" sz="5400" b="0" strike="noStrike" spc="-1" dirty="0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1141560" y="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3600" b="0" strike="noStrike" cap="all" spc="-1">
                <a:solidFill>
                  <a:srgbClr val="FFFFFF"/>
                </a:solidFill>
                <a:latin typeface="Rockwell"/>
              </a:rPr>
              <a:t>Conclusion</a:t>
            </a:r>
            <a:endParaRPr lang="de-DE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</a:pPr>
            <a:r>
              <a:rPr lang="en-US" sz="2400" b="0" strike="noStrike" spc="-1" dirty="0">
                <a:solidFill>
                  <a:srgbClr val="FFFFFF"/>
                </a:solidFill>
                <a:latin typeface="Tahoma"/>
                <a:ea typeface="Tahoma"/>
              </a:rPr>
              <a:t>Both Languages have: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Tahoma"/>
                <a:ea typeface="Tahoma"/>
              </a:rPr>
              <a:t>The ability to implement Raft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Tahoma"/>
                <a:ea typeface="Tahoma"/>
              </a:rPr>
              <a:t>About the same </a:t>
            </a:r>
            <a:r>
              <a:rPr lang="en-US" sz="2400" spc="-1" dirty="0">
                <a:solidFill>
                  <a:srgbClr val="FFFFFF"/>
                </a:solidFill>
                <a:latin typeface="Tahoma"/>
                <a:ea typeface="Tahoma"/>
              </a:rPr>
              <a:t>Codelength</a:t>
            </a:r>
            <a:endParaRPr lang="en-US" sz="2400" b="0" strike="noStrike" spc="-1" dirty="0">
              <a:solidFill>
                <a:srgbClr val="FFFFFF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5948157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1141560" y="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cap="all" spc="-1" dirty="0">
                <a:solidFill>
                  <a:srgbClr val="FFFFFF"/>
                </a:solidFill>
                <a:latin typeface="Rockwell"/>
              </a:rPr>
              <a:t>Conclusion</a:t>
            </a:r>
            <a:endParaRPr lang="en-US" sz="3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</a:pPr>
            <a:r>
              <a:rPr lang="en-US" sz="2400" b="0" strike="noStrike" spc="-1" dirty="0">
                <a:solidFill>
                  <a:srgbClr val="FFFFFF"/>
                </a:solidFill>
                <a:latin typeface="Tahoma"/>
                <a:ea typeface="Tahoma"/>
              </a:rPr>
              <a:t>Go: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spc="-1" dirty="0">
                <a:solidFill>
                  <a:srgbClr val="FFFFFF"/>
                </a:solidFill>
                <a:latin typeface="Tahoma"/>
                <a:ea typeface="Tahoma"/>
              </a:rPr>
              <a:t>More </a:t>
            </a:r>
            <a:r>
              <a:rPr lang="en-US" sz="2400" b="0" strike="noStrike" spc="-1" dirty="0">
                <a:solidFill>
                  <a:srgbClr val="FFFFFF"/>
                </a:solidFill>
                <a:latin typeface="Tahoma"/>
                <a:ea typeface="Tahoma"/>
              </a:rPr>
              <a:t>complex, but faster</a:t>
            </a:r>
            <a:endParaRPr lang="en-US" sz="2400" b="0" strike="noStrike" spc="-1" dirty="0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2400" b="0" strike="noStrike" spc="-1" dirty="0">
                <a:solidFill>
                  <a:srgbClr val="FFFFFF"/>
                </a:solidFill>
                <a:latin typeface="Tahoma"/>
                <a:ea typeface="Tahoma"/>
              </a:rPr>
              <a:t> 	-&gt; can simulate bigger clusters with the same power</a:t>
            </a:r>
            <a:endParaRPr lang="en-US" sz="2400" b="0" strike="noStrike" spc="-1" dirty="0">
              <a:solidFill>
                <a:srgbClr val="FFFFFF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113922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1141560" y="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cap="all" spc="-1" dirty="0">
                <a:solidFill>
                  <a:srgbClr val="FFFFFF"/>
                </a:solidFill>
                <a:latin typeface="Rockwell"/>
              </a:rPr>
              <a:t>Conclusion</a:t>
            </a:r>
            <a:endParaRPr lang="en-US" sz="3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</a:pPr>
            <a:r>
              <a:rPr lang="en-US" sz="2400" spc="-1" dirty="0">
                <a:solidFill>
                  <a:srgbClr val="FFFFFF"/>
                </a:solidFill>
                <a:latin typeface="Tahoma"/>
                <a:ea typeface="Tahoma"/>
              </a:rPr>
              <a:t>Python: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Tahoma"/>
                <a:ea typeface="Tahoma"/>
              </a:rPr>
              <a:t>More forgiving Syntax</a:t>
            </a:r>
            <a:endParaRPr lang="en-US" sz="2400" b="0" strike="noStrike" spc="-1" dirty="0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spc="-1" dirty="0">
                <a:solidFill>
                  <a:srgbClr val="FFFFFF"/>
                </a:solidFill>
                <a:latin typeface="Tahoma"/>
                <a:ea typeface="Tahoma"/>
              </a:rPr>
              <a:t>Easier</a:t>
            </a:r>
            <a:endParaRPr lang="en-US" sz="2400" b="0" strike="noStrike" spc="-1" dirty="0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1141560" y="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 dirty="0">
                <a:solidFill>
                  <a:srgbClr val="FFFFFF"/>
                </a:solidFill>
                <a:latin typeface="Tw Cen MT"/>
              </a:rPr>
              <a:t>Raft Algorithm</a:t>
            </a:r>
            <a:endParaRPr lang="en-US" sz="3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spc="-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Problem:</a:t>
            </a:r>
          </a:p>
          <a:p>
            <a:pPr marL="685800" lvl="1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spc="-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Storing Information in spread out in a cluster</a:t>
            </a:r>
          </a:p>
          <a:p>
            <a:pPr marL="685800" lvl="1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spc="-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do multiple Nodes find a consensus? </a:t>
            </a:r>
            <a:endParaRPr lang="en-US" sz="2400" b="0" strike="noStrike" spc="-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3155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1143000" y="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600" b="0" strike="noStrike" cap="all" spc="-1">
                <a:solidFill>
                  <a:srgbClr val="FFFFFF"/>
                </a:solidFill>
                <a:latin typeface="Tw Cen MT"/>
              </a:rPr>
              <a:t>Parallel programming</a:t>
            </a:r>
            <a:endParaRPr lang="de-DE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1141560" y="225000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Go: 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Goroutines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pc="-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400" b="0" strike="noStrike" spc="-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hannels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1143000" y="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600" b="0" strike="noStrike" cap="all" spc="-1">
                <a:solidFill>
                  <a:srgbClr val="FFFFFF"/>
                </a:solidFill>
                <a:latin typeface="Tw Cen MT"/>
              </a:rPr>
              <a:t>Parallel programming in Go</a:t>
            </a:r>
            <a:endParaRPr lang="de-DE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1143000" y="1269000"/>
            <a:ext cx="6211440" cy="5354640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bIns="0" anchor="ctr"/>
          <a:lstStyle/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D73A49"/>
                </a:solidFill>
                <a:latin typeface="SFMono-Regular"/>
              </a:rPr>
              <a:t>package</a:t>
            </a: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 main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import (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  "fmt"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)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func main() {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  a, b := 1, 2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  operationDone := make(chan bool)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  go func() {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    b = a * b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    operationDone &lt;- true //or false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  }()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  &lt;-operationDone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  a = b * b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  fmt.Printf("a = %d, b = %d\n", a, b)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}</a:t>
            </a:r>
            <a:endParaRPr lang="zxx" sz="1600" b="0" strike="noStrike" spc="-1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50CB7879-45E3-4AF9-B79B-D650834B5C7B}"/>
              </a:ext>
            </a:extLst>
          </p:cNvPr>
          <p:cNvSpPr/>
          <p:nvPr/>
        </p:nvSpPr>
        <p:spPr>
          <a:xfrm>
            <a:off x="9129537" y="2956140"/>
            <a:ext cx="1154774" cy="945719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bIns="0" anchor="ctr"/>
          <a:lstStyle/>
          <a:p>
            <a:pPr>
              <a:lnSpc>
                <a:spcPct val="100000"/>
              </a:lnSpc>
            </a:pPr>
            <a:r>
              <a:rPr lang="de-DE" sz="1600" spc="-1" dirty="0" err="1">
                <a:solidFill>
                  <a:srgbClr val="D73A49"/>
                </a:solidFill>
                <a:latin typeface="SFMono-Regular"/>
              </a:rPr>
              <a:t>Result</a:t>
            </a:r>
            <a:r>
              <a:rPr lang="de-DE" sz="1600" spc="-1" dirty="0">
                <a:solidFill>
                  <a:srgbClr val="D73A49"/>
                </a:solidFill>
                <a:latin typeface="SFMono-Regular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de-DE" sz="1600" spc="-1" dirty="0">
                <a:latin typeface="SFMono-Regular"/>
              </a:rPr>
              <a:t>a = 4</a:t>
            </a:r>
          </a:p>
          <a:p>
            <a:pPr>
              <a:lnSpc>
                <a:spcPct val="100000"/>
              </a:lnSpc>
            </a:pPr>
            <a:r>
              <a:rPr lang="de-DE" sz="1600" spc="-1" dirty="0">
                <a:latin typeface="SFMono-Regular"/>
              </a:rPr>
              <a:t>b = 2</a:t>
            </a:r>
            <a:endParaRPr lang="zxx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1143000" y="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600" b="0" strike="noStrike" cap="all" spc="-1">
                <a:solidFill>
                  <a:srgbClr val="FFFFFF"/>
                </a:solidFill>
                <a:latin typeface="Tw Cen MT"/>
              </a:rPr>
              <a:t>Parallel programming in Python</a:t>
            </a:r>
            <a:endParaRPr lang="de-DE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640800" y="2409480"/>
            <a:ext cx="10979280" cy="3407760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bIns="0" anchor="ctr"/>
          <a:lstStyle/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D73A49"/>
                </a:solidFill>
                <a:latin typeface="SFMono-Regular"/>
              </a:rPr>
              <a:t>from</a:t>
            </a:r>
            <a:r>
              <a:rPr lang="zxx" sz="1600" b="0" strike="noStrike" spc="-1" dirty="0">
                <a:solidFill>
                  <a:srgbClr val="24292E"/>
                </a:solidFill>
                <a:latin typeface="SFMono-Regular"/>
              </a:rPr>
              <a:t> threading </a:t>
            </a:r>
            <a:r>
              <a:rPr lang="zxx" sz="1600" b="0" strike="noStrike" spc="-1" dirty="0">
                <a:solidFill>
                  <a:srgbClr val="D73A49"/>
                </a:solidFill>
                <a:latin typeface="SFMono-Regular"/>
              </a:rPr>
              <a:t>import</a:t>
            </a:r>
            <a:r>
              <a:rPr lang="zxx" sz="1600" b="0" strike="noStrike" spc="-1" dirty="0">
                <a:solidFill>
                  <a:srgbClr val="24292E"/>
                </a:solidFill>
                <a:latin typeface="SFMono-Regular"/>
              </a:rPr>
              <a:t> Thread 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6F42C1"/>
                </a:solidFill>
                <a:latin typeface="SFMono-Regular"/>
              </a:rPr>
              <a:t>class ServerThread(Thread):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6F42C1"/>
                </a:solidFill>
                <a:latin typeface="SFMono-Regular"/>
              </a:rPr>
              <a:t>    def __init__(self, counter):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6F42C1"/>
                </a:solidFill>
                <a:latin typeface="SFMono-Regular"/>
              </a:rPr>
              <a:t>        Thread.__init__(self)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6F42C1"/>
                </a:solidFill>
                <a:latin typeface="SFMono-Regular"/>
              </a:rPr>
              <a:t>        self.counter = counter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6F42C1"/>
                </a:solidFill>
                <a:latin typeface="SFMono-Regular"/>
              </a:rPr>
              <a:t>    def run(self):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6F42C1"/>
                </a:solidFill>
                <a:latin typeface="SFMono-Regular"/>
              </a:rPr>
              <a:t>        try: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6F42C1"/>
                </a:solidFill>
                <a:latin typeface="SFMono-Regular"/>
              </a:rPr>
              <a:t>            for i in range(0, self.counter):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6F42C1"/>
                </a:solidFill>
                <a:latin typeface="SFMono-Regular"/>
              </a:rPr>
              <a:t>                print(i)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6F42C1"/>
                </a:solidFill>
                <a:latin typeface="SFMono-Regular"/>
              </a:rPr>
              <a:t>        finally: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6F42C1"/>
                </a:solidFill>
                <a:latin typeface="SFMono-Regular"/>
              </a:rPr>
              <a:t>            print("Thread finished")</a:t>
            </a:r>
            <a:endParaRPr lang="zxx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1143000" y="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600" b="0" strike="noStrike" cap="all" spc="-1">
                <a:solidFill>
                  <a:srgbClr val="FFFFFF"/>
                </a:solidFill>
                <a:latin typeface="Tw Cen MT"/>
              </a:rPr>
              <a:t>Parallel programming in Python</a:t>
            </a:r>
            <a:endParaRPr lang="de-DE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1041480" y="2333160"/>
            <a:ext cx="4391132" cy="2190960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bIns="0" anchor="ctr"/>
          <a:lstStyle/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D73A49"/>
                </a:solidFill>
                <a:latin typeface="SFMono-Regular"/>
              </a:rPr>
              <a:t>from src.server.serverThread import ServerThread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D73A49"/>
                </a:solidFill>
                <a:latin typeface="SFMono-Regular"/>
              </a:rPr>
              <a:t>if __name__ == '__main__':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D73A49"/>
                </a:solidFill>
                <a:latin typeface="SFMono-Regular"/>
              </a:rPr>
              <a:t>    for </a:t>
            </a:r>
            <a:r>
              <a:rPr lang="de-DE" sz="1600" spc="-1" dirty="0">
                <a:solidFill>
                  <a:srgbClr val="D73A49"/>
                </a:solidFill>
                <a:latin typeface="SFMono-Regular"/>
              </a:rPr>
              <a:t>i</a:t>
            </a:r>
            <a:r>
              <a:rPr lang="zxx" sz="1600" b="0" strike="noStrike" spc="-1" dirty="0">
                <a:solidFill>
                  <a:srgbClr val="D73A49"/>
                </a:solidFill>
                <a:latin typeface="SFMono-Regular"/>
              </a:rPr>
              <a:t> in range(8):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D73A49"/>
                </a:solidFill>
                <a:latin typeface="SFMono-Regular"/>
              </a:rPr>
              <a:t>        server = ServerThread(</a:t>
            </a:r>
            <a:r>
              <a:rPr lang="de-DE" sz="1600" b="0" strike="noStrike" spc="-1" dirty="0">
                <a:solidFill>
                  <a:srgbClr val="D73A49"/>
                </a:solidFill>
                <a:latin typeface="SFMono-Regular"/>
              </a:rPr>
              <a:t>i</a:t>
            </a:r>
            <a:r>
              <a:rPr lang="zxx" sz="1600" b="0" strike="noStrike" spc="-1" dirty="0">
                <a:solidFill>
                  <a:srgbClr val="D73A49"/>
                </a:solidFill>
                <a:latin typeface="SFMono-Regular"/>
              </a:rPr>
              <a:t>)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D73A49"/>
                </a:solidFill>
                <a:latin typeface="SFMono-Regular"/>
              </a:rPr>
              <a:t>        server.start()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D73A49"/>
                </a:solidFill>
                <a:latin typeface="SFMono-Regular"/>
              </a:rPr>
              <a:t>        # wait for the thread to terminate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D73A49"/>
                </a:solidFill>
                <a:latin typeface="SFMono-Regular"/>
              </a:rPr>
              <a:t>        server.join()</a:t>
            </a:r>
            <a:endParaRPr lang="zxx" sz="16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C19594AF-142A-45F9-9437-CBD42AB2D8A8}"/>
              </a:ext>
            </a:extLst>
          </p:cNvPr>
          <p:cNvSpPr/>
          <p:nvPr/>
        </p:nvSpPr>
        <p:spPr>
          <a:xfrm>
            <a:off x="6206943" y="2199314"/>
            <a:ext cx="4391132" cy="2458652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bIns="0" anchor="ctr"/>
          <a:lstStyle/>
          <a:p>
            <a:pPr>
              <a:lnSpc>
                <a:spcPct val="100000"/>
              </a:lnSpc>
            </a:pPr>
            <a:r>
              <a:rPr lang="de-DE" sz="1600" b="0" strike="noStrike" spc="-1" dirty="0" err="1">
                <a:solidFill>
                  <a:srgbClr val="D73A49"/>
                </a:solidFill>
                <a:latin typeface="SFMono-Regular"/>
              </a:rPr>
              <a:t>Result</a:t>
            </a:r>
            <a:r>
              <a:rPr lang="de-DE" sz="1600" b="0" strike="noStrike" spc="-1" dirty="0">
                <a:solidFill>
                  <a:srgbClr val="D73A49"/>
                </a:solidFill>
                <a:latin typeface="SFMono-Regular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de-DE" sz="1600" b="0" strike="noStrike" spc="-1" dirty="0">
                <a:latin typeface="Arial"/>
              </a:rPr>
              <a:t>0</a:t>
            </a:r>
          </a:p>
          <a:p>
            <a:pPr>
              <a:lnSpc>
                <a:spcPct val="100000"/>
              </a:lnSpc>
            </a:pPr>
            <a:r>
              <a:rPr lang="de-DE" sz="1600" b="0" strike="noStrike" spc="-1" dirty="0">
                <a:latin typeface="Arial"/>
              </a:rPr>
              <a:t>Thread </a:t>
            </a:r>
            <a:r>
              <a:rPr lang="de-DE" sz="1600" b="0" strike="noStrike" spc="-1" dirty="0" err="1">
                <a:latin typeface="Arial"/>
              </a:rPr>
              <a:t>finished</a:t>
            </a:r>
            <a:r>
              <a:rPr lang="de-DE" sz="1600" b="0" strike="noStrike" spc="-1" dirty="0">
                <a:latin typeface="Arial"/>
              </a:rPr>
              <a:t>!</a:t>
            </a:r>
          </a:p>
          <a:p>
            <a:pPr>
              <a:lnSpc>
                <a:spcPct val="100000"/>
              </a:lnSpc>
            </a:pPr>
            <a:r>
              <a:rPr lang="de-DE" sz="1600" b="0" strike="noStrike" spc="-1" dirty="0">
                <a:latin typeface="Arial"/>
              </a:rPr>
              <a:t>1</a:t>
            </a:r>
          </a:p>
          <a:p>
            <a:pPr>
              <a:lnSpc>
                <a:spcPct val="100000"/>
              </a:lnSpc>
            </a:pPr>
            <a:r>
              <a:rPr lang="de-DE" sz="1600" b="0" strike="noStrike" spc="-1" dirty="0">
                <a:latin typeface="Arial"/>
              </a:rPr>
              <a:t>0</a:t>
            </a:r>
          </a:p>
          <a:p>
            <a:pPr>
              <a:lnSpc>
                <a:spcPct val="100000"/>
              </a:lnSpc>
            </a:pPr>
            <a:r>
              <a:rPr lang="de-DE" sz="1600" spc="-1" dirty="0">
                <a:latin typeface="Arial"/>
              </a:rPr>
              <a:t>Thread </a:t>
            </a:r>
            <a:r>
              <a:rPr lang="de-DE" sz="1600" spc="-1" dirty="0" err="1">
                <a:latin typeface="Arial"/>
              </a:rPr>
              <a:t>finished</a:t>
            </a:r>
            <a:r>
              <a:rPr lang="de-DE" sz="1600" spc="-1" dirty="0">
                <a:latin typeface="Arial"/>
              </a:rPr>
              <a:t>!</a:t>
            </a:r>
          </a:p>
          <a:p>
            <a:pPr>
              <a:lnSpc>
                <a:spcPct val="100000"/>
              </a:lnSpc>
            </a:pPr>
            <a:r>
              <a:rPr lang="de-DE" sz="1600" b="0" strike="noStrike" spc="-1" dirty="0">
                <a:latin typeface="Arial"/>
              </a:rPr>
              <a:t>2</a:t>
            </a:r>
          </a:p>
          <a:p>
            <a:pPr>
              <a:lnSpc>
                <a:spcPct val="100000"/>
              </a:lnSpc>
            </a:pPr>
            <a:r>
              <a:rPr lang="de-DE" sz="1600" spc="-1" dirty="0">
                <a:latin typeface="Arial"/>
              </a:rPr>
              <a:t>1</a:t>
            </a:r>
          </a:p>
          <a:p>
            <a:pPr>
              <a:lnSpc>
                <a:spcPct val="100000"/>
              </a:lnSpc>
            </a:pPr>
            <a:r>
              <a:rPr lang="de-DE" sz="1600" b="0" strike="noStrike" spc="-1" dirty="0">
                <a:latin typeface="Arial"/>
              </a:rPr>
              <a:t>0</a:t>
            </a:r>
          </a:p>
          <a:p>
            <a:pPr>
              <a:lnSpc>
                <a:spcPct val="100000"/>
              </a:lnSpc>
            </a:pPr>
            <a:r>
              <a:rPr lang="de-DE" sz="1600" spc="-1" dirty="0">
                <a:latin typeface="Arial"/>
              </a:rPr>
              <a:t>Thread </a:t>
            </a:r>
            <a:r>
              <a:rPr lang="de-DE" sz="1600" spc="-1" dirty="0" err="1">
                <a:latin typeface="Arial"/>
              </a:rPr>
              <a:t>finished</a:t>
            </a:r>
            <a:r>
              <a:rPr lang="de-DE" sz="1600" spc="-1" dirty="0">
                <a:latin typeface="Arial"/>
              </a:rPr>
              <a:t>!</a:t>
            </a:r>
            <a:endParaRPr lang="zxx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1141560" y="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600" b="0" strike="noStrike" cap="all" spc="-1">
                <a:solidFill>
                  <a:srgbClr val="FFFFFF"/>
                </a:solidFill>
                <a:latin typeface="Tw Cen MT"/>
              </a:rPr>
              <a:t>More tools for synchronizing parallel processes</a:t>
            </a:r>
            <a:endParaRPr lang="de-DE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Tw Cen MT"/>
              </a:rPr>
              <a:t>Locks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Tw Cen MT"/>
              </a:rPr>
              <a:t>defer/with Statements</a:t>
            </a: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2945BE3E-A1D1-484D-8E6B-985C8FC0EA3C}"/>
              </a:ext>
            </a:extLst>
          </p:cNvPr>
          <p:cNvSpPr/>
          <p:nvPr/>
        </p:nvSpPr>
        <p:spPr>
          <a:xfrm>
            <a:off x="604800" y="4547960"/>
            <a:ext cx="10979280" cy="744967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bIns="0" anchor="ctr"/>
          <a:lstStyle/>
          <a:p>
            <a:pPr>
              <a:lnSpc>
                <a:spcPct val="100000"/>
              </a:lnSpc>
            </a:pPr>
            <a:endParaRPr lang="en-US" sz="1600" spc="-1" dirty="0">
              <a:solidFill>
                <a:srgbClr val="D73A49"/>
              </a:solidFill>
              <a:latin typeface="SFMono-Regular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latin typeface="SFMono-Regular"/>
              </a:rPr>
              <a:t>Python:</a:t>
            </a:r>
          </a:p>
          <a:p>
            <a:pPr>
              <a:lnSpc>
                <a:spcPct val="100000"/>
              </a:lnSpc>
            </a:pP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self.mutex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= Lock()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with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self.mutex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:</a:t>
            </a:r>
          </a:p>
          <a:p>
            <a:pPr>
              <a:lnSpc>
                <a:spcPct val="100000"/>
              </a:lnSpc>
            </a:pPr>
            <a:endParaRPr lang="en-US" sz="1600" b="0" strike="noStrike" spc="-1" dirty="0">
              <a:solidFill>
                <a:srgbClr val="D73A49"/>
              </a:solidFill>
              <a:latin typeface="SFMono-Regular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B889592-ECD9-4B44-9CFF-460472097FDC}"/>
              </a:ext>
            </a:extLst>
          </p:cNvPr>
          <p:cNvSpPr/>
          <p:nvPr/>
        </p:nvSpPr>
        <p:spPr>
          <a:xfrm>
            <a:off x="604800" y="3454550"/>
            <a:ext cx="10979280" cy="694414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bIns="0" anchor="ctr"/>
          <a:lstStyle/>
          <a:p>
            <a:pPr>
              <a:lnSpc>
                <a:spcPct val="100000"/>
              </a:lnSpc>
            </a:pPr>
            <a:r>
              <a:rPr lang="en-US" sz="1600" spc="-1" dirty="0">
                <a:latin typeface="SFMono-Regular"/>
              </a:rPr>
              <a:t>Go:</a:t>
            </a:r>
          </a:p>
          <a:p>
            <a:pPr>
              <a:lnSpc>
                <a:spcPct val="100000"/>
              </a:lnSpc>
            </a:pP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n.mutex.Lock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defer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n.mutex.Unlock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()</a:t>
            </a:r>
            <a:endParaRPr lang="zxx" sz="1600" spc="-1" dirty="0">
              <a:solidFill>
                <a:srgbClr val="D73A49"/>
              </a:solidFill>
              <a:latin typeface="SFMono-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1143000" y="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600" b="0" strike="noStrike" cap="all" spc="-1">
                <a:solidFill>
                  <a:srgbClr val="FFFFFF"/>
                </a:solidFill>
                <a:latin typeface="Tw Cen MT"/>
              </a:rPr>
              <a:t>Parallel programming in Python</a:t>
            </a:r>
            <a:endParaRPr lang="de-DE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301214" y="1237128"/>
            <a:ext cx="5712311" cy="5357309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bIns="0" anchor="ctr"/>
          <a:lstStyle/>
          <a:p>
            <a:pPr>
              <a:lnSpc>
                <a:spcPct val="100000"/>
              </a:lnSpc>
            </a:pP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func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(n *Node)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executeElection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() bool {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n.log("-&gt; Election")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n.votedFor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= &amp;n.id // vote for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ourself</a:t>
            </a:r>
            <a:endParaRPr lang="en-US" sz="1600" spc="-1" dirty="0">
              <a:solidFill>
                <a:srgbClr val="D73A49"/>
              </a:solidFill>
              <a:latin typeface="SFMono-Regular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D73A49"/>
              </a:solidFill>
              <a:latin typeface="SFMono-Regular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var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wg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sync.WaitGroup</a:t>
            </a:r>
            <a:endParaRPr lang="en-US" sz="1600" spc="-1" dirty="0">
              <a:solidFill>
                <a:srgbClr val="D73A49"/>
              </a:solidFill>
              <a:latin typeface="SFMono-Regular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nodes :=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n.cluster.GetRemoteFollowers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(n.id)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votes := make([]bool,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len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(nodes))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wg.Add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len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(nodes))</a:t>
            </a: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D73A49"/>
              </a:solidFill>
              <a:latin typeface="SFMono-Regular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for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i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,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rpcIf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:= range nodes {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        go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func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(w *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sync.WaitGroup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,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i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int,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rpcIf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NodeRPC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		term, ok := 				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rpcIf.RequestVote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n.currentTerm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, n.id, 0, 0)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		if term &gt;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n.currentTerm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			//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todo</a:t>
            </a:r>
            <a:endParaRPr lang="en-US" sz="1600" spc="-1" dirty="0">
              <a:solidFill>
                <a:srgbClr val="D73A49"/>
              </a:solidFill>
              <a:latin typeface="SFMono-Regular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		}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		votes[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i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] = ok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		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w.Done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         }(&amp;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wg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,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i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,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rpcIf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}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wg.Wait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() // wait until all nodes have voted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BE8C24D-712A-4453-A75F-E620CD9105FC}"/>
              </a:ext>
            </a:extLst>
          </p:cNvPr>
          <p:cNvSpPr/>
          <p:nvPr/>
        </p:nvSpPr>
        <p:spPr>
          <a:xfrm>
            <a:off x="6178237" y="1237127"/>
            <a:ext cx="5712310" cy="5357309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bIns="0" anchor="ctr"/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def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execute_election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(self):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print("-&gt; Election")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self.votedFor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= self.id  # votes for itself</a:t>
            </a: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D73A49"/>
              </a:solidFill>
              <a:latin typeface="SFMono-Regular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wg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=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WaitGroup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nodes =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self.cluster.get_remote_followers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(self.id)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votes = []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wg.add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len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(nodes))</a:t>
            </a: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D73A49"/>
              </a:solidFill>
              <a:latin typeface="SFMono-Regular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def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request_votes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():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    	term, ok =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node.request_vote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self.current_term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	self.id, 0, 0)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   	 if term &gt;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self.current_term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	pass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    	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votes.append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(ok)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    	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wg.done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()</a:t>
            </a: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D73A49"/>
              </a:solidFill>
              <a:latin typeface="SFMono-Regular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for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i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, node in enumerate(nodes):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   	Thread(target=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request_votes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).start()</a:t>
            </a: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D73A49"/>
              </a:solidFill>
              <a:latin typeface="SFMono-Regular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wg.wait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0510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1143000" y="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600" b="0" strike="noStrike" cap="all" spc="-1">
                <a:solidFill>
                  <a:srgbClr val="FFFFFF"/>
                </a:solidFill>
                <a:latin typeface="Tw Cen MT"/>
              </a:rPr>
              <a:t>Parallel programming in Python</a:t>
            </a:r>
            <a:endParaRPr lang="de-DE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355002" y="2019939"/>
            <a:ext cx="5608319" cy="3755668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bIns="0" anchor="ctr"/>
          <a:lstStyle/>
          <a:p>
            <a:pPr>
              <a:lnSpc>
                <a:spcPct val="100000"/>
              </a:lnSpc>
            </a:pP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nbrOfVotes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:= 1 // master votes for itself!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for _, vote := range votes {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	if vote {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		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nbrOfVotes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++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	}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}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// If more than 50% respond with true - 	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// The election was won!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electionWon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:=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nbrOfVotes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&gt;= 	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len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n.cluster.allNodes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)/2+1</a:t>
            </a: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D73A49"/>
              </a:solidFill>
              <a:latin typeface="SFMono-Regular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n.log(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fmt.Sprintf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("&lt;- Election: %v",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electionWon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))</a:t>
            </a: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D73A49"/>
              </a:solidFill>
              <a:latin typeface="SFMono-Regular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return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electionWon</a:t>
            </a:r>
            <a:endParaRPr lang="en-US" sz="1600" spc="-1" dirty="0">
              <a:solidFill>
                <a:srgbClr val="D73A49"/>
              </a:solidFill>
              <a:latin typeface="SFMono-Regular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}</a:t>
            </a:r>
            <a:endParaRPr lang="zxx" sz="16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24EAF39D-AD7E-4A1D-86F9-AC7B33DC9EC5}"/>
              </a:ext>
            </a:extLst>
          </p:cNvPr>
          <p:cNvSpPr/>
          <p:nvPr/>
        </p:nvSpPr>
        <p:spPr>
          <a:xfrm>
            <a:off x="6228678" y="2019939"/>
            <a:ext cx="5608319" cy="3755668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bIns="0" anchor="ctr"/>
          <a:lstStyle/>
          <a:p>
            <a:pPr>
              <a:lnSpc>
                <a:spcPct val="100000"/>
              </a:lnSpc>
            </a:pP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number_of_votes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= 1  # Master votes for himself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for vote in votes: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    	if vote:  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		# if the person voted for me: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        		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number_of_votes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+= 1</a:t>
            </a: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D73A49"/>
              </a:solidFill>
              <a:latin typeface="SFMono-Regular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# check if over half of the cluster is alive and                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# about to have a new master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election_won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=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number_of_votes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&gt; 	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len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self.cluster.allNodes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) / 2</a:t>
            </a: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D73A49"/>
              </a:solidFill>
              <a:latin typeface="SFMono-Regular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print('&lt;- Election:' + str(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election_won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))</a:t>
            </a: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D73A49"/>
              </a:solidFill>
              <a:latin typeface="SFMono-Regular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       return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election_won</a:t>
            </a:r>
            <a:endParaRPr lang="zxx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8513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Zyklus ProblemLösung </Template>
  <TotalTime>0</TotalTime>
  <Words>998</Words>
  <Application>Microsoft Office PowerPoint</Application>
  <PresentationFormat>Breitbild</PresentationFormat>
  <Paragraphs>190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22" baseType="lpstr">
      <vt:lpstr>Arial</vt:lpstr>
      <vt:lpstr>Rockwell</vt:lpstr>
      <vt:lpstr>SFMono-Regular</vt:lpstr>
      <vt:lpstr>Symbol</vt:lpstr>
      <vt:lpstr>Tahoma</vt:lpstr>
      <vt:lpstr>Times New Roman</vt:lpstr>
      <vt:lpstr>Tw Cen MT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dc:description/>
  <cp:lastModifiedBy>Lukas</cp:lastModifiedBy>
  <cp:revision>29</cp:revision>
  <dcterms:created xsi:type="dcterms:W3CDTF">2019-11-28T12:03:02Z</dcterms:created>
  <dcterms:modified xsi:type="dcterms:W3CDTF">2020-01-01T17:09:03Z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nabled">
    <vt:lpwstr>True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MSIP_Label_f42aa342-8706-4288-bd11-ebb85995028c_Name">
    <vt:lpwstr>General</vt:lpwstr>
  </property>
  <property fmtid="{D5CDD505-2E9C-101B-9397-08002B2CF9AE}" pid="11" name="MSIP_Label_f42aa342-8706-4288-bd11-ebb85995028c_Owner">
    <vt:lpwstr>v-abdarl@microsoft.com</vt:lpwstr>
  </property>
  <property fmtid="{D5CDD505-2E9C-101B-9397-08002B2CF9AE}" pid="12" name="MSIP_Label_f42aa342-8706-4288-bd11-ebb85995028c_SetDate">
    <vt:lpwstr>2018-08-20T22:55:44.5188046Z</vt:lpwstr>
  </property>
  <property fmtid="{D5CDD505-2E9C-101B-9397-08002B2CF9AE}" pid="13" name="MSIP_Label_f42aa342-8706-4288-bd11-ebb85995028c_SiteId">
    <vt:lpwstr>72f988bf-86f1-41af-91ab-2d7cd011db47</vt:lpwstr>
  </property>
  <property fmtid="{D5CDD505-2E9C-101B-9397-08002B2CF9AE}" pid="14" name="Notes">
    <vt:i4>2</vt:i4>
  </property>
  <property fmtid="{D5CDD505-2E9C-101B-9397-08002B2CF9AE}" pid="15" name="PresentationFormat">
    <vt:lpwstr>Breitbild</vt:lpwstr>
  </property>
  <property fmtid="{D5CDD505-2E9C-101B-9397-08002B2CF9AE}" pid="16" name="ScaleCrop">
    <vt:bool>false</vt:bool>
  </property>
  <property fmtid="{D5CDD505-2E9C-101B-9397-08002B2CF9AE}" pid="17" name="Sensitivity">
    <vt:lpwstr>General</vt:lpwstr>
  </property>
  <property fmtid="{D5CDD505-2E9C-101B-9397-08002B2CF9AE}" pid="18" name="ShareDoc">
    <vt:bool>false</vt:bool>
  </property>
  <property fmtid="{D5CDD505-2E9C-101B-9397-08002B2CF9AE}" pid="19" name="Slides">
    <vt:i4>7</vt:i4>
  </property>
</Properties>
</file>