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ffffff"/>
                </a:solidFill>
                <a:latin typeface="Tw Cen MT"/>
              </a:rPr>
              <a:t>Click to move the slide</a:t>
            </a:r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latin typeface="Arial"/>
              </a:rPr>
              <a:t>Click to edit the notes format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9B55EE-F6A2-434A-B24E-8DD7F3BE64C7}" type="slidenum">
              <a:rPr b="0" lang="zxx" sz="1400" spc="-1" strike="noStrike">
                <a:latin typeface="Times New Roman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zxx" sz="2000" spc="-1" strike="noStrike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0922E2-56B8-4DF3-8DCB-01965B18C029}" type="slidenum">
              <a:rPr b="0" lang="zxx" sz="1200" spc="-1" strike="noStrike">
                <a:latin typeface="Times New Roman"/>
              </a:rPr>
              <a:t>&lt;number&gt;</a:t>
            </a:fld>
            <a:endParaRPr b="0" lang="zxx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zxx" sz="2000" spc="-1" strike="noStrike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5877EB1-C755-4262-82D8-18F716152244}" type="slidenum">
              <a:rPr b="0" lang="zxx" sz="1200" spc="-1" strike="noStrike">
                <a:latin typeface="Times New Roman"/>
              </a:rPr>
              <a:t>&lt;number&gt;</a:t>
            </a:fld>
            <a:endParaRPr b="0" lang="zxx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Bild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de-DE" sz="4800" spc="-1" strike="noStrike" cap="all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b="0" lang="de-DE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719665-29F6-48DD-877A-4956CAA18216}" type="datetime1">
              <a:rPr b="0" lang="zxx" sz="1050" spc="-1" strike="noStrike">
                <a:solidFill>
                  <a:srgbClr val="ffffff"/>
                </a:solidFill>
                <a:latin typeface="Tw Cen MT"/>
              </a:rPr>
              <a:t>11/29/2019</a:t>
            </a:fld>
            <a:endParaRPr b="0" lang="zxx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zxx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2ECF40-8986-4952-8954-A2A3CD924ED3}" type="slidenum">
              <a:rPr b="0" lang="zxx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zxx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de-DE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de-DE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de-DE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de-DE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de-DE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ild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Textmasterformate bearbeiten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Tw Cen MT"/>
              </a:rPr>
              <a:t>Zweite Ebene</a:t>
            </a:r>
            <a:endParaRPr b="0" lang="de-DE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Tw Cen MT"/>
              </a:rPr>
              <a:t>Dritte Ebene</a:t>
            </a:r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1600" spc="-1" strike="noStrike">
                <a:solidFill>
                  <a:srgbClr val="ffffff"/>
                </a:solidFill>
                <a:latin typeface="Tw Cen MT"/>
              </a:rPr>
              <a:t>Vierte Ebene</a:t>
            </a:r>
            <a:endParaRPr b="0" lang="de-DE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1600" spc="-1" strike="noStrike">
                <a:solidFill>
                  <a:srgbClr val="ffffff"/>
                </a:solidFill>
                <a:latin typeface="Tw Cen MT"/>
              </a:rPr>
              <a:t>Fünfte Ebene</a:t>
            </a:r>
            <a:endParaRPr b="0" lang="de-DE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405095-CA39-46CF-840B-B646D8D7ABE6}" type="datetime1">
              <a:rPr b="0" lang="zxx" sz="1050" spc="-1" strike="noStrike">
                <a:solidFill>
                  <a:srgbClr val="ffffff"/>
                </a:solidFill>
                <a:latin typeface="Tw Cen MT"/>
              </a:rPr>
              <a:t>11/29/2019</a:t>
            </a:fld>
            <a:endParaRPr b="0" lang="zxx" sz="105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zxx" sz="24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037729-1717-4469-AFE7-C414132BF0A7}" type="slidenum">
              <a:rPr b="0" lang="zxx" sz="105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zxx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700280" y="223524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de-DE" sz="5400" spc="-1" strike="noStrike" cap="all">
                <a:solidFill>
                  <a:srgbClr val="ffffff"/>
                </a:solidFill>
                <a:latin typeface="Rockwell"/>
              </a:rPr>
              <a:t>Comparing go and Python in the implementation of raft</a:t>
            </a:r>
            <a:endParaRPr b="0" lang="de-DE" sz="5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Parallel programming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22500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Go: 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ffffff"/>
                </a:solidFill>
                <a:latin typeface="Tw Cen MT"/>
              </a:rPr>
              <a:t>Goroutines</a:t>
            </a:r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ffffff"/>
                </a:solidFill>
                <a:latin typeface="Tw Cen MT"/>
              </a:rPr>
              <a:t>channels</a:t>
            </a:r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Python: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ffffff"/>
                </a:solidFill>
                <a:latin typeface="Tw Cen MT"/>
              </a:rPr>
              <a:t>Threads</a:t>
            </a:r>
            <a:endParaRPr b="0" lang="de-DE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Parallel programming in Go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143000" y="1269000"/>
            <a:ext cx="6211440" cy="535464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package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main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import (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"fmt"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func main()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a, b := 1, 2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operationDone := make(chan bool)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go func()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b = a * b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operationDone &lt;- true //or false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}()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&lt;-operationDone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a = b * b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fmt.Printf("a = %d, b = %d\n", a, b)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}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Parallel programming </a:t>
            </a: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in Python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40800" y="2409480"/>
            <a:ext cx="10979280" cy="34077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from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threading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import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</a:rPr>
              <a:t> Thread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class ServerThread(Thread):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def __init__(self, counter):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Thread.__init__(self)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self.counter = counter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def run(self):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try: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    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for i in range(0, self.counter):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        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print(i)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finally: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    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</a:rPr>
              <a:t>print("Thread finished")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41480" y="2333160"/>
            <a:ext cx="8203680" cy="21909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from src.server.serverThread import ServerThread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if __name__ == '__main__':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for x in range(8):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server = ServerThread(x)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server.start()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# wait for the thread to terminate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</a:rPr>
              <a:t>server.join()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Tw Cen MT"/>
              </a:rPr>
              <a:t>More tools for synchronizing parallel processes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Locks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defer/with Statements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3600" spc="-1" strike="noStrike" cap="all">
                <a:solidFill>
                  <a:srgbClr val="ffffff"/>
                </a:solidFill>
                <a:latin typeface="Rockwell"/>
              </a:rPr>
              <a:t>Conclusion</a:t>
            </a:r>
            <a:endParaRPr b="0" lang="de-DE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ahoma"/>
                <a:ea typeface="Tahoma"/>
              </a:rPr>
              <a:t>Equal code length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ahoma"/>
                <a:ea typeface="Tahoma"/>
              </a:rPr>
              <a:t>Python is more forgiving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Tahoma"/>
                <a:ea typeface="Tahoma"/>
              </a:rPr>
              <a:t>Go is more complex, but faster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ffffff"/>
                </a:solidFill>
                <a:latin typeface="Tahoma"/>
                <a:ea typeface="Tahoma"/>
              </a:rPr>
              <a:t> </a:t>
            </a:r>
            <a:r>
              <a:rPr b="0" lang="de-DE" sz="2400" spc="-1" strike="noStrike">
                <a:solidFill>
                  <a:srgbClr val="ffffff"/>
                </a:solidFill>
                <a:latin typeface="Tahoma"/>
                <a:ea typeface="Tahoma"/>
              </a:rPr>
              <a:t>	</a:t>
            </a:r>
            <a:r>
              <a:rPr b="0" lang="de-DE" sz="2400" spc="-1" strike="noStrike">
                <a:solidFill>
                  <a:srgbClr val="ffffff"/>
                </a:solidFill>
                <a:latin typeface="Tahoma"/>
                <a:ea typeface="Tahoma"/>
              </a:rPr>
              <a:t>-&gt; go can simulate bigger clusters with the power</a:t>
            </a:r>
            <a:endParaRPr b="0" lang="de-DE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7</TotalTime>
  <Application>LibreOffice/6.0.7.3$Linux_X86_64 LibreOffice_project/00m0$Build-3</Application>
  <Words>247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2019-11-28T12:03:02Z</dcterms:created>
  <dc:creator/>
  <dc:description/>
  <dc:language>en-US</dc:language>
  <cp:lastModifiedBy/>
  <dcterms:modified xsi:type="dcterms:W3CDTF">2019-11-29T11:58:26Z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2018-08-20T22:55:44.5188046Z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2</vt:i4>
  </property>
  <property fmtid="{D5CDD505-2E9C-101B-9397-08002B2CF9AE}" pid="15" name="PresentationFormat">
    <vt:lpwstr>Breitbild</vt:lpwstr>
  </property>
  <property fmtid="{D5CDD505-2E9C-101B-9397-08002B2CF9AE}" pid="16" name="ScaleCrop">
    <vt:bool>0</vt:bool>
  </property>
  <property fmtid="{D5CDD505-2E9C-101B-9397-08002B2CF9AE}" pid="17" name="Sensitivity">
    <vt:lpwstr>General</vt:lpwstr>
  </property>
  <property fmtid="{D5CDD505-2E9C-101B-9397-08002B2CF9AE}" pid="18" name="ShareDoc">
    <vt:bool>0</vt:bool>
  </property>
  <property fmtid="{D5CDD505-2E9C-101B-9397-08002B2CF9AE}" pid="19" name="Slides">
    <vt:i4>7</vt:i4>
  </property>
</Properties>
</file>