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latin typeface="Arial"/>
              </a:rPr>
              <a:t>Click to move the slide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zxx" sz="2000" spc="-1" strike="noStrike">
                <a:latin typeface="Arial"/>
              </a:rPr>
              <a:t>Click to edit the notes format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B5A81C5-51E7-4708-B08F-EEF8DC84221A}" type="slidenum">
              <a:rPr b="0" lang="zxx" sz="1400" spc="-1" strike="noStrike">
                <a:latin typeface="Times New Roman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My presentation is about comparing go and python with raft</a:t>
            </a:r>
            <a:endParaRPr b="0" lang="zxx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For those of you that forgot about the raft algorithm…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D9217A-27AA-45C2-BEF7-BC64B91E8A90}" type="slidenum">
              <a:rPr b="0" lang="zxx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274403A-E13D-4C2C-8339-91146BB48F37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903520-063B-46F4-A7F1-A2AF880CEA2C}" type="slidenum">
              <a:rPr b="0" lang="zxx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zxx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Spread out database elastic search</a:t>
            </a:r>
            <a:endParaRPr b="0" lang="zxx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Example: two nodes and different state</a:t>
            </a:r>
            <a:endParaRPr b="0" lang="zxx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Leader is responsible for updating the state</a:t>
            </a:r>
            <a:endParaRPr b="0" lang="zxx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Cluster manages itself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370D417-F0AB-4EDC-9D03-0AEAAD7C8B09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Überleitung: synchronized threads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FF21A9A-951E-447E-B4DC-11DEE5FC17B5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Init is constructor</a:t>
            </a:r>
            <a:endParaRPr b="0" lang="zxx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Run counts his counter down to 0 </a:t>
            </a:r>
            <a:endParaRPr b="0" lang="zxx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Prints thread finished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55F9EC8-2166-41C5-8CD1-A7607A536FFB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7BF6FC2-46ED-4D34-AFB8-4966D30CF8E3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B05BF10-F548-419D-9C28-1B13D62CF218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A timeout function can’t be run twice. Therefore it’s locked.</a:t>
            </a:r>
            <a:endParaRPr b="0" lang="zxx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A node can’t vote for two candidates etc.</a:t>
            </a:r>
            <a:endParaRPr b="0" lang="zxx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Example Philosophers: 2 Philosophers can’t eat with the same fork.</a:t>
            </a:r>
            <a:endParaRPr b="0" lang="zxx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With/defer makes sure that after mutex was locked, it’s unlocked again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06CB651-0576-401E-93C8-08F1BD139EC4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DC5E871-5013-40BD-AB27-EEEADD11BCBA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6AE7C0E-A065-464B-9620-3E1692C82162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2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2440" cy="6856560"/>
            <a:chOff x="-14400" y="0"/>
            <a:chExt cx="12052440" cy="685656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19680" cy="6856560"/>
              <a:chOff x="-14400" y="0"/>
              <a:chExt cx="1219680" cy="685656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2320" cy="2179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8280" cy="180972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8280" cy="142884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0840" cy="91152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0840" cy="52560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0560" cy="14616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320" y="900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2400" cy="12564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6160" cy="47952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1480" cy="47484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3040" cy="10656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2320" cy="2179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8280" cy="180036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4240" cy="121464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3320" cy="142416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0840" cy="91152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6160" cy="51624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5880" cy="14616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3200" cy="6847200"/>
              <a:chOff x="11364840" y="0"/>
              <a:chExt cx="673200" cy="684720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6160" cy="51120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5880" cy="15084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756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7000" cy="115272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5880" cy="15408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3480" cy="154332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756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6360" cy="180036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2320" cy="250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Bild 2" descr=""/>
          <p:cNvPicPr/>
          <p:nvPr/>
        </p:nvPicPr>
        <p:blipFill>
          <a:blip r:embed="rId4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3640" cy="6856560"/>
            <a:chOff x="0" y="0"/>
            <a:chExt cx="2303640" cy="685656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2320" cy="217980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89000" cy="1875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7000" cy="448020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0840" cy="90648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4760" cy="180036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89000" cy="1875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0080" cy="142416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0840" cy="91152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7600" cy="52092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0560" cy="14616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0840" cy="90648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6600" cy="121464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5880" cy="15588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1760" cy="26532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89000" cy="1875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1760" cy="26856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8160" cy="155736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89000" cy="1875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3480" cy="177660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89000" cy="1875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2320" cy="24156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89000" cy="1875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89000" cy="46044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2760" cy="75420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5240" cy="15876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6840" cy="402444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1480" cy="47484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8000" cy="10656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1480" cy="47340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8000" cy="10800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3040" cy="45108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8000" cy="10800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2320" cy="217980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0080" cy="180036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6320" cy="285912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89000" cy="18756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0080" cy="142416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0840" cy="91152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89000" cy="18900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7600" cy="52560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5880" cy="14616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1840" cy="510228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4320" cy="18432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Bild 2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grpSp>
        <p:nvGrpSpPr>
          <p:cNvPr id="136" name="Group 1"/>
          <p:cNvGrpSpPr/>
          <p:nvPr/>
        </p:nvGrpSpPr>
        <p:grpSpPr>
          <a:xfrm>
            <a:off x="-14400" y="0"/>
            <a:ext cx="12052440" cy="6856560"/>
            <a:chOff x="-14400" y="0"/>
            <a:chExt cx="12052440" cy="6856560"/>
          </a:xfrm>
        </p:grpSpPr>
        <p:grpSp>
          <p:nvGrpSpPr>
            <p:cNvPr id="137" name="Group 2"/>
            <p:cNvGrpSpPr/>
            <p:nvPr/>
          </p:nvGrpSpPr>
          <p:grpSpPr>
            <a:xfrm>
              <a:off x="-14400" y="0"/>
              <a:ext cx="1219680" cy="6856560"/>
              <a:chOff x="-14400" y="0"/>
              <a:chExt cx="1219680" cy="6856560"/>
            </a:xfrm>
          </p:grpSpPr>
          <p:sp>
            <p:nvSpPr>
              <p:cNvPr id="138" name="CustomShape 3"/>
              <p:cNvSpPr/>
              <p:nvPr/>
            </p:nvSpPr>
            <p:spPr>
              <a:xfrm>
                <a:off x="114480" y="4680"/>
                <a:ext cx="22320" cy="2179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4"/>
              <p:cNvSpPr/>
              <p:nvPr/>
            </p:nvSpPr>
            <p:spPr>
              <a:xfrm>
                <a:off x="33480" y="217656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5"/>
              <p:cNvSpPr/>
              <p:nvPr/>
            </p:nvSpPr>
            <p:spPr>
              <a:xfrm>
                <a:off x="28440" y="40212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6"/>
              <p:cNvSpPr/>
              <p:nvPr/>
            </p:nvSpPr>
            <p:spPr>
              <a:xfrm>
                <a:off x="200160" y="4680"/>
                <a:ext cx="368280" cy="180972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7"/>
              <p:cNvSpPr/>
              <p:nvPr/>
            </p:nvSpPr>
            <p:spPr>
              <a:xfrm>
                <a:off x="503280" y="18018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8"/>
              <p:cNvSpPr/>
              <p:nvPr/>
            </p:nvSpPr>
            <p:spPr>
              <a:xfrm>
                <a:off x="285840" y="4680"/>
                <a:ext cx="368280" cy="142884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9"/>
              <p:cNvSpPr/>
              <p:nvPr/>
            </p:nvSpPr>
            <p:spPr>
              <a:xfrm>
                <a:off x="546120" y="0"/>
                <a:ext cx="150840" cy="91152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10"/>
              <p:cNvSpPr/>
              <p:nvPr/>
            </p:nvSpPr>
            <p:spPr>
              <a:xfrm>
                <a:off x="588960" y="142092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11"/>
              <p:cNvSpPr/>
              <p:nvPr/>
            </p:nvSpPr>
            <p:spPr>
              <a:xfrm>
                <a:off x="588960" y="9032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12"/>
              <p:cNvSpPr/>
              <p:nvPr/>
            </p:nvSpPr>
            <p:spPr>
              <a:xfrm>
                <a:off x="641520" y="0"/>
                <a:ext cx="420840" cy="52560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3"/>
              <p:cNvSpPr/>
              <p:nvPr/>
            </p:nvSpPr>
            <p:spPr>
              <a:xfrm>
                <a:off x="1020600" y="488880"/>
                <a:ext cx="160560" cy="14616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Line 14"/>
              <p:cNvSpPr/>
              <p:nvPr/>
            </p:nvSpPr>
            <p:spPr>
              <a:xfrm>
                <a:off x="-4320" y="900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5"/>
              <p:cNvSpPr/>
              <p:nvPr/>
            </p:nvSpPr>
            <p:spPr>
              <a:xfrm>
                <a:off x="9360" y="1801800"/>
                <a:ext cx="122400" cy="12564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6"/>
              <p:cNvSpPr/>
              <p:nvPr/>
            </p:nvSpPr>
            <p:spPr>
              <a:xfrm>
                <a:off x="-9360" y="3549600"/>
                <a:ext cx="146160" cy="47952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17"/>
              <p:cNvSpPr/>
              <p:nvPr/>
            </p:nvSpPr>
            <p:spPr>
              <a:xfrm>
                <a:off x="128520" y="1382760"/>
                <a:ext cx="141480" cy="47484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8"/>
              <p:cNvSpPr/>
              <p:nvPr/>
            </p:nvSpPr>
            <p:spPr>
              <a:xfrm>
                <a:off x="204840" y="1849320"/>
                <a:ext cx="113040" cy="10656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9"/>
              <p:cNvSpPr/>
              <p:nvPr/>
            </p:nvSpPr>
            <p:spPr>
              <a:xfrm>
                <a:off x="133200" y="4662360"/>
                <a:ext cx="22320" cy="2179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20"/>
              <p:cNvSpPr/>
              <p:nvPr/>
            </p:nvSpPr>
            <p:spPr>
              <a:xfrm>
                <a:off x="223920" y="5041800"/>
                <a:ext cx="368280" cy="180036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21"/>
              <p:cNvSpPr/>
              <p:nvPr/>
            </p:nvSpPr>
            <p:spPr>
              <a:xfrm>
                <a:off x="52560" y="44816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22"/>
              <p:cNvSpPr/>
              <p:nvPr/>
            </p:nvSpPr>
            <p:spPr>
              <a:xfrm>
                <a:off x="-14400" y="5627520"/>
                <a:ext cx="84240" cy="121464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3"/>
              <p:cNvSpPr/>
              <p:nvPr/>
            </p:nvSpPr>
            <p:spPr>
              <a:xfrm>
                <a:off x="527040" y="48672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4"/>
              <p:cNvSpPr/>
              <p:nvPr/>
            </p:nvSpPr>
            <p:spPr>
              <a:xfrm>
                <a:off x="309600" y="5423040"/>
                <a:ext cx="373320" cy="142416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5"/>
              <p:cNvSpPr/>
              <p:nvPr/>
            </p:nvSpPr>
            <p:spPr>
              <a:xfrm>
                <a:off x="569880" y="5945040"/>
                <a:ext cx="150840" cy="91152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6"/>
              <p:cNvSpPr/>
              <p:nvPr/>
            </p:nvSpPr>
            <p:spPr>
              <a:xfrm>
                <a:off x="612720" y="52466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7"/>
              <p:cNvSpPr/>
              <p:nvPr/>
            </p:nvSpPr>
            <p:spPr>
              <a:xfrm>
                <a:off x="612720" y="576432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8"/>
              <p:cNvSpPr/>
              <p:nvPr/>
            </p:nvSpPr>
            <p:spPr>
              <a:xfrm>
                <a:off x="669960" y="6330960"/>
                <a:ext cx="416160" cy="51624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9"/>
              <p:cNvSpPr/>
              <p:nvPr/>
            </p:nvSpPr>
            <p:spPr>
              <a:xfrm>
                <a:off x="1049400" y="6221520"/>
                <a:ext cx="155880" cy="14616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5" name="Group 30"/>
            <p:cNvGrpSpPr/>
            <p:nvPr/>
          </p:nvGrpSpPr>
          <p:grpSpPr>
            <a:xfrm>
              <a:off x="11364840" y="0"/>
              <a:ext cx="673200" cy="6847200"/>
              <a:chOff x="11364840" y="0"/>
              <a:chExt cx="673200" cy="6847200"/>
            </a:xfrm>
          </p:grpSpPr>
          <p:sp>
            <p:nvSpPr>
              <p:cNvPr id="166" name="CustomShape 31"/>
              <p:cNvSpPr/>
              <p:nvPr/>
            </p:nvSpPr>
            <p:spPr>
              <a:xfrm>
                <a:off x="11484000" y="0"/>
                <a:ext cx="416160" cy="51120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32"/>
              <p:cNvSpPr/>
              <p:nvPr/>
            </p:nvSpPr>
            <p:spPr>
              <a:xfrm>
                <a:off x="11364840" y="474840"/>
                <a:ext cx="155880" cy="15084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33"/>
              <p:cNvSpPr/>
              <p:nvPr/>
            </p:nvSpPr>
            <p:spPr>
              <a:xfrm>
                <a:off x="11631600" y="1539720"/>
                <a:ext cx="18756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34"/>
              <p:cNvSpPr/>
              <p:nvPr/>
            </p:nvSpPr>
            <p:spPr>
              <a:xfrm>
                <a:off x="11531520" y="5694480"/>
                <a:ext cx="297000" cy="115272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5"/>
              <p:cNvSpPr/>
              <p:nvPr/>
            </p:nvSpPr>
            <p:spPr>
              <a:xfrm>
                <a:off x="11773080" y="5551560"/>
                <a:ext cx="155880" cy="15408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6"/>
              <p:cNvSpPr/>
              <p:nvPr/>
            </p:nvSpPr>
            <p:spPr>
              <a:xfrm>
                <a:off x="11711160" y="4680"/>
                <a:ext cx="303480" cy="154332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7"/>
              <p:cNvSpPr/>
              <p:nvPr/>
            </p:nvSpPr>
            <p:spPr>
              <a:xfrm>
                <a:off x="11636280" y="4867200"/>
                <a:ext cx="18756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8"/>
              <p:cNvSpPr/>
              <p:nvPr/>
            </p:nvSpPr>
            <p:spPr>
              <a:xfrm>
                <a:off x="11441160" y="5046840"/>
                <a:ext cx="306360" cy="180036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9"/>
              <p:cNvSpPr/>
              <p:nvPr/>
            </p:nvSpPr>
            <p:spPr>
              <a:xfrm>
                <a:off x="11849040" y="641664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40"/>
              <p:cNvSpPr/>
              <p:nvPr/>
            </p:nvSpPr>
            <p:spPr>
              <a:xfrm>
                <a:off x="11939760" y="6595920"/>
                <a:ext cx="22320" cy="250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" name="PlaceHolder 4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177" name="PlaceHolder 4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700280" y="2235240"/>
            <a:ext cx="879012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zxx" sz="5400" spc="-1" strike="noStrike" cap="all">
                <a:solidFill>
                  <a:srgbClr val="ffffff"/>
                </a:solidFill>
                <a:latin typeface="Rockwell"/>
                <a:ea typeface="DejaVu Sans"/>
              </a:rPr>
              <a:t>Comparing go and Python WITH raft</a:t>
            </a:r>
            <a:endParaRPr b="0" lang="zxx" sz="5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7040880" y="5120640"/>
            <a:ext cx="21938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Lukas Kiederle</a:t>
            </a:r>
            <a:endParaRPr b="0" lang="zxx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232320" y="2062800"/>
            <a:ext cx="5607360" cy="397152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nbrOfVotes := 1 // master votes for itself!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for _, vote := range votes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if vote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nbrOfVotes++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}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}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// If more than 50% respond with true -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// The election was won!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electionWon := nbrOfVotes &gt;=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len(n.cluster.allNodes)/2+1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n.log(fmt.Sprintf("&lt;- Election: %v",electionWon))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return electionWon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}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51360" y="2062800"/>
            <a:ext cx="5607360" cy="397152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number_of_votes = 1  # Master votes for himself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for vote in votes: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if vote:  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# if the person voted for me: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number_of_votes += 1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# check if over half of the cluster is alive and                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# about to have a new master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election_won = number_of_votes &gt;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len(self.cluster.allNodes) / 2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print('&lt;- Election:' + str(election_won))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return election_won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824920" y="-37800"/>
            <a:ext cx="433152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Python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7859520" y="-37800"/>
            <a:ext cx="433152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Go</a:t>
            </a:r>
            <a:endParaRPr b="0" lang="zxx" sz="36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41560" y="0"/>
            <a:ext cx="990468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Rockwell"/>
                <a:ea typeface="DejaVu Sans"/>
              </a:rPr>
              <a:t>Conclusion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141560" y="1260000"/>
            <a:ext cx="990468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120000"/>
              </a:lnSpc>
              <a:spcBef>
                <a:spcPts val="1001"/>
              </a:spcBef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Both Languages have:</a:t>
            </a:r>
            <a:endParaRPr b="0" lang="zxx" sz="24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The ability to implement Raft</a:t>
            </a:r>
            <a:endParaRPr b="0" lang="zxx" sz="24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About the same Codelength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6854040" y="3429000"/>
            <a:ext cx="478476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120000"/>
              </a:lnSpc>
              <a:spcBef>
                <a:spcPts val="1001"/>
              </a:spcBef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Go:</a:t>
            </a:r>
            <a:endParaRPr b="0" lang="zxx" sz="24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More complex, but faster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 </a:t>
            </a: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	</a:t>
            </a: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-&gt; can simulate bigger clusters with the same power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967320" y="3429000"/>
            <a:ext cx="512604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120000"/>
              </a:lnSpc>
              <a:spcBef>
                <a:spcPts val="1001"/>
              </a:spcBef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Python:</a:t>
            </a:r>
            <a:endParaRPr b="0" lang="zxx" sz="24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More forgiving Syntax</a:t>
            </a:r>
            <a:endParaRPr b="0" lang="zxx" sz="24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Easier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41560" y="0"/>
            <a:ext cx="990468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Raft Algorithm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Problem:</a:t>
            </a:r>
            <a:endParaRPr b="0" lang="zxx" sz="2400" spc="-1" strike="noStrike">
              <a:latin typeface="Arial"/>
            </a:endParaRPr>
          </a:p>
          <a:p>
            <a:pPr lvl="1" marL="6858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Storing information spread out in a cluster of multiple nodes</a:t>
            </a:r>
            <a:endParaRPr b="0" lang="zxx" sz="2400" spc="-1" strike="noStrike">
              <a:latin typeface="Arial"/>
            </a:endParaRPr>
          </a:p>
          <a:p>
            <a:pPr lvl="1" marL="6858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How do these nodes find a consensus for a state?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43000" y="0"/>
            <a:ext cx="990468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Parallel programming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41560" y="2250000"/>
            <a:ext cx="990468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Go: </a:t>
            </a:r>
            <a:endParaRPr b="0" lang="zxx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Goroutines</a:t>
            </a:r>
            <a:endParaRPr b="0" lang="zxx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Channels</a:t>
            </a:r>
            <a:endParaRPr b="0" lang="zxx" sz="24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Python:</a:t>
            </a:r>
            <a:endParaRPr b="0" lang="zxx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Threads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143000" y="0"/>
            <a:ext cx="990468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Python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40800" y="2409480"/>
            <a:ext cx="10978200" cy="340668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from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threading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import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Thread 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class ServerThread(Thread):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def __init__(self, counter):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Thread.__init__(self)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self.counter = counter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def run(self):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try: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for i in range(0, self.counter):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print(i)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finally: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print("Thread finished")</a:t>
            </a:r>
            <a:endParaRPr b="0" lang="zxx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43000" y="0"/>
            <a:ext cx="990468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Python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041480" y="2194560"/>
            <a:ext cx="4390200" cy="24681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from src.server.serverThread import ServerThread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if __name__ == '__main__':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for i in range(8):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server = ServerThread(i)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server.start()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# wait for the thread to terminate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server.join()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207120" y="2199240"/>
            <a:ext cx="4390200" cy="245772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Result: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Thread finished!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Thread finished!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Thread finished!</a:t>
            </a:r>
            <a:endParaRPr b="0" lang="zxx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43000" y="0"/>
            <a:ext cx="990468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Go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143000" y="1269000"/>
            <a:ext cx="6210360" cy="540540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package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main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import (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"fmt"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func main()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a, b := 1, 2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operationDone := make(chan bool)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go func()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b = a * b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operationDone &lt;- true //or false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}()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&lt;-operationDone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a = b * b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fmt.Printf("a = %d, b = %d\n", a, b)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}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9129600" y="2956320"/>
            <a:ext cx="1153800" cy="94464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Result: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SFMono-Regular"/>
                <a:ea typeface="DejaVu Sans"/>
              </a:rPr>
              <a:t>a = 4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SFMono-Regular"/>
                <a:ea typeface="DejaVu Sans"/>
              </a:rPr>
              <a:t>b = 2</a:t>
            </a:r>
            <a:endParaRPr b="0" lang="zxx" sz="1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141560" y="0"/>
            <a:ext cx="990468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More tools for synchronizing parallel processes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Locks</a:t>
            </a:r>
            <a:endParaRPr b="0" lang="zxx" sz="24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With/defer statements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141560" y="3454560"/>
            <a:ext cx="4364280" cy="7509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SFMono-Regular"/>
                <a:ea typeface="DejaVu Sans"/>
              </a:rPr>
              <a:t>Python: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self.mutex = Lock()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with self.mutex: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681960" y="3454560"/>
            <a:ext cx="4364280" cy="7509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SFMono-Regular"/>
                <a:ea typeface="DejaVu Sans"/>
              </a:rPr>
              <a:t>Go: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n.mutex.Lock()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defer n.mutex.Unlock()</a:t>
            </a:r>
            <a:endParaRPr b="0" lang="zxx" sz="1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143000" y="0"/>
            <a:ext cx="990468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Parallel programming:</a:t>
            </a:r>
            <a:endParaRPr b="0" lang="zxx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Example Execute Election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Node requests votes from every other node</a:t>
            </a:r>
            <a:endParaRPr b="0" lang="zxx" sz="2400" spc="-1" strike="noStrike">
              <a:latin typeface="Arial"/>
            </a:endParaRPr>
          </a:p>
          <a:p>
            <a:pPr marL="228600" indent="-2271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Node checks if the majority voted for it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271560" y="1226520"/>
            <a:ext cx="5711400" cy="544788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func (n *Node) executeElection() bool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n.log("-&gt; Election")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n.votedFor = &amp;n.id // vote for ourself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var wg sync.WaitGroup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nodes := n.cluster.GetRemoteFollowers(n.id)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votes := make([]bool, len(nodes))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wg.Add(len(nodes))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for i, rpcIf := range nodes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go func(w *sync.WaitGroup, i int, rpcIf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NodeRPC)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ok := rpcIf.RequestVote(n.id, 0, 0)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votes[i] = ok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w.Done()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}(&amp;wg, i, rpcIf)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}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wg.Wait() // wait until all nodes have voted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208080" y="1226520"/>
            <a:ext cx="5711400" cy="544788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def execute_election(self):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print("-&gt; Election")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self.votedFor = self.id  # votes for itself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 = WaitGroup()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nodes = self.cluster.get_remote_followers(self.id)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votes = []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wg.add(len(nodes))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def request_votes():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ok = node.request_vote(self.id, 0, 0)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votes.append(ok)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wg.done()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for i, node in enumerate(nodes):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Thread(target=request_votes).start()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wg.wait()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2824920" y="-37800"/>
            <a:ext cx="433152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Python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7859520" y="-37800"/>
            <a:ext cx="433152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Go</a:t>
            </a:r>
            <a:endParaRPr b="0" lang="zxx" sz="3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90</TotalTime>
  <Application>LibreOffice/6.0.7.3$Linux_X86_64 LibreOffice_project/00m0$Build-3</Application>
  <Words>1008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2019-11-28T12:03:02Z</dcterms:created>
  <dc:creator/>
  <dc:description/>
  <dc:language>en-US</dc:language>
  <cp:lastModifiedBy/>
  <dcterms:modified xsi:type="dcterms:W3CDTF">2020-01-08T23:08:11Z</dcterms:modified>
  <cp:revision>61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Owner">
    <vt:lpwstr>v-abdarl@microsoft.com</vt:lpwstr>
  </property>
  <property fmtid="{D5CDD505-2E9C-101B-9397-08002B2CF9AE}" pid="12" name="MSIP_Label_f42aa342-8706-4288-bd11-ebb85995028c_SetDate">
    <vt:lpwstr>2018-08-20T22:55:44.5188046Z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Notes">
    <vt:i4>11</vt:i4>
  </property>
  <property fmtid="{D5CDD505-2E9C-101B-9397-08002B2CF9AE}" pid="15" name="PresentationFormat">
    <vt:lpwstr>Breitbild</vt:lpwstr>
  </property>
  <property fmtid="{D5CDD505-2E9C-101B-9397-08002B2CF9AE}" pid="16" name="ScaleCrop">
    <vt:bool>0</vt:bool>
  </property>
  <property fmtid="{D5CDD505-2E9C-101B-9397-08002B2CF9AE}" pid="17" name="Sensitivity">
    <vt:lpwstr>General</vt:lpwstr>
  </property>
  <property fmtid="{D5CDD505-2E9C-101B-9397-08002B2CF9AE}" pid="18" name="ShareDoc">
    <vt:bool>0</vt:bool>
  </property>
  <property fmtid="{D5CDD505-2E9C-101B-9397-08002B2CF9AE}" pid="19" name="Slides">
    <vt:i4>11</vt:i4>
  </property>
</Properties>
</file>