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zxx" sz="2000" spc="-1" strike="noStrike">
                <a:latin typeface="Arial"/>
              </a:rPr>
              <a:t>Click to edit the notes format</a:t>
            </a:r>
            <a:endParaRPr b="0" lang="zxx" sz="20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zxx" sz="1400" spc="-1" strike="noStrike">
                <a:latin typeface="Times New Roman"/>
              </a:rPr>
              <a:t> </a:t>
            </a:r>
            <a:endParaRPr b="0" lang="zxx" sz="1400" spc="-1" strike="noStrike">
              <a:latin typeface="Times New Roman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zxx" sz="1400" spc="-1" strike="noStrike">
                <a:latin typeface="Times New Roman"/>
              </a:rPr>
              <a:t> </a:t>
            </a:r>
            <a:endParaRPr b="0" lang="zxx" sz="1400" spc="-1" strike="noStrike">
              <a:latin typeface="Times New Roman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zxx" sz="1400" spc="-1" strike="noStrike">
                <a:latin typeface="Times New Roman"/>
              </a:rPr>
              <a:t> </a:t>
            </a:r>
            <a:endParaRPr b="0" lang="zxx" sz="1400" spc="-1" strike="noStrike">
              <a:latin typeface="Times New Roman"/>
            </a:endParaRPr>
          </a:p>
        </p:txBody>
      </p:sp>
      <p:sp>
        <p:nvSpPr>
          <p:cNvPr id="2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F481220-9871-4AB3-8D2D-AB660C06E423}" type="slidenum">
              <a:rPr b="0" lang="zxx" sz="1400" spc="-1" strike="noStrike">
                <a:latin typeface="Times New Roman"/>
              </a:rPr>
              <a:t>1</a:t>
            </a:fld>
            <a:endParaRPr b="0" lang="zxx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zxx" sz="2000" spc="-1" strike="noStrike">
                <a:latin typeface="Arial"/>
              </a:rPr>
              <a:t>- My presentation is about comparing go and python with raft</a:t>
            </a:r>
            <a:endParaRPr b="0" lang="zxx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zxx" sz="2000" spc="-1" strike="noStrike">
                <a:latin typeface="Arial"/>
              </a:rPr>
              <a:t>- For those of you that forgot about the raft algorithm…</a:t>
            </a:r>
            <a:endParaRPr b="0" lang="zxx" sz="20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4AD11F5-E49D-4227-8FE0-1BD6334DF9AA}" type="slidenum">
              <a:rPr b="0" lang="zxx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b="0" lang="zxx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zxx" sz="2000" spc="-1" strike="noStrike">
              <a:latin typeface="Arial"/>
            </a:endParaRPr>
          </a:p>
        </p:txBody>
      </p:sp>
      <p:sp>
        <p:nvSpPr>
          <p:cNvPr id="281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2CD5B3AC-6F75-452D-85DE-DABB8A1FD76E}" type="slidenum">
              <a:rPr b="0" lang="zxx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zxx" sz="14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zxx" sz="2000" spc="-1" strike="noStrike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2A6C02C-CBE9-4904-95EF-144E87D22B5A}" type="slidenum">
              <a:rPr b="0" lang="zxx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zxx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zxx" sz="2000" spc="-1" strike="noStrike">
                <a:latin typeface="Arial"/>
              </a:rPr>
              <a:t>- Spread out database elastic search</a:t>
            </a:r>
            <a:endParaRPr b="0" lang="zxx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zxx" sz="2000" spc="-1" strike="noStrike">
                <a:latin typeface="Arial"/>
              </a:rPr>
              <a:t>- Example: two nodes and different state</a:t>
            </a:r>
            <a:endParaRPr b="0" lang="zxx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zxx" sz="2000" spc="-1" strike="noStrike">
                <a:latin typeface="Arial"/>
              </a:rPr>
              <a:t>- Leader is responsible for updating the state</a:t>
            </a:r>
            <a:endParaRPr b="0" lang="zxx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zxx" sz="2000" spc="-1" strike="noStrike">
                <a:latin typeface="Arial"/>
              </a:rPr>
              <a:t>Cluster manages itself</a:t>
            </a:r>
            <a:endParaRPr b="0" lang="zxx" sz="2000" spc="-1" strike="noStrike">
              <a:latin typeface="Arial"/>
            </a:endParaRPr>
          </a:p>
        </p:txBody>
      </p:sp>
      <p:sp>
        <p:nvSpPr>
          <p:cNvPr id="257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A3D5CF2C-3810-4951-8C98-B7C140CB1C66}" type="slidenum">
              <a:rPr b="0" lang="zxx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b="0" lang="zxx" sz="14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zxx" sz="2000" spc="-1" strike="noStrike">
                <a:latin typeface="Arial"/>
              </a:rPr>
              <a:t>Überleitung: synchronized threads</a:t>
            </a:r>
            <a:endParaRPr b="0" lang="zxx" sz="2000" spc="-1" strike="noStrike">
              <a:latin typeface="Arial"/>
            </a:endParaRPr>
          </a:p>
        </p:txBody>
      </p:sp>
      <p:sp>
        <p:nvSpPr>
          <p:cNvPr id="260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BC9289E1-4A61-4B4C-8C9C-FFC10AAAD873}" type="slidenum">
              <a:rPr b="0" lang="zxx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b="0" lang="zxx" sz="14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zxx" sz="2000" spc="-1" strike="noStrike">
                <a:latin typeface="Arial"/>
              </a:rPr>
              <a:t>- Init is constructor</a:t>
            </a:r>
            <a:endParaRPr b="0" lang="zxx" sz="20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zxx" sz="2000" spc="-1" strike="noStrike">
                <a:latin typeface="Arial"/>
              </a:rPr>
              <a:t>Run counts his counter down to 0 </a:t>
            </a:r>
            <a:endParaRPr b="0" lang="zxx" sz="20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zxx" sz="2000" spc="-1" strike="noStrike">
                <a:latin typeface="Arial"/>
              </a:rPr>
              <a:t>Prints thread finished</a:t>
            </a:r>
            <a:endParaRPr b="0" lang="zxx" sz="2000" spc="-1" strike="noStrike">
              <a:latin typeface="Arial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202087D6-1353-437A-AE7C-E26834A6A8CB}" type="slidenum">
              <a:rPr b="0" lang="zxx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b="0" lang="zxx" sz="14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zxx" sz="2000" spc="-1" strike="noStrike">
              <a:latin typeface="Arial"/>
            </a:endParaRPr>
          </a:p>
        </p:txBody>
      </p:sp>
      <p:sp>
        <p:nvSpPr>
          <p:cNvPr id="266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B8A30AEB-F6BB-4D96-9217-07A71E4BB938}" type="slidenum">
              <a:rPr b="0" lang="zxx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b="0" lang="zxx" sz="14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zxx" sz="2000" spc="-1" strike="noStrike">
              <a:latin typeface="Arial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6EF66075-8932-4AB2-869D-4D0F8D24E524}" type="slidenum">
              <a:rPr b="0" lang="zxx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b="0" lang="zxx" sz="14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zxx" sz="2000" spc="-1" strike="noStrike">
                <a:latin typeface="Arial"/>
              </a:rPr>
              <a:t>A timeout function can’t be run twice. Therefore it’s locked.</a:t>
            </a:r>
            <a:endParaRPr b="0" lang="zxx" sz="20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zxx" sz="2000" spc="-1" strike="noStrike">
                <a:latin typeface="Arial"/>
              </a:rPr>
              <a:t>A node can’t vote for two candidates etc.</a:t>
            </a:r>
            <a:endParaRPr b="0" lang="zxx" sz="20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zxx" sz="2000" spc="-1" strike="noStrike">
                <a:latin typeface="Arial"/>
              </a:rPr>
              <a:t>Example Philosophers: 2 Philosophers can’t eat with the same fork.</a:t>
            </a:r>
            <a:endParaRPr b="0" lang="zxx" sz="20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zxx" sz="2000" spc="-1" strike="noStrike">
                <a:latin typeface="Arial"/>
              </a:rPr>
              <a:t>With/defer makes sure that after mutex was locked, it’s unlocked again</a:t>
            </a:r>
            <a:endParaRPr b="0" lang="zxx" sz="2000" spc="-1" strike="noStrike">
              <a:latin typeface="Arial"/>
            </a:endParaRPr>
          </a:p>
        </p:txBody>
      </p:sp>
      <p:sp>
        <p:nvSpPr>
          <p:cNvPr id="272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7421D977-402B-4D8E-B293-38726F8CC675}" type="slidenum">
              <a:rPr b="0" lang="zxx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b="0" lang="zxx" sz="14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zxx" sz="2000" spc="-1" strike="noStrike">
              <a:latin typeface="Arial"/>
            </a:endParaRPr>
          </a:p>
        </p:txBody>
      </p:sp>
      <p:sp>
        <p:nvSpPr>
          <p:cNvPr id="275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317CB910-1095-4EA0-9121-97E635C50D4E}" type="slidenum">
              <a:rPr b="0" lang="zxx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b="0" lang="zxx" sz="14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zxx" sz="2000" spc="-1" strike="noStrike">
              <a:latin typeface="Arial"/>
            </a:endParaRPr>
          </a:p>
        </p:txBody>
      </p:sp>
      <p:sp>
        <p:nvSpPr>
          <p:cNvPr id="278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6FB03C21-5375-4CCC-B8AE-E97CEE2E1533}" type="slidenum">
              <a:rPr b="0" lang="zxx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b="0" lang="zxx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ild 2" descr=""/>
          <p:cNvPicPr/>
          <p:nvPr/>
        </p:nvPicPr>
        <p:blipFill>
          <a:blip r:embed="rId3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grpSp>
        <p:nvGrpSpPr>
          <p:cNvPr id="1" name="Group 1"/>
          <p:cNvGrpSpPr/>
          <p:nvPr/>
        </p:nvGrpSpPr>
        <p:grpSpPr>
          <a:xfrm>
            <a:off x="-14400" y="0"/>
            <a:ext cx="12053160" cy="6857280"/>
            <a:chOff x="-14400" y="0"/>
            <a:chExt cx="12053160" cy="6857280"/>
          </a:xfrm>
        </p:grpSpPr>
        <p:grpSp>
          <p:nvGrpSpPr>
            <p:cNvPr id="2" name="Group 2"/>
            <p:cNvGrpSpPr/>
            <p:nvPr/>
          </p:nvGrpSpPr>
          <p:grpSpPr>
            <a:xfrm>
              <a:off x="-14400" y="0"/>
              <a:ext cx="1220400" cy="6857280"/>
              <a:chOff x="-14400" y="0"/>
              <a:chExt cx="1220400" cy="6857280"/>
            </a:xfrm>
          </p:grpSpPr>
          <p:sp>
            <p:nvSpPr>
              <p:cNvPr id="3" name="CustomShape 3"/>
              <p:cNvSpPr/>
              <p:nvPr/>
            </p:nvSpPr>
            <p:spPr>
              <a:xfrm>
                <a:off x="114480" y="4680"/>
                <a:ext cx="23040" cy="2180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" name="CustomShape 4"/>
              <p:cNvSpPr/>
              <p:nvPr/>
            </p:nvSpPr>
            <p:spPr>
              <a:xfrm>
                <a:off x="33480" y="2176560"/>
                <a:ext cx="18972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" name="CustomShape 5"/>
              <p:cNvSpPr/>
              <p:nvPr/>
            </p:nvSpPr>
            <p:spPr>
              <a:xfrm>
                <a:off x="28440" y="4021200"/>
                <a:ext cx="189720" cy="1882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6"/>
              <p:cNvSpPr/>
              <p:nvPr/>
            </p:nvSpPr>
            <p:spPr>
              <a:xfrm>
                <a:off x="200160" y="4680"/>
                <a:ext cx="369000" cy="181044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CustomShape 7"/>
              <p:cNvSpPr/>
              <p:nvPr/>
            </p:nvSpPr>
            <p:spPr>
              <a:xfrm>
                <a:off x="503280" y="1801800"/>
                <a:ext cx="189720" cy="1882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" name="CustomShape 8"/>
              <p:cNvSpPr/>
              <p:nvPr/>
            </p:nvSpPr>
            <p:spPr>
              <a:xfrm>
                <a:off x="285840" y="4680"/>
                <a:ext cx="369000" cy="142956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" name="CustomShape 9"/>
              <p:cNvSpPr/>
              <p:nvPr/>
            </p:nvSpPr>
            <p:spPr>
              <a:xfrm>
                <a:off x="546120" y="0"/>
                <a:ext cx="151560" cy="91224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CustomShape 10"/>
              <p:cNvSpPr/>
              <p:nvPr/>
            </p:nvSpPr>
            <p:spPr>
              <a:xfrm>
                <a:off x="588960" y="1420920"/>
                <a:ext cx="18972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CustomShape 11"/>
              <p:cNvSpPr/>
              <p:nvPr/>
            </p:nvSpPr>
            <p:spPr>
              <a:xfrm>
                <a:off x="588960" y="903240"/>
                <a:ext cx="18972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CustomShape 12"/>
              <p:cNvSpPr/>
              <p:nvPr/>
            </p:nvSpPr>
            <p:spPr>
              <a:xfrm>
                <a:off x="641520" y="0"/>
                <a:ext cx="421560" cy="52632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" name="CustomShape 13"/>
              <p:cNvSpPr/>
              <p:nvPr/>
            </p:nvSpPr>
            <p:spPr>
              <a:xfrm>
                <a:off x="1020600" y="488880"/>
                <a:ext cx="161280" cy="14688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" name="Line 14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" name="CustomShape 15"/>
              <p:cNvSpPr/>
              <p:nvPr/>
            </p:nvSpPr>
            <p:spPr>
              <a:xfrm>
                <a:off x="9360" y="1801800"/>
                <a:ext cx="123120" cy="12636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CustomShape 16"/>
              <p:cNvSpPr/>
              <p:nvPr/>
            </p:nvSpPr>
            <p:spPr>
              <a:xfrm>
                <a:off x="-9360" y="3549600"/>
                <a:ext cx="146880" cy="48024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" name="CustomShape 17"/>
              <p:cNvSpPr/>
              <p:nvPr/>
            </p:nvSpPr>
            <p:spPr>
              <a:xfrm>
                <a:off x="128520" y="1382760"/>
                <a:ext cx="142200" cy="47556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" name="CustomShape 18"/>
              <p:cNvSpPr/>
              <p:nvPr/>
            </p:nvSpPr>
            <p:spPr>
              <a:xfrm>
                <a:off x="204840" y="1849320"/>
                <a:ext cx="113760" cy="10728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" name="CustomShape 19"/>
              <p:cNvSpPr/>
              <p:nvPr/>
            </p:nvSpPr>
            <p:spPr>
              <a:xfrm>
                <a:off x="133200" y="4662360"/>
                <a:ext cx="23040" cy="2180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" name="CustomShape 20"/>
              <p:cNvSpPr/>
              <p:nvPr/>
            </p:nvSpPr>
            <p:spPr>
              <a:xfrm>
                <a:off x="223920" y="5041800"/>
                <a:ext cx="369000" cy="180108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" name="CustomShape 21"/>
              <p:cNvSpPr/>
              <p:nvPr/>
            </p:nvSpPr>
            <p:spPr>
              <a:xfrm>
                <a:off x="52560" y="4481640"/>
                <a:ext cx="18972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" name="CustomShape 22"/>
              <p:cNvSpPr/>
              <p:nvPr/>
            </p:nvSpPr>
            <p:spPr>
              <a:xfrm>
                <a:off x="-14400" y="5627520"/>
                <a:ext cx="84960" cy="121536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" name="CustomShape 23"/>
              <p:cNvSpPr/>
              <p:nvPr/>
            </p:nvSpPr>
            <p:spPr>
              <a:xfrm>
                <a:off x="527040" y="4867200"/>
                <a:ext cx="189720" cy="1882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" name="CustomShape 24"/>
              <p:cNvSpPr/>
              <p:nvPr/>
            </p:nvSpPr>
            <p:spPr>
              <a:xfrm>
                <a:off x="309600" y="5423040"/>
                <a:ext cx="374040" cy="142488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" name="CustomShape 25"/>
              <p:cNvSpPr/>
              <p:nvPr/>
            </p:nvSpPr>
            <p:spPr>
              <a:xfrm>
                <a:off x="569880" y="5945040"/>
                <a:ext cx="151560" cy="91224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" name="CustomShape 26"/>
              <p:cNvSpPr/>
              <p:nvPr/>
            </p:nvSpPr>
            <p:spPr>
              <a:xfrm>
                <a:off x="612720" y="5246640"/>
                <a:ext cx="18972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" name="CustomShape 27"/>
              <p:cNvSpPr/>
              <p:nvPr/>
            </p:nvSpPr>
            <p:spPr>
              <a:xfrm>
                <a:off x="612720" y="5764320"/>
                <a:ext cx="18972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" name="CustomShape 28"/>
              <p:cNvSpPr/>
              <p:nvPr/>
            </p:nvSpPr>
            <p:spPr>
              <a:xfrm>
                <a:off x="669960" y="6330960"/>
                <a:ext cx="416880" cy="51696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" name="CustomShape 29"/>
              <p:cNvSpPr/>
              <p:nvPr/>
            </p:nvSpPr>
            <p:spPr>
              <a:xfrm>
                <a:off x="1049400" y="6221520"/>
                <a:ext cx="156600" cy="14688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" name="Group 30"/>
            <p:cNvGrpSpPr/>
            <p:nvPr/>
          </p:nvGrpSpPr>
          <p:grpSpPr>
            <a:xfrm>
              <a:off x="11364840" y="0"/>
              <a:ext cx="673920" cy="6847920"/>
              <a:chOff x="11364840" y="0"/>
              <a:chExt cx="673920" cy="6847920"/>
            </a:xfrm>
          </p:grpSpPr>
          <p:sp>
            <p:nvSpPr>
              <p:cNvPr id="31" name="CustomShape 31"/>
              <p:cNvSpPr/>
              <p:nvPr/>
            </p:nvSpPr>
            <p:spPr>
              <a:xfrm>
                <a:off x="11484000" y="0"/>
                <a:ext cx="416880" cy="51192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" name="CustomShape 32"/>
              <p:cNvSpPr/>
              <p:nvPr/>
            </p:nvSpPr>
            <p:spPr>
              <a:xfrm>
                <a:off x="11364840" y="474840"/>
                <a:ext cx="156600" cy="15156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" name="CustomShape 33"/>
              <p:cNvSpPr/>
              <p:nvPr/>
            </p:nvSpPr>
            <p:spPr>
              <a:xfrm>
                <a:off x="11631600" y="1539720"/>
                <a:ext cx="18828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" name="CustomShape 34"/>
              <p:cNvSpPr/>
              <p:nvPr/>
            </p:nvSpPr>
            <p:spPr>
              <a:xfrm>
                <a:off x="11531520" y="5694480"/>
                <a:ext cx="297720" cy="115344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" name="CustomShape 35"/>
              <p:cNvSpPr/>
              <p:nvPr/>
            </p:nvSpPr>
            <p:spPr>
              <a:xfrm>
                <a:off x="11773080" y="5551560"/>
                <a:ext cx="156600" cy="15480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" name="CustomShape 36"/>
              <p:cNvSpPr/>
              <p:nvPr/>
            </p:nvSpPr>
            <p:spPr>
              <a:xfrm>
                <a:off x="11711160" y="4680"/>
                <a:ext cx="304200" cy="154404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" name="CustomShape 37"/>
              <p:cNvSpPr/>
              <p:nvPr/>
            </p:nvSpPr>
            <p:spPr>
              <a:xfrm>
                <a:off x="11636280" y="4867200"/>
                <a:ext cx="188280" cy="1882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" name="CustomShape 38"/>
              <p:cNvSpPr/>
              <p:nvPr/>
            </p:nvSpPr>
            <p:spPr>
              <a:xfrm>
                <a:off x="11441160" y="5046840"/>
                <a:ext cx="307080" cy="180108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" name="CustomShape 39"/>
              <p:cNvSpPr/>
              <p:nvPr/>
            </p:nvSpPr>
            <p:spPr>
              <a:xfrm>
                <a:off x="11849040" y="6416640"/>
                <a:ext cx="189720" cy="1882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" name="CustomShape 40"/>
              <p:cNvSpPr/>
              <p:nvPr/>
            </p:nvSpPr>
            <p:spPr>
              <a:xfrm>
                <a:off x="11939760" y="6595920"/>
                <a:ext cx="23040" cy="251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41" name="Bild 2" descr=""/>
          <p:cNvPicPr/>
          <p:nvPr/>
        </p:nvPicPr>
        <p:blipFill>
          <a:blip r:embed="rId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grpSp>
        <p:nvGrpSpPr>
          <p:cNvPr id="42" name="Group 41"/>
          <p:cNvGrpSpPr/>
          <p:nvPr/>
        </p:nvGrpSpPr>
        <p:grpSpPr>
          <a:xfrm>
            <a:off x="0" y="0"/>
            <a:ext cx="2304360" cy="6857280"/>
            <a:chOff x="0" y="0"/>
            <a:chExt cx="2304360" cy="6857280"/>
          </a:xfrm>
        </p:grpSpPr>
        <p:sp>
          <p:nvSpPr>
            <p:cNvPr id="43" name="CustomShape 42"/>
            <p:cNvSpPr/>
            <p:nvPr/>
          </p:nvSpPr>
          <p:spPr>
            <a:xfrm>
              <a:off x="1209600" y="4680"/>
              <a:ext cx="23040" cy="218052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43"/>
            <p:cNvSpPr/>
            <p:nvPr/>
          </p:nvSpPr>
          <p:spPr>
            <a:xfrm>
              <a:off x="1128600" y="2176560"/>
              <a:ext cx="189720" cy="1897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4"/>
            <p:cNvSpPr/>
            <p:nvPr/>
          </p:nvSpPr>
          <p:spPr>
            <a:xfrm>
              <a:off x="1123920" y="4021200"/>
              <a:ext cx="189720" cy="1882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5"/>
            <p:cNvSpPr/>
            <p:nvPr/>
          </p:nvSpPr>
          <p:spPr>
            <a:xfrm>
              <a:off x="414360" y="9360"/>
              <a:ext cx="27720" cy="448092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6"/>
            <p:cNvSpPr/>
            <p:nvPr/>
          </p:nvSpPr>
          <p:spPr>
            <a:xfrm>
              <a:off x="333360" y="4481640"/>
              <a:ext cx="189720" cy="1897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7"/>
            <p:cNvSpPr/>
            <p:nvPr/>
          </p:nvSpPr>
          <p:spPr>
            <a:xfrm>
              <a:off x="190440" y="9360"/>
              <a:ext cx="151560" cy="90720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48"/>
            <p:cNvSpPr/>
            <p:nvPr/>
          </p:nvSpPr>
          <p:spPr>
            <a:xfrm>
              <a:off x="1290600" y="14400"/>
              <a:ext cx="375480" cy="1801080"/>
            </a:xfrm>
            <a:custGeom>
              <a:avLst/>
              <a:gdLst/>
              <a:ahLst/>
              <a:rect l="l" t="t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49"/>
            <p:cNvSpPr/>
            <p:nvPr/>
          </p:nvSpPr>
          <p:spPr>
            <a:xfrm>
              <a:off x="1600200" y="1801800"/>
              <a:ext cx="189720" cy="1882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50"/>
            <p:cNvSpPr/>
            <p:nvPr/>
          </p:nvSpPr>
          <p:spPr>
            <a:xfrm>
              <a:off x="1380960" y="9360"/>
              <a:ext cx="370800" cy="142488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1"/>
            <p:cNvSpPr/>
            <p:nvPr/>
          </p:nvSpPr>
          <p:spPr>
            <a:xfrm>
              <a:off x="1643040" y="0"/>
              <a:ext cx="151560" cy="91224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52"/>
            <p:cNvSpPr/>
            <p:nvPr/>
          </p:nvSpPr>
          <p:spPr>
            <a:xfrm>
              <a:off x="1685880" y="1420920"/>
              <a:ext cx="189720" cy="1897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53"/>
            <p:cNvSpPr/>
            <p:nvPr/>
          </p:nvSpPr>
          <p:spPr>
            <a:xfrm>
              <a:off x="1685880" y="903240"/>
              <a:ext cx="189720" cy="1897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54"/>
            <p:cNvSpPr/>
            <p:nvPr/>
          </p:nvSpPr>
          <p:spPr>
            <a:xfrm>
              <a:off x="1743120" y="4680"/>
              <a:ext cx="418320" cy="521640"/>
            </a:xfrm>
            <a:custGeom>
              <a:avLst/>
              <a:gdLst/>
              <a:ahLst/>
              <a:rect l="l" t="t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5"/>
            <p:cNvSpPr/>
            <p:nvPr/>
          </p:nvSpPr>
          <p:spPr>
            <a:xfrm>
              <a:off x="2119320" y="488880"/>
              <a:ext cx="161280" cy="146880"/>
            </a:xfrm>
            <a:custGeom>
              <a:avLst/>
              <a:gdLst/>
              <a:ahLst/>
              <a:rect l="l" t="t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56"/>
            <p:cNvSpPr/>
            <p:nvPr/>
          </p:nvSpPr>
          <p:spPr>
            <a:xfrm>
              <a:off x="952560" y="4680"/>
              <a:ext cx="151560" cy="90720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57"/>
            <p:cNvSpPr/>
            <p:nvPr/>
          </p:nvSpPr>
          <p:spPr>
            <a:xfrm>
              <a:off x="866880" y="903240"/>
              <a:ext cx="189720" cy="1897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58"/>
            <p:cNvSpPr/>
            <p:nvPr/>
          </p:nvSpPr>
          <p:spPr>
            <a:xfrm>
              <a:off x="890640" y="1554120"/>
              <a:ext cx="189720" cy="1897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59"/>
            <p:cNvSpPr/>
            <p:nvPr/>
          </p:nvSpPr>
          <p:spPr>
            <a:xfrm>
              <a:off x="738360" y="5622840"/>
              <a:ext cx="337320" cy="1215360"/>
            </a:xfrm>
            <a:custGeom>
              <a:avLst/>
              <a:gdLst/>
              <a:ahLst/>
              <a:rect l="l" t="t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60"/>
            <p:cNvSpPr/>
            <p:nvPr/>
          </p:nvSpPr>
          <p:spPr>
            <a:xfrm>
              <a:off x="647640" y="5479920"/>
              <a:ext cx="156600" cy="156600"/>
            </a:xfrm>
            <a:custGeom>
              <a:avLst/>
              <a:gdLst/>
              <a:ahLst/>
              <a:rect l="l" t="t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61"/>
            <p:cNvSpPr/>
            <p:nvPr/>
          </p:nvSpPr>
          <p:spPr>
            <a:xfrm>
              <a:off x="66600" y="903240"/>
              <a:ext cx="189720" cy="1897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62"/>
            <p:cNvSpPr/>
            <p:nvPr/>
          </p:nvSpPr>
          <p:spPr>
            <a:xfrm>
              <a:off x="0" y="3897360"/>
              <a:ext cx="132480" cy="266040"/>
            </a:xfrm>
            <a:custGeom>
              <a:avLst/>
              <a:gdLst/>
              <a:ahLst/>
              <a:rect l="l" t="t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63"/>
            <p:cNvSpPr/>
            <p:nvPr/>
          </p:nvSpPr>
          <p:spPr>
            <a:xfrm>
              <a:off x="66600" y="4149720"/>
              <a:ext cx="189720" cy="1882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64"/>
            <p:cNvSpPr/>
            <p:nvPr/>
          </p:nvSpPr>
          <p:spPr>
            <a:xfrm>
              <a:off x="0" y="1644480"/>
              <a:ext cx="132480" cy="269280"/>
            </a:xfrm>
            <a:custGeom>
              <a:avLst/>
              <a:gdLst/>
              <a:ahLst/>
              <a:rect l="l" t="t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65"/>
            <p:cNvSpPr/>
            <p:nvPr/>
          </p:nvSpPr>
          <p:spPr>
            <a:xfrm>
              <a:off x="66600" y="1468440"/>
              <a:ext cx="189720" cy="1897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66"/>
            <p:cNvSpPr/>
            <p:nvPr/>
          </p:nvSpPr>
          <p:spPr>
            <a:xfrm>
              <a:off x="695160" y="4680"/>
              <a:ext cx="308880" cy="1558080"/>
            </a:xfrm>
            <a:custGeom>
              <a:avLst/>
              <a:gdLst/>
              <a:ahLst/>
              <a:rect l="l" t="t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67"/>
            <p:cNvSpPr/>
            <p:nvPr/>
          </p:nvSpPr>
          <p:spPr>
            <a:xfrm>
              <a:off x="57240" y="4881600"/>
              <a:ext cx="189720" cy="1882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68"/>
            <p:cNvSpPr/>
            <p:nvPr/>
          </p:nvSpPr>
          <p:spPr>
            <a:xfrm>
              <a:off x="138240" y="5060880"/>
              <a:ext cx="304200" cy="1777320"/>
            </a:xfrm>
            <a:custGeom>
              <a:avLst/>
              <a:gdLst/>
              <a:ahLst/>
              <a:rect l="l" t="t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69"/>
            <p:cNvSpPr/>
            <p:nvPr/>
          </p:nvSpPr>
          <p:spPr>
            <a:xfrm>
              <a:off x="561960" y="6431040"/>
              <a:ext cx="189720" cy="1882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70"/>
            <p:cNvSpPr/>
            <p:nvPr/>
          </p:nvSpPr>
          <p:spPr>
            <a:xfrm>
              <a:off x="642960" y="6610320"/>
              <a:ext cx="23040" cy="24228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71"/>
            <p:cNvSpPr/>
            <p:nvPr/>
          </p:nvSpPr>
          <p:spPr>
            <a:xfrm>
              <a:off x="76320" y="6431040"/>
              <a:ext cx="189720" cy="1882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72"/>
            <p:cNvSpPr/>
            <p:nvPr/>
          </p:nvSpPr>
          <p:spPr>
            <a:xfrm>
              <a:off x="0" y="5978520"/>
              <a:ext cx="189720" cy="461160"/>
            </a:xfrm>
            <a:custGeom>
              <a:avLst/>
              <a:gdLst/>
              <a:ahLst/>
              <a:rect l="l" t="t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73"/>
            <p:cNvSpPr/>
            <p:nvPr/>
          </p:nvSpPr>
          <p:spPr>
            <a:xfrm>
              <a:off x="1014480" y="1801800"/>
              <a:ext cx="213480" cy="754920"/>
            </a:xfrm>
            <a:custGeom>
              <a:avLst/>
              <a:gdLst/>
              <a:ahLst/>
              <a:rect l="l" t="t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4"/>
            <p:cNvSpPr/>
            <p:nvPr/>
          </p:nvSpPr>
          <p:spPr>
            <a:xfrm>
              <a:off x="938160" y="2548080"/>
              <a:ext cx="165960" cy="159480"/>
            </a:xfrm>
            <a:custGeom>
              <a:avLst/>
              <a:gdLst/>
              <a:ahLst/>
              <a:rect l="l" t="t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75"/>
            <p:cNvSpPr/>
            <p:nvPr/>
          </p:nvSpPr>
          <p:spPr>
            <a:xfrm>
              <a:off x="595440" y="4680"/>
              <a:ext cx="637560" cy="4025160"/>
            </a:xfrm>
            <a:custGeom>
              <a:avLst/>
              <a:gdLst/>
              <a:ahLst/>
              <a:rect l="l" t="t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76"/>
            <p:cNvSpPr/>
            <p:nvPr/>
          </p:nvSpPr>
          <p:spPr>
            <a:xfrm>
              <a:off x="1224000" y="1382760"/>
              <a:ext cx="142200" cy="475560"/>
            </a:xfrm>
            <a:custGeom>
              <a:avLst/>
              <a:gdLst/>
              <a:ahLst/>
              <a:rect l="l" t="t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77"/>
            <p:cNvSpPr/>
            <p:nvPr/>
          </p:nvSpPr>
          <p:spPr>
            <a:xfrm>
              <a:off x="1300320" y="1849320"/>
              <a:ext cx="108720" cy="10728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78"/>
            <p:cNvSpPr/>
            <p:nvPr/>
          </p:nvSpPr>
          <p:spPr>
            <a:xfrm>
              <a:off x="281160" y="3417840"/>
              <a:ext cx="142200" cy="474120"/>
            </a:xfrm>
            <a:custGeom>
              <a:avLst/>
              <a:gdLst/>
              <a:ahLst/>
              <a:rect l="l" t="t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79"/>
            <p:cNvSpPr/>
            <p:nvPr/>
          </p:nvSpPr>
          <p:spPr>
            <a:xfrm>
              <a:off x="237960" y="3882960"/>
              <a:ext cx="108720" cy="10872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80"/>
            <p:cNvSpPr/>
            <p:nvPr/>
          </p:nvSpPr>
          <p:spPr>
            <a:xfrm>
              <a:off x="4680" y="2166840"/>
              <a:ext cx="113760" cy="451800"/>
            </a:xfrm>
            <a:custGeom>
              <a:avLst/>
              <a:gdLst/>
              <a:ahLst/>
              <a:rect l="l" t="t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81"/>
            <p:cNvSpPr/>
            <p:nvPr/>
          </p:nvSpPr>
          <p:spPr>
            <a:xfrm>
              <a:off x="52560" y="2066760"/>
              <a:ext cx="108720" cy="10872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82"/>
            <p:cNvSpPr/>
            <p:nvPr/>
          </p:nvSpPr>
          <p:spPr>
            <a:xfrm>
              <a:off x="1228680" y="4662360"/>
              <a:ext cx="23040" cy="218052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83"/>
            <p:cNvSpPr/>
            <p:nvPr/>
          </p:nvSpPr>
          <p:spPr>
            <a:xfrm>
              <a:off x="1319040" y="5041800"/>
              <a:ext cx="370800" cy="1801080"/>
            </a:xfrm>
            <a:custGeom>
              <a:avLst/>
              <a:gdLst/>
              <a:ahLst/>
              <a:rect l="l" t="t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84"/>
            <p:cNvSpPr/>
            <p:nvPr/>
          </p:nvSpPr>
          <p:spPr>
            <a:xfrm>
              <a:off x="1147680" y="4481640"/>
              <a:ext cx="189720" cy="1897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85"/>
            <p:cNvSpPr/>
            <p:nvPr/>
          </p:nvSpPr>
          <p:spPr>
            <a:xfrm>
              <a:off x="819000" y="3983040"/>
              <a:ext cx="347040" cy="2859840"/>
            </a:xfrm>
            <a:custGeom>
              <a:avLst/>
              <a:gdLst/>
              <a:ahLst/>
              <a:rect l="l" t="t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86"/>
            <p:cNvSpPr/>
            <p:nvPr/>
          </p:nvSpPr>
          <p:spPr>
            <a:xfrm>
              <a:off x="728640" y="3807000"/>
              <a:ext cx="189720" cy="1897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87"/>
            <p:cNvSpPr/>
            <p:nvPr/>
          </p:nvSpPr>
          <p:spPr>
            <a:xfrm>
              <a:off x="1623960" y="4867200"/>
              <a:ext cx="189720" cy="1882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88"/>
            <p:cNvSpPr/>
            <p:nvPr/>
          </p:nvSpPr>
          <p:spPr>
            <a:xfrm>
              <a:off x="1405080" y="5423040"/>
              <a:ext cx="370800" cy="142488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89"/>
            <p:cNvSpPr/>
            <p:nvPr/>
          </p:nvSpPr>
          <p:spPr>
            <a:xfrm>
              <a:off x="1666800" y="5945040"/>
              <a:ext cx="151560" cy="91224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90"/>
            <p:cNvSpPr/>
            <p:nvPr/>
          </p:nvSpPr>
          <p:spPr>
            <a:xfrm>
              <a:off x="1709640" y="5246640"/>
              <a:ext cx="189720" cy="1897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91"/>
            <p:cNvSpPr/>
            <p:nvPr/>
          </p:nvSpPr>
          <p:spPr>
            <a:xfrm>
              <a:off x="1709640" y="5764320"/>
              <a:ext cx="189720" cy="18972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92"/>
            <p:cNvSpPr/>
            <p:nvPr/>
          </p:nvSpPr>
          <p:spPr>
            <a:xfrm>
              <a:off x="1766880" y="6330960"/>
              <a:ext cx="418320" cy="526320"/>
            </a:xfrm>
            <a:custGeom>
              <a:avLst/>
              <a:gdLst/>
              <a:ahLst/>
              <a:rect l="l" t="t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93"/>
            <p:cNvSpPr/>
            <p:nvPr/>
          </p:nvSpPr>
          <p:spPr>
            <a:xfrm>
              <a:off x="2147760" y="6221520"/>
              <a:ext cx="156600" cy="146880"/>
            </a:xfrm>
            <a:custGeom>
              <a:avLst/>
              <a:gdLst/>
              <a:ahLst/>
              <a:rect l="l" t="t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94"/>
            <p:cNvSpPr/>
            <p:nvPr/>
          </p:nvSpPr>
          <p:spPr>
            <a:xfrm>
              <a:off x="504720" y="9360"/>
              <a:ext cx="232560" cy="5103000"/>
            </a:xfrm>
            <a:custGeom>
              <a:avLst/>
              <a:gdLst/>
              <a:ahLst/>
              <a:rect l="l" t="t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95"/>
            <p:cNvSpPr/>
            <p:nvPr/>
          </p:nvSpPr>
          <p:spPr>
            <a:xfrm>
              <a:off x="633240" y="5103720"/>
              <a:ext cx="185040" cy="185040"/>
            </a:xfrm>
            <a:custGeom>
              <a:avLst/>
              <a:gdLst/>
              <a:ahLst/>
              <a:rect l="l" t="t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7" name="PlaceHolder 96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9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Bild 2" descr=""/>
          <p:cNvPicPr/>
          <p:nvPr/>
        </p:nvPicPr>
        <p:blipFill>
          <a:blip r:embed="rId3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grpSp>
        <p:nvGrpSpPr>
          <p:cNvPr id="136" name="Group 1"/>
          <p:cNvGrpSpPr/>
          <p:nvPr/>
        </p:nvGrpSpPr>
        <p:grpSpPr>
          <a:xfrm>
            <a:off x="-14400" y="0"/>
            <a:ext cx="12053160" cy="6857280"/>
            <a:chOff x="-14400" y="0"/>
            <a:chExt cx="12053160" cy="6857280"/>
          </a:xfrm>
        </p:grpSpPr>
        <p:grpSp>
          <p:nvGrpSpPr>
            <p:cNvPr id="137" name="Group 2"/>
            <p:cNvGrpSpPr/>
            <p:nvPr/>
          </p:nvGrpSpPr>
          <p:grpSpPr>
            <a:xfrm>
              <a:off x="-14400" y="0"/>
              <a:ext cx="1220400" cy="6857280"/>
              <a:chOff x="-14400" y="0"/>
              <a:chExt cx="1220400" cy="6857280"/>
            </a:xfrm>
          </p:grpSpPr>
          <p:sp>
            <p:nvSpPr>
              <p:cNvPr id="138" name="CustomShape 3"/>
              <p:cNvSpPr/>
              <p:nvPr/>
            </p:nvSpPr>
            <p:spPr>
              <a:xfrm>
                <a:off x="114480" y="4680"/>
                <a:ext cx="23040" cy="2180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" name="CustomShape 4"/>
              <p:cNvSpPr/>
              <p:nvPr/>
            </p:nvSpPr>
            <p:spPr>
              <a:xfrm>
                <a:off x="33480" y="2176560"/>
                <a:ext cx="18972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" name="CustomShape 5"/>
              <p:cNvSpPr/>
              <p:nvPr/>
            </p:nvSpPr>
            <p:spPr>
              <a:xfrm>
                <a:off x="28440" y="4021200"/>
                <a:ext cx="189720" cy="1882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" name="CustomShape 6"/>
              <p:cNvSpPr/>
              <p:nvPr/>
            </p:nvSpPr>
            <p:spPr>
              <a:xfrm>
                <a:off x="200160" y="4680"/>
                <a:ext cx="369000" cy="181044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CustomShape 7"/>
              <p:cNvSpPr/>
              <p:nvPr/>
            </p:nvSpPr>
            <p:spPr>
              <a:xfrm>
                <a:off x="503280" y="1801800"/>
                <a:ext cx="189720" cy="1882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CustomShape 8"/>
              <p:cNvSpPr/>
              <p:nvPr/>
            </p:nvSpPr>
            <p:spPr>
              <a:xfrm>
                <a:off x="285840" y="4680"/>
                <a:ext cx="369000" cy="142956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CustomShape 9"/>
              <p:cNvSpPr/>
              <p:nvPr/>
            </p:nvSpPr>
            <p:spPr>
              <a:xfrm>
                <a:off x="546120" y="0"/>
                <a:ext cx="151560" cy="91224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CustomShape 10"/>
              <p:cNvSpPr/>
              <p:nvPr/>
            </p:nvSpPr>
            <p:spPr>
              <a:xfrm>
                <a:off x="588960" y="1420920"/>
                <a:ext cx="18972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" name="CustomShape 11"/>
              <p:cNvSpPr/>
              <p:nvPr/>
            </p:nvSpPr>
            <p:spPr>
              <a:xfrm>
                <a:off x="588960" y="903240"/>
                <a:ext cx="18972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CustomShape 12"/>
              <p:cNvSpPr/>
              <p:nvPr/>
            </p:nvSpPr>
            <p:spPr>
              <a:xfrm>
                <a:off x="641520" y="0"/>
                <a:ext cx="421560" cy="52632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CustomShape 13"/>
              <p:cNvSpPr/>
              <p:nvPr/>
            </p:nvSpPr>
            <p:spPr>
              <a:xfrm>
                <a:off x="1020600" y="488880"/>
                <a:ext cx="161280" cy="14688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" name="Line 14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CustomShape 15"/>
              <p:cNvSpPr/>
              <p:nvPr/>
            </p:nvSpPr>
            <p:spPr>
              <a:xfrm>
                <a:off x="9360" y="1801800"/>
                <a:ext cx="123120" cy="12636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" name="CustomShape 16"/>
              <p:cNvSpPr/>
              <p:nvPr/>
            </p:nvSpPr>
            <p:spPr>
              <a:xfrm>
                <a:off x="-9360" y="3549600"/>
                <a:ext cx="146880" cy="48024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" name="CustomShape 17"/>
              <p:cNvSpPr/>
              <p:nvPr/>
            </p:nvSpPr>
            <p:spPr>
              <a:xfrm>
                <a:off x="128520" y="1382760"/>
                <a:ext cx="142200" cy="47556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" name="CustomShape 18"/>
              <p:cNvSpPr/>
              <p:nvPr/>
            </p:nvSpPr>
            <p:spPr>
              <a:xfrm>
                <a:off x="204840" y="1849320"/>
                <a:ext cx="113760" cy="10728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CustomShape 19"/>
              <p:cNvSpPr/>
              <p:nvPr/>
            </p:nvSpPr>
            <p:spPr>
              <a:xfrm>
                <a:off x="133200" y="4662360"/>
                <a:ext cx="23040" cy="2180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CustomShape 20"/>
              <p:cNvSpPr/>
              <p:nvPr/>
            </p:nvSpPr>
            <p:spPr>
              <a:xfrm>
                <a:off x="223920" y="5041800"/>
                <a:ext cx="369000" cy="180108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CustomShape 21"/>
              <p:cNvSpPr/>
              <p:nvPr/>
            </p:nvSpPr>
            <p:spPr>
              <a:xfrm>
                <a:off x="52560" y="4481640"/>
                <a:ext cx="18972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CustomShape 22"/>
              <p:cNvSpPr/>
              <p:nvPr/>
            </p:nvSpPr>
            <p:spPr>
              <a:xfrm>
                <a:off x="-14400" y="5627520"/>
                <a:ext cx="84960" cy="121536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CustomShape 23"/>
              <p:cNvSpPr/>
              <p:nvPr/>
            </p:nvSpPr>
            <p:spPr>
              <a:xfrm>
                <a:off x="527040" y="4867200"/>
                <a:ext cx="189720" cy="1882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CustomShape 24"/>
              <p:cNvSpPr/>
              <p:nvPr/>
            </p:nvSpPr>
            <p:spPr>
              <a:xfrm>
                <a:off x="309600" y="5423040"/>
                <a:ext cx="374040" cy="142488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" name="CustomShape 25"/>
              <p:cNvSpPr/>
              <p:nvPr/>
            </p:nvSpPr>
            <p:spPr>
              <a:xfrm>
                <a:off x="569880" y="5945040"/>
                <a:ext cx="151560" cy="91224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" name="CustomShape 26"/>
              <p:cNvSpPr/>
              <p:nvPr/>
            </p:nvSpPr>
            <p:spPr>
              <a:xfrm>
                <a:off x="612720" y="5246640"/>
                <a:ext cx="18972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CustomShape 27"/>
              <p:cNvSpPr/>
              <p:nvPr/>
            </p:nvSpPr>
            <p:spPr>
              <a:xfrm>
                <a:off x="612720" y="5764320"/>
                <a:ext cx="18972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CustomShape 28"/>
              <p:cNvSpPr/>
              <p:nvPr/>
            </p:nvSpPr>
            <p:spPr>
              <a:xfrm>
                <a:off x="669960" y="6330960"/>
                <a:ext cx="416880" cy="51696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CustomShape 29"/>
              <p:cNvSpPr/>
              <p:nvPr/>
            </p:nvSpPr>
            <p:spPr>
              <a:xfrm>
                <a:off x="1049400" y="6221520"/>
                <a:ext cx="156600" cy="14688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5" name="Group 30"/>
            <p:cNvGrpSpPr/>
            <p:nvPr/>
          </p:nvGrpSpPr>
          <p:grpSpPr>
            <a:xfrm>
              <a:off x="11364840" y="0"/>
              <a:ext cx="673920" cy="6847920"/>
              <a:chOff x="11364840" y="0"/>
              <a:chExt cx="673920" cy="6847920"/>
            </a:xfrm>
          </p:grpSpPr>
          <p:sp>
            <p:nvSpPr>
              <p:cNvPr id="166" name="CustomShape 31"/>
              <p:cNvSpPr/>
              <p:nvPr/>
            </p:nvSpPr>
            <p:spPr>
              <a:xfrm>
                <a:off x="11484000" y="0"/>
                <a:ext cx="416880" cy="51192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CustomShape 32"/>
              <p:cNvSpPr/>
              <p:nvPr/>
            </p:nvSpPr>
            <p:spPr>
              <a:xfrm>
                <a:off x="11364840" y="474840"/>
                <a:ext cx="156600" cy="15156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" name="CustomShape 33"/>
              <p:cNvSpPr/>
              <p:nvPr/>
            </p:nvSpPr>
            <p:spPr>
              <a:xfrm>
                <a:off x="11631600" y="1539720"/>
                <a:ext cx="18828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" name="CustomShape 34"/>
              <p:cNvSpPr/>
              <p:nvPr/>
            </p:nvSpPr>
            <p:spPr>
              <a:xfrm>
                <a:off x="11531520" y="5694480"/>
                <a:ext cx="297720" cy="115344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CustomShape 35"/>
              <p:cNvSpPr/>
              <p:nvPr/>
            </p:nvSpPr>
            <p:spPr>
              <a:xfrm>
                <a:off x="11773080" y="5551560"/>
                <a:ext cx="156600" cy="15480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CustomShape 36"/>
              <p:cNvSpPr/>
              <p:nvPr/>
            </p:nvSpPr>
            <p:spPr>
              <a:xfrm>
                <a:off x="11711160" y="4680"/>
                <a:ext cx="304200" cy="154404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CustomShape 37"/>
              <p:cNvSpPr/>
              <p:nvPr/>
            </p:nvSpPr>
            <p:spPr>
              <a:xfrm>
                <a:off x="11636280" y="4867200"/>
                <a:ext cx="188280" cy="1882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CustomShape 38"/>
              <p:cNvSpPr/>
              <p:nvPr/>
            </p:nvSpPr>
            <p:spPr>
              <a:xfrm>
                <a:off x="11441160" y="5046840"/>
                <a:ext cx="307080" cy="180108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CustomShape 39"/>
              <p:cNvSpPr/>
              <p:nvPr/>
            </p:nvSpPr>
            <p:spPr>
              <a:xfrm>
                <a:off x="11849040" y="6416640"/>
                <a:ext cx="189720" cy="1882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CustomShape 40"/>
              <p:cNvSpPr/>
              <p:nvPr/>
            </p:nvSpPr>
            <p:spPr>
              <a:xfrm>
                <a:off x="11939760" y="6595920"/>
                <a:ext cx="23040" cy="251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76" name="PlaceHolder 4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700280" y="2235240"/>
            <a:ext cx="879084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zxx" sz="5400" spc="-1" strike="noStrike" cap="all">
                <a:solidFill>
                  <a:srgbClr val="ffffff"/>
                </a:solidFill>
                <a:latin typeface="Rockwell"/>
                <a:ea typeface="DejaVu Sans"/>
              </a:rPr>
              <a:t>Comparing go and Python WITH raft</a:t>
            </a:r>
            <a:endParaRPr b="0" lang="zxx" sz="5400" spc="-1" strike="noStrike">
              <a:latin typeface="Arial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7040880" y="5120640"/>
            <a:ext cx="2194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zxx" sz="1800" spc="-1" strike="noStrike">
                <a:latin typeface="Arial"/>
              </a:rPr>
              <a:t>by Lukas Kiederle</a:t>
            </a:r>
            <a:endParaRPr b="0" lang="zxx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6232320" y="2062800"/>
            <a:ext cx="5608080" cy="3972240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nbrOfVotes := 1 // master votes for itself!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for _, vote := range votes {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if vote {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nbrOfVotes++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}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}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// If more than 50% respond with true -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// The election was won!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electionWon := nbrOfVotes &gt;=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len(n.cluster.allNodes)/2+1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n.log(fmt.Sprintf("&lt;- Election: %v",electionWon))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return electionWon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}</a:t>
            </a:r>
            <a:endParaRPr b="0" lang="zxx" sz="16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351360" y="2062800"/>
            <a:ext cx="5608080" cy="3972240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number_of_votes = 1  # Master votes for himself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for vote in votes: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if vote:  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# if the person voted for me: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number_of_votes += 1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# check if over half of the cluster is alive and                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# about to have a new master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election_won = number_of_votes &gt;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len(self.cluster.allNodes) / 2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print('&lt;- Election:' + str(election_won))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return election_won</a:t>
            </a:r>
            <a:endParaRPr b="0" lang="zxx" sz="16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2824920" y="-37800"/>
            <a:ext cx="433224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zxx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Python</a:t>
            </a:r>
            <a:endParaRPr b="0" lang="zxx" sz="3600" spc="-1" strike="noStrike">
              <a:latin typeface="Arial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7859520" y="-37800"/>
            <a:ext cx="433224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zxx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Go</a:t>
            </a:r>
            <a:endParaRPr b="0" lang="zxx" sz="36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141560" y="0"/>
            <a:ext cx="990540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zxx" sz="3600" spc="-1" strike="noStrike" cap="all">
                <a:solidFill>
                  <a:srgbClr val="ffffff"/>
                </a:solidFill>
                <a:latin typeface="Rockwell"/>
                <a:ea typeface="DejaVu Sans"/>
              </a:rPr>
              <a:t>Conclusion</a:t>
            </a:r>
            <a:endParaRPr b="0" lang="zxx" sz="36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1141560" y="1260000"/>
            <a:ext cx="9905400" cy="35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0">
              <a:lnSpc>
                <a:spcPct val="120000"/>
              </a:lnSpc>
              <a:spcBef>
                <a:spcPts val="1001"/>
              </a:spcBef>
            </a:pPr>
            <a:r>
              <a:rPr b="0" lang="zxx" sz="2400" spc="-1" strike="noStrike">
                <a:solidFill>
                  <a:srgbClr val="ffffff"/>
                </a:solidFill>
                <a:latin typeface="Tahoma"/>
                <a:ea typeface="Tahoma"/>
              </a:rPr>
              <a:t>Both Languages have:</a:t>
            </a:r>
            <a:endParaRPr b="0" lang="zxx" sz="24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zxx" sz="2400" spc="-1" strike="noStrike">
                <a:solidFill>
                  <a:srgbClr val="ffffff"/>
                </a:solidFill>
                <a:latin typeface="Tahoma"/>
                <a:ea typeface="Tahoma"/>
              </a:rPr>
              <a:t>The ability to implement Raft</a:t>
            </a:r>
            <a:endParaRPr b="0" lang="zxx" sz="24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zxx" sz="2400" spc="-1" strike="noStrike">
                <a:solidFill>
                  <a:srgbClr val="ffffff"/>
                </a:solidFill>
                <a:latin typeface="Tahoma"/>
                <a:ea typeface="Tahoma"/>
              </a:rPr>
              <a:t>About the same Codelength</a:t>
            </a:r>
            <a:endParaRPr b="0" lang="zxx" sz="24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6854040" y="3429000"/>
            <a:ext cx="4785480" cy="35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0">
              <a:lnSpc>
                <a:spcPct val="120000"/>
              </a:lnSpc>
              <a:spcBef>
                <a:spcPts val="1001"/>
              </a:spcBef>
            </a:pPr>
            <a:r>
              <a:rPr b="0" lang="zxx" sz="2400" spc="-1" strike="noStrike">
                <a:solidFill>
                  <a:srgbClr val="ffffff"/>
                </a:solidFill>
                <a:latin typeface="Tahoma"/>
                <a:ea typeface="Tahoma"/>
              </a:rPr>
              <a:t>Go:</a:t>
            </a:r>
            <a:endParaRPr b="0" lang="zxx" sz="24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zxx" sz="2400" spc="-1" strike="noStrike">
                <a:solidFill>
                  <a:srgbClr val="ffffff"/>
                </a:solidFill>
                <a:latin typeface="Tahoma"/>
                <a:ea typeface="Tahoma"/>
              </a:rPr>
              <a:t>More complex, but faster</a:t>
            </a:r>
            <a:endParaRPr b="0" lang="zxx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zxx" sz="2400" spc="-1" strike="noStrike">
                <a:solidFill>
                  <a:srgbClr val="ffffff"/>
                </a:solidFill>
                <a:latin typeface="Tahoma"/>
                <a:ea typeface="Tahoma"/>
              </a:rPr>
              <a:t> </a:t>
            </a:r>
            <a:r>
              <a:rPr b="0" lang="zxx" sz="2400" spc="-1" strike="noStrike">
                <a:solidFill>
                  <a:srgbClr val="ffffff"/>
                </a:solidFill>
                <a:latin typeface="Tahoma"/>
                <a:ea typeface="Tahoma"/>
              </a:rPr>
              <a:t>	</a:t>
            </a:r>
            <a:r>
              <a:rPr b="0" lang="zxx" sz="2400" spc="-1" strike="noStrike">
                <a:solidFill>
                  <a:srgbClr val="ffffff"/>
                </a:solidFill>
                <a:latin typeface="Tahoma"/>
                <a:ea typeface="Tahoma"/>
              </a:rPr>
              <a:t>-&gt; can simulate bigger clusters with the same power</a:t>
            </a:r>
            <a:endParaRPr b="0" lang="zxx" sz="2400" spc="-1" strike="noStrike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967320" y="3429000"/>
            <a:ext cx="5126760" cy="35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0">
              <a:lnSpc>
                <a:spcPct val="120000"/>
              </a:lnSpc>
              <a:spcBef>
                <a:spcPts val="1001"/>
              </a:spcBef>
            </a:pPr>
            <a:r>
              <a:rPr b="0" lang="zxx" sz="2400" spc="-1" strike="noStrike">
                <a:solidFill>
                  <a:srgbClr val="ffffff"/>
                </a:solidFill>
                <a:latin typeface="Tahoma"/>
                <a:ea typeface="Tahoma"/>
              </a:rPr>
              <a:t>Python:</a:t>
            </a:r>
            <a:endParaRPr b="0" lang="zxx" sz="24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zxx" sz="2400" spc="-1" strike="noStrike">
                <a:solidFill>
                  <a:srgbClr val="ffffff"/>
                </a:solidFill>
                <a:latin typeface="Tahoma"/>
                <a:ea typeface="Tahoma"/>
              </a:rPr>
              <a:t>More forgiving Syntax</a:t>
            </a:r>
            <a:endParaRPr b="0" lang="zxx" sz="24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zxx" sz="2400" spc="-1" strike="noStrike">
                <a:solidFill>
                  <a:srgbClr val="ffffff"/>
                </a:solidFill>
                <a:latin typeface="Tahoma"/>
                <a:ea typeface="Tahoma"/>
              </a:rPr>
              <a:t>Easier</a:t>
            </a:r>
            <a:endParaRPr b="0" lang="zxx" sz="24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141560" y="0"/>
            <a:ext cx="990540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zxx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Raft Algorithm</a:t>
            </a:r>
            <a:endParaRPr b="0" lang="zxx" sz="36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zxx" sz="2400" spc="-1" strike="noStrike">
                <a:solidFill>
                  <a:srgbClr val="ffffff"/>
                </a:solidFill>
                <a:latin typeface="Tahoma"/>
                <a:ea typeface="Tahoma"/>
              </a:rPr>
              <a:t>Problem:</a:t>
            </a:r>
            <a:endParaRPr b="0" lang="zxx" sz="24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zxx" sz="2400" spc="-1" strike="noStrike">
                <a:solidFill>
                  <a:srgbClr val="ffffff"/>
                </a:solidFill>
                <a:latin typeface="Tahoma"/>
                <a:ea typeface="Tahoma"/>
              </a:rPr>
              <a:t>Storing information spread out in a cluster of multiple nodes</a:t>
            </a:r>
            <a:endParaRPr b="0" lang="zxx" sz="2400" spc="-1" strike="noStrike">
              <a:latin typeface="Arial"/>
            </a:endParaRPr>
          </a:p>
          <a:p>
            <a:pPr lvl="1" marL="6858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zxx" sz="2400" spc="-1" strike="noStrike">
                <a:solidFill>
                  <a:srgbClr val="ffffff"/>
                </a:solidFill>
                <a:latin typeface="Tahoma"/>
                <a:ea typeface="Tahoma"/>
              </a:rPr>
              <a:t>How do these nodes find a consensus for a state?</a:t>
            </a:r>
            <a:endParaRPr b="0" lang="zxx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1143000" y="0"/>
            <a:ext cx="990540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zxx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Parallel programming</a:t>
            </a:r>
            <a:endParaRPr b="0" lang="zxx" sz="36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1141560" y="2250000"/>
            <a:ext cx="9905400" cy="35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zxx" sz="2400" spc="-1" strike="noStrike">
                <a:solidFill>
                  <a:srgbClr val="ffffff"/>
                </a:solidFill>
                <a:latin typeface="Tahoma"/>
                <a:ea typeface="Tahoma"/>
              </a:rPr>
              <a:t>Go: </a:t>
            </a:r>
            <a:endParaRPr b="0" lang="zxx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400" spc="-1" strike="noStrike">
                <a:solidFill>
                  <a:srgbClr val="ffffff"/>
                </a:solidFill>
                <a:latin typeface="Tahoma"/>
                <a:ea typeface="Tahoma"/>
              </a:rPr>
              <a:t>Goroutines</a:t>
            </a:r>
            <a:endParaRPr b="0" lang="zxx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400" spc="-1" strike="noStrike">
                <a:solidFill>
                  <a:srgbClr val="ffffff"/>
                </a:solidFill>
                <a:latin typeface="Tahoma"/>
                <a:ea typeface="Tahoma"/>
              </a:rPr>
              <a:t>Channels</a:t>
            </a:r>
            <a:endParaRPr b="0" lang="zxx" sz="24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zxx" sz="2400" spc="-1" strike="noStrike">
                <a:solidFill>
                  <a:srgbClr val="ffffff"/>
                </a:solidFill>
                <a:latin typeface="Tahoma"/>
                <a:ea typeface="Tahoma"/>
              </a:rPr>
              <a:t>Python:</a:t>
            </a:r>
            <a:endParaRPr b="0" lang="zxx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xx" sz="2400" spc="-1" strike="noStrike">
                <a:solidFill>
                  <a:srgbClr val="ffffff"/>
                </a:solidFill>
                <a:latin typeface="Tahoma"/>
                <a:ea typeface="Tahoma"/>
              </a:rPr>
              <a:t>Threads</a:t>
            </a:r>
            <a:endParaRPr b="0" lang="zxx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1143000" y="0"/>
            <a:ext cx="990540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zxx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Python</a:t>
            </a:r>
            <a:endParaRPr b="0" lang="zxx" sz="36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640800" y="2409480"/>
            <a:ext cx="10978920" cy="3407400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from</a:t>
            </a: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 threading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import</a:t>
            </a: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 Thread 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6f42c1"/>
                </a:solidFill>
                <a:latin typeface="SFMono-Regular"/>
                <a:ea typeface="DejaVu Sans"/>
              </a:rPr>
              <a:t>class ServerThread(Thread):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6f42c1"/>
                </a:solidFill>
                <a:latin typeface="SFMono-Regular"/>
                <a:ea typeface="DejaVu Sans"/>
              </a:rPr>
              <a:t>    </a:t>
            </a:r>
            <a:r>
              <a:rPr b="0" lang="zxx" sz="1600" spc="-1" strike="noStrike">
                <a:solidFill>
                  <a:srgbClr val="6f42c1"/>
                </a:solidFill>
                <a:latin typeface="SFMono-Regular"/>
                <a:ea typeface="DejaVu Sans"/>
              </a:rPr>
              <a:t>def __init__(self, counter):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6f42c1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6f42c1"/>
                </a:solidFill>
                <a:latin typeface="SFMono-Regular"/>
                <a:ea typeface="DejaVu Sans"/>
              </a:rPr>
              <a:t>Thread.__init__(self)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6f42c1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6f42c1"/>
                </a:solidFill>
                <a:latin typeface="SFMono-Regular"/>
                <a:ea typeface="DejaVu Sans"/>
              </a:rPr>
              <a:t>self.counter = counter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6f42c1"/>
                </a:solidFill>
                <a:latin typeface="SFMono-Regular"/>
                <a:ea typeface="DejaVu Sans"/>
              </a:rPr>
              <a:t>    </a:t>
            </a:r>
            <a:r>
              <a:rPr b="0" lang="zxx" sz="1600" spc="-1" strike="noStrike">
                <a:solidFill>
                  <a:srgbClr val="6f42c1"/>
                </a:solidFill>
                <a:latin typeface="SFMono-Regular"/>
                <a:ea typeface="DejaVu Sans"/>
              </a:rPr>
              <a:t>def run(self):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6f42c1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6f42c1"/>
                </a:solidFill>
                <a:latin typeface="SFMono-Regular"/>
                <a:ea typeface="DejaVu Sans"/>
              </a:rPr>
              <a:t>try: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6f42c1"/>
                </a:solidFill>
                <a:latin typeface="SFMono-Regular"/>
                <a:ea typeface="DejaVu Sans"/>
              </a:rPr>
              <a:t>            </a:t>
            </a:r>
            <a:r>
              <a:rPr b="0" lang="zxx" sz="1600" spc="-1" strike="noStrike">
                <a:solidFill>
                  <a:srgbClr val="6f42c1"/>
                </a:solidFill>
                <a:latin typeface="SFMono-Regular"/>
                <a:ea typeface="DejaVu Sans"/>
              </a:rPr>
              <a:t>for i in range(0, self.counter):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6f42c1"/>
                </a:solidFill>
                <a:latin typeface="SFMono-Regular"/>
                <a:ea typeface="DejaVu Sans"/>
              </a:rPr>
              <a:t>                </a:t>
            </a:r>
            <a:r>
              <a:rPr b="0" lang="zxx" sz="1600" spc="-1" strike="noStrike">
                <a:solidFill>
                  <a:srgbClr val="6f42c1"/>
                </a:solidFill>
                <a:latin typeface="SFMono-Regular"/>
                <a:ea typeface="DejaVu Sans"/>
              </a:rPr>
              <a:t>print(i)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6f42c1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6f42c1"/>
                </a:solidFill>
                <a:latin typeface="SFMono-Regular"/>
                <a:ea typeface="DejaVu Sans"/>
              </a:rPr>
              <a:t>finally: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6f42c1"/>
                </a:solidFill>
                <a:latin typeface="SFMono-Regular"/>
                <a:ea typeface="DejaVu Sans"/>
              </a:rPr>
              <a:t>            </a:t>
            </a:r>
            <a:r>
              <a:rPr b="0" lang="zxx" sz="1600" spc="-1" strike="noStrike">
                <a:solidFill>
                  <a:srgbClr val="6f42c1"/>
                </a:solidFill>
                <a:latin typeface="SFMono-Regular"/>
                <a:ea typeface="DejaVu Sans"/>
              </a:rPr>
              <a:t>print("Thread finished")</a:t>
            </a:r>
            <a:endParaRPr b="0" lang="zxx" sz="16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1143000" y="0"/>
            <a:ext cx="990540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zxx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Python</a:t>
            </a:r>
            <a:endParaRPr b="0" lang="zxx" sz="36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041480" y="2194560"/>
            <a:ext cx="4390920" cy="2468880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from src.server.serverThread import ServerThread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if __name__ == '__main__':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for i in range(8):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server = ServerThread(i)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server.start()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# wait for the thread to terminate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server.join()</a:t>
            </a:r>
            <a:endParaRPr b="0" lang="zxx" sz="16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6207120" y="2199240"/>
            <a:ext cx="4390920" cy="2458440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Result: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Thread finished!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Thread finished!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Thread finished!</a:t>
            </a:r>
            <a:endParaRPr b="0" lang="zxx" sz="16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143000" y="0"/>
            <a:ext cx="990540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zxx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Go</a:t>
            </a:r>
            <a:endParaRPr b="0" lang="zxx" sz="36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1143000" y="1269000"/>
            <a:ext cx="6211080" cy="5406120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package</a:t>
            </a: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 main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import (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  </a:t>
            </a: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"fmt"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func main() {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  </a:t>
            </a: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a, b := 1, 2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  </a:t>
            </a: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operationDone := make(chan bool)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  </a:t>
            </a: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go func() {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    </a:t>
            </a: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b = a * b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    </a:t>
            </a: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operationDone &lt;- true //or false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  </a:t>
            </a: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}()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  </a:t>
            </a: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&lt;-operationDone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  </a:t>
            </a: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a = b * b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  </a:t>
            </a: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fmt.Printf("a = %d, b = %d\n", a, b)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24292e"/>
                </a:solidFill>
                <a:latin typeface="SFMono-Regular"/>
                <a:ea typeface="DejaVu Sans"/>
              </a:rPr>
              <a:t>}</a:t>
            </a:r>
            <a:endParaRPr b="0" lang="zxx" sz="16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9129600" y="2956320"/>
            <a:ext cx="1154520" cy="945360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Result: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000000"/>
                </a:solidFill>
                <a:latin typeface="SFMono-Regular"/>
                <a:ea typeface="DejaVu Sans"/>
              </a:rPr>
              <a:t>a = 4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000000"/>
                </a:solidFill>
                <a:latin typeface="SFMono-Regular"/>
                <a:ea typeface="DejaVu Sans"/>
              </a:rPr>
              <a:t>b = 2</a:t>
            </a:r>
            <a:endParaRPr b="0" lang="zxx" sz="16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1141560" y="0"/>
            <a:ext cx="990540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zxx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More tools for synchronizing parallel processes</a:t>
            </a:r>
            <a:endParaRPr b="0" lang="zxx" sz="36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zxx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Locks</a:t>
            </a:r>
            <a:endParaRPr b="0" lang="zxx" sz="24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zxx" sz="2400" spc="-1" strike="noStrike">
                <a:solidFill>
                  <a:srgbClr val="ffffff"/>
                </a:solidFill>
                <a:latin typeface="Tw Cen MT"/>
                <a:ea typeface="DejaVu Sans"/>
              </a:rPr>
              <a:t>With/lock Statements</a:t>
            </a:r>
            <a:endParaRPr b="0" lang="zxx" sz="240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1141560" y="3454560"/>
            <a:ext cx="4365000" cy="751680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00000"/>
              </a:lnSpc>
            </a:pPr>
            <a:endParaRPr b="0" lang="zx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000000"/>
                </a:solidFill>
                <a:latin typeface="SFMono-Regular"/>
                <a:ea typeface="DejaVu Sans"/>
              </a:rPr>
              <a:t>Python: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self.mutex = Lock()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with self.mutex: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6681960" y="3454560"/>
            <a:ext cx="4365000" cy="751680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000000"/>
                </a:solidFill>
                <a:latin typeface="SFMono-Regular"/>
                <a:ea typeface="DejaVu Sans"/>
              </a:rPr>
              <a:t>Go: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n.mutex.Lock()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defer n.mutex.Unlock()</a:t>
            </a:r>
            <a:endParaRPr b="0" lang="zxx" sz="16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1143000" y="0"/>
            <a:ext cx="990540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zxx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Parallel programming:</a:t>
            </a:r>
            <a:endParaRPr b="0" lang="zxx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zxx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Example Execute Election</a:t>
            </a:r>
            <a:endParaRPr b="0" lang="zxx" sz="36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zxx" sz="2400" spc="-1" strike="noStrike">
                <a:solidFill>
                  <a:srgbClr val="ffffff"/>
                </a:solidFill>
                <a:latin typeface="Tahoma"/>
                <a:ea typeface="Tahoma"/>
              </a:rPr>
              <a:t>Node requests votes from every other node</a:t>
            </a:r>
            <a:endParaRPr b="0" lang="zxx" sz="2400" spc="-1" strike="noStrike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zxx" sz="2400" spc="-1" strike="noStrike">
                <a:solidFill>
                  <a:srgbClr val="ffffff"/>
                </a:solidFill>
                <a:latin typeface="Tahoma"/>
                <a:ea typeface="Tahoma"/>
              </a:rPr>
              <a:t>Node checks if the majority voted for it</a:t>
            </a:r>
            <a:endParaRPr b="0" lang="zxx" sz="24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6271560" y="1226520"/>
            <a:ext cx="5712120" cy="5448600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func (n *Node) executeElection() bool {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n.log("-&gt; Election")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n.votedFor = &amp;n.id // vote for ourself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var wg sync.WaitGroup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nodes := n.cluster.GetRemoteFollowers(n.id)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votes := make([]bool, len(nodes))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wg.Add(len(nodes))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for i, rpcIf := range nodes {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go func(w *sync.WaitGroup, i int, rpcIf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NodeRPC) {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term, ok :=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rpcIf.RequestVote(n.currentTerm, n.id, 0, 0)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votes[i] = ok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w.Done()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}(&amp;wg, i, rpcIf)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}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wg.Wait() // wait until all nodes have voted</a:t>
            </a:r>
            <a:endParaRPr b="0" lang="zxx" sz="16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208080" y="1226520"/>
            <a:ext cx="5712120" cy="5448600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def execute_election(self):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print("-&gt; Election")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self.votedFor = self.id  # votes for itself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wg = WaitGroup()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nodes = self.cluster.get_remote_followers(self.id)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votes = []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wg.add(len(nodes))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def request_votes():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term, ok =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node.request_vote(self.current_term, 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self.id, 0, 0)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votes.append(ok)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wg.done()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for i, node in enumerate(nodes):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	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Thread(target=request_votes).start()</a:t>
            </a: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zx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        </a:t>
            </a:r>
            <a:r>
              <a:rPr b="0" lang="zxx" sz="1600" spc="-1" strike="noStrike">
                <a:solidFill>
                  <a:srgbClr val="d73a49"/>
                </a:solidFill>
                <a:latin typeface="SFMono-Regular"/>
                <a:ea typeface="DejaVu Sans"/>
              </a:rPr>
              <a:t>wg.wait()</a:t>
            </a:r>
            <a:endParaRPr b="0" lang="zxx" sz="16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2824920" y="-37800"/>
            <a:ext cx="433224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zxx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Python</a:t>
            </a:r>
            <a:endParaRPr b="0" lang="zxx" sz="3600" spc="-1" strike="noStrike">
              <a:latin typeface="Arial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7859520" y="-37800"/>
            <a:ext cx="433224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zxx" sz="3600" spc="-1" strike="noStrike" cap="all">
                <a:solidFill>
                  <a:srgbClr val="ffffff"/>
                </a:solidFill>
                <a:latin typeface="Tw Cen MT"/>
                <a:ea typeface="DejaVu Sans"/>
              </a:rPr>
              <a:t>Go</a:t>
            </a:r>
            <a:endParaRPr b="0" lang="zxx" sz="36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Zyklus ProblemLösung </Template>
  <TotalTime>40</TotalTime>
  <Application>LibreOffice/6.0.7.3$Linux_X86_64 LibreOffice_project/00m0$Build-3</Application>
  <Words>1008</Words>
  <Paragraphs>193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2019-11-28T12:03:02Z</dcterms:created>
  <dc:creator/>
  <dc:description/>
  <dc:language>en-US</dc:language>
  <cp:lastModifiedBy/>
  <dcterms:modified xsi:type="dcterms:W3CDTF">2020-01-07T18:58:23Z</dcterms:modified>
  <cp:revision>56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nabled">
    <vt:lpwstr>True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MSIP_Label_f42aa342-8706-4288-bd11-ebb85995028c_Name">
    <vt:lpwstr>General</vt:lpwstr>
  </property>
  <property fmtid="{D5CDD505-2E9C-101B-9397-08002B2CF9AE}" pid="11" name="MSIP_Label_f42aa342-8706-4288-bd11-ebb85995028c_Owner">
    <vt:lpwstr>v-abdarl@microsoft.com</vt:lpwstr>
  </property>
  <property fmtid="{D5CDD505-2E9C-101B-9397-08002B2CF9AE}" pid="12" name="MSIP_Label_f42aa342-8706-4288-bd11-ebb85995028c_SetDate">
    <vt:lpwstr>2018-08-20T22:55:44.5188046Z</vt:lpwstr>
  </property>
  <property fmtid="{D5CDD505-2E9C-101B-9397-08002B2CF9AE}" pid="13" name="MSIP_Label_f42aa342-8706-4288-bd11-ebb85995028c_SiteId">
    <vt:lpwstr>72f988bf-86f1-41af-91ab-2d7cd011db47</vt:lpwstr>
  </property>
  <property fmtid="{D5CDD505-2E9C-101B-9397-08002B2CF9AE}" pid="14" name="Notes">
    <vt:i4>11</vt:i4>
  </property>
  <property fmtid="{D5CDD505-2E9C-101B-9397-08002B2CF9AE}" pid="15" name="PresentationFormat">
    <vt:lpwstr>Breitbild</vt:lpwstr>
  </property>
  <property fmtid="{D5CDD505-2E9C-101B-9397-08002B2CF9AE}" pid="16" name="ScaleCrop">
    <vt:bool>0</vt:bool>
  </property>
  <property fmtid="{D5CDD505-2E9C-101B-9397-08002B2CF9AE}" pid="17" name="Sensitivity">
    <vt:lpwstr>General</vt:lpwstr>
  </property>
  <property fmtid="{D5CDD505-2E9C-101B-9397-08002B2CF9AE}" pid="18" name="ShareDoc">
    <vt:bool>0</vt:bool>
  </property>
  <property fmtid="{D5CDD505-2E9C-101B-9397-08002B2CF9AE}" pid="19" name="Slides">
    <vt:i4>11</vt:i4>
  </property>
</Properties>
</file>