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4" r:id="rId12"/>
    <p:sldId id="263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B9B55EE-F6A2-434A-B24E-8DD7F3BE64C7}" type="slidenum">
              <a:rPr lang="zxx" sz="1400" b="0" strike="noStrike" spc="-1">
                <a:latin typeface="Times New Roman"/>
              </a:rPr>
              <a:t>‹Nr.›</a:t>
            </a:fld>
            <a:endParaRPr lang="zx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de-DE" sz="2000" b="0" strike="noStrike" spc="-1" dirty="0">
                <a:latin typeface="Arial"/>
              </a:rPr>
              <a:t>- </a:t>
            </a:r>
            <a:r>
              <a:rPr lang="de-DE" sz="2000" b="0" strike="noStrike" spc="-1" dirty="0" err="1">
                <a:latin typeface="Arial"/>
              </a:rPr>
              <a:t>My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presentation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comparing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go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python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raft</a:t>
            </a:r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latin typeface="Arial"/>
              </a:rPr>
              <a:t>-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those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that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forgot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raft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algorithm</a:t>
            </a:r>
            <a:r>
              <a:rPr lang="de-DE" sz="2000" b="0" strike="noStrike" spc="-1" dirty="0">
                <a:latin typeface="Arial"/>
              </a:rPr>
              <a:t>…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0922E2-56B8-4DF3-8DCB-01965B18C029}" type="slidenum">
              <a:rPr lang="zxx" sz="1200" b="0" strike="noStrike" spc="-1">
                <a:latin typeface="Times New Roman"/>
              </a:rPr>
              <a:t>1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10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35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11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041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12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Spread out database elastic search</a:t>
            </a:r>
          </a:p>
          <a:p>
            <a:r>
              <a:rPr lang="en-US" dirty="0"/>
              <a:t>- Example: two nodes and different state</a:t>
            </a:r>
          </a:p>
          <a:p>
            <a:r>
              <a:rPr lang="en-US" dirty="0"/>
              <a:t>- Leader is responsible for updating the state</a:t>
            </a:r>
          </a:p>
          <a:p>
            <a:r>
              <a:rPr lang="en-US" dirty="0"/>
              <a:t>Cluster manages itself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2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1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r>
              <a:rPr lang="en-US" dirty="0"/>
              <a:t>: synchronized threads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3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93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4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79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Init is constructor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counts his counter down to 0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Prints thread finished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5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0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6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5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timeout function can’t be run twice. Therefore it’s locked.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node can’t vote for two candidates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Philosophers: 2 Philosophers can’t eat with the same fork.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With/defer makes sure that after mutex was locked, it’s unlocked again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7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8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8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88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9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47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719665-29F6-48DD-877A-4956CAA1821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2ECF40-8986-4952-8954-A2A3CD924ED3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Textmasterformate bearbeiten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Zweite Ebene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Dritte Ebene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Vierte Ebene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Fünfte Ebene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405095-CA39-46CF-840B-B646D8D7ABE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037729-1717-4469-AFE7-C414132BF0A7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700280" y="223524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 dirty="0">
                <a:solidFill>
                  <a:srgbClr val="FFFFFF"/>
                </a:solidFill>
                <a:latin typeface="Rockwell"/>
              </a:rPr>
              <a:t>Comparing go and Python WITH raft</a:t>
            </a:r>
            <a:endParaRPr lang="en-US" sz="5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Rockwell"/>
              </a:rPr>
              <a:t>Conclusion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Both Languages have: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The ability to implement Raft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About the same </a:t>
            </a: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Codelength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94815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Rockwell"/>
              </a:rPr>
              <a:t>Conclusion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Go: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More </a:t>
            </a: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complex, but faster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 	-&gt; can simulate bigger clusters with the same power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1392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Rockwell"/>
              </a:rPr>
              <a:t>Conclusion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More forgiving Syntax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Easier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Raft Algorithm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Information in spread out in a cluster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multiple Nodes find a consensus? </a:t>
            </a:r>
            <a:endParaRPr lang="en-US" sz="2400" b="0" strike="noStrike" spc="-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5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50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Goroutines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hannels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Go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143000" y="1269000"/>
            <a:ext cx="6211440" cy="53546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package</a:t>
            </a: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main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import (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"fmt"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func main()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a, b := 1, 2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operationDone := make(chan bool)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go func()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b = a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operationDone &lt;- true //or false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}()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&lt;-operationDone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 = b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fmt.Printf("a = %d, b = %d\n", a, b)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}</a:t>
            </a:r>
            <a:endParaRPr lang="zxx" sz="1600" b="0" strike="noStrike" spc="-1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0CB7879-45E3-4AF9-B79B-D650834B5C7B}"/>
              </a:ext>
            </a:extLst>
          </p:cNvPr>
          <p:cNvSpPr/>
          <p:nvPr/>
        </p:nvSpPr>
        <p:spPr>
          <a:xfrm>
            <a:off x="9129537" y="2956140"/>
            <a:ext cx="1154774" cy="94571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de-DE" sz="1600" spc="-1" dirty="0" err="1">
                <a:solidFill>
                  <a:srgbClr val="D73A49"/>
                </a:solidFill>
                <a:latin typeface="SFMono-Regular"/>
              </a:rPr>
              <a:t>Result</a:t>
            </a:r>
            <a:r>
              <a:rPr lang="de-DE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SFMono-Regular"/>
              </a:rPr>
              <a:t>a = 4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SFMono-Regular"/>
              </a:rPr>
              <a:t>b = 2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40800" y="2409480"/>
            <a:ext cx="10979280" cy="34077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threading 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import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 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class ServerThread(Thread):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__init__(self, 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Thread.__init__(self)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self.counter = counter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run(self):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try: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for i in range(0, self.counter):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    print(i)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finally: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print("Thread finished")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41480" y="2333160"/>
            <a:ext cx="4391132" cy="219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 src.server.serverThread import ServerThread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if __name__ == '__main__':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for </a:t>
            </a:r>
            <a:r>
              <a:rPr lang="de-DE" sz="1600" spc="-1" dirty="0">
                <a:solidFill>
                  <a:srgbClr val="D73A49"/>
                </a:solidFill>
                <a:latin typeface="SFMono-Regular"/>
              </a:rPr>
              <a:t>i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in range(8):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 = ServerThread(</a:t>
            </a:r>
            <a:r>
              <a:rPr lang="de-DE" sz="1600" b="0" strike="noStrike" spc="-1" dirty="0">
                <a:solidFill>
                  <a:srgbClr val="D73A49"/>
                </a:solidFill>
                <a:latin typeface="SFMono-Regular"/>
              </a:rPr>
              <a:t>i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server.start()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# wait for the thread to terminate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server.join()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19594AF-142A-45F9-9437-CBD42AB2D8A8}"/>
              </a:ext>
            </a:extLst>
          </p:cNvPr>
          <p:cNvSpPr/>
          <p:nvPr/>
        </p:nvSpPr>
        <p:spPr>
          <a:xfrm>
            <a:off x="6206943" y="2199314"/>
            <a:ext cx="4391132" cy="2458652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solidFill>
                  <a:srgbClr val="D73A49"/>
                </a:solidFill>
                <a:latin typeface="SFMono-Regular"/>
              </a:rPr>
              <a:t>Result</a:t>
            </a:r>
            <a:r>
              <a:rPr lang="de-DE" sz="1600" b="0" strike="noStrike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Thread </a:t>
            </a:r>
            <a:r>
              <a:rPr lang="de-DE" sz="1600" b="0" strike="noStrike" spc="-1" dirty="0" err="1">
                <a:latin typeface="Arial"/>
              </a:rPr>
              <a:t>finished</a:t>
            </a:r>
            <a:r>
              <a:rPr lang="de-DE" sz="1600" b="0" strike="noStrike" spc="-1" dirty="0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Thread </a:t>
            </a:r>
            <a:r>
              <a:rPr lang="de-DE" sz="1600" spc="-1" dirty="0" err="1">
                <a:latin typeface="Arial"/>
              </a:rPr>
              <a:t>finished</a:t>
            </a:r>
            <a:r>
              <a:rPr lang="de-DE" sz="1600" spc="-1" dirty="0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Thread </a:t>
            </a:r>
            <a:r>
              <a:rPr lang="de-DE" sz="1600" spc="-1" dirty="0" err="1">
                <a:latin typeface="Arial"/>
              </a:rPr>
              <a:t>finished</a:t>
            </a:r>
            <a:r>
              <a:rPr lang="de-DE" sz="1600" spc="-1" dirty="0">
                <a:latin typeface="Arial"/>
              </a:rPr>
              <a:t>!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More tools for synchronizing parallel processes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Locks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defer/with Statements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945BE3E-A1D1-484D-8E6B-985C8FC0EA3C}"/>
              </a:ext>
            </a:extLst>
          </p:cNvPr>
          <p:cNvSpPr/>
          <p:nvPr/>
        </p:nvSpPr>
        <p:spPr>
          <a:xfrm>
            <a:off x="604800" y="4547960"/>
            <a:ext cx="10979280" cy="74496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Python: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Lock()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with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D73A49"/>
              </a:solidFill>
              <a:latin typeface="SFMono-Regular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889592-ECD9-4B44-9CFF-460472097FDC}"/>
              </a:ext>
            </a:extLst>
          </p:cNvPr>
          <p:cNvSpPr/>
          <p:nvPr/>
        </p:nvSpPr>
        <p:spPr>
          <a:xfrm>
            <a:off x="604800" y="3454550"/>
            <a:ext cx="10979280" cy="694414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Go: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defer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n.mutex.Unlock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  <a:endParaRPr lang="zxx" sz="1600" spc="-1" dirty="0">
              <a:solidFill>
                <a:srgbClr val="D73A49"/>
              </a:solidFill>
              <a:latin typeface="SFMono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1214" y="1237128"/>
            <a:ext cx="5712311" cy="535730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func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(n *Node)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executeElection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 bool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n.log("-&gt; Election")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n.votedFor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&amp;n.id // vote 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ourself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var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sync.WaitGroup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nodes :=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n.cluster.GetRemoteFollowers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(n.id)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votes := make([]bool,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wg.Add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range nodes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        go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func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(w *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sync.WaitGroup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int,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NodeRPC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term, ok := 	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rpcIf.RequestVote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n.currentTerm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n.id, 0, 0)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if term &gt;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n.currentTerm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	//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todo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votes[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] = ok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w.Done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         }(&amp;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wg.Wait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 // wait until all nodes have voted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E8C24D-712A-4453-A75F-E620CD9105FC}"/>
              </a:ext>
            </a:extLst>
          </p:cNvPr>
          <p:cNvSpPr/>
          <p:nvPr/>
        </p:nvSpPr>
        <p:spPr>
          <a:xfrm>
            <a:off x="6178237" y="1237127"/>
            <a:ext cx="5712310" cy="535730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execute_election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(self):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print("-&gt; Election")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self.votedFor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self.id  # votes for itself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WaitGroup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nodes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self.cluster.get_remote_followers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(self.id)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votes = []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wg.add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def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request_votes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term, ok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node.request_vote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self.current_term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self.id, 0, 0)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	 if term &gt;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self.current_term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pass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votes.append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(ok)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wg.done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node in enumerate(nodes):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	Thread(target=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request_votes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).start()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wg.wait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51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55002" y="2019939"/>
            <a:ext cx="5608319" cy="375566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1 // master votes for itself!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for _, vote := range votes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if vote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++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// If more than 50% respond with true - 	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// The election was won!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&gt;=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n.cluster.allNodes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)/2+1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n.log(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fmt.Sprintf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("&lt;- Election: %v",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return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}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4EAF39D-AD7E-4A1D-86F9-AC7B33DC9EC5}"/>
              </a:ext>
            </a:extLst>
          </p:cNvPr>
          <p:cNvSpPr/>
          <p:nvPr/>
        </p:nvSpPr>
        <p:spPr>
          <a:xfrm>
            <a:off x="6228678" y="2019939"/>
            <a:ext cx="5608319" cy="375566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1  # Master votes for himself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for vote in votes: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if vote: 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# if the person voted for me: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    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+= 1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# check if over half of the cluster is alive and               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# about to have a new master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&gt;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self.cluster.allNodes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 / 2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print('&lt;- Election:' + str(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return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endParaRPr lang="zx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51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998</Words>
  <Application>Microsoft Office PowerPoint</Application>
  <PresentationFormat>Breitbild</PresentationFormat>
  <Paragraphs>190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Rockwell</vt:lpstr>
      <vt:lpstr>SFMono-Regular</vt:lpstr>
      <vt:lpstr>Symbol</vt:lpstr>
      <vt:lpstr>Tahoma</vt:lpstr>
      <vt:lpstr>Times New Roman</vt:lpstr>
      <vt:lpstr>Tw Cen MT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Lukas</cp:lastModifiedBy>
  <cp:revision>28</cp:revision>
  <dcterms:created xsi:type="dcterms:W3CDTF">2019-11-28T12:03:02Z</dcterms:created>
  <dcterms:modified xsi:type="dcterms:W3CDTF">2020-01-01T16:44:21Z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2</vt:i4>
  </property>
  <property fmtid="{D5CDD505-2E9C-101B-9397-08002B2CF9AE}" pid="15" name="PresentationFormat">
    <vt:lpwstr>Breitbild</vt:lpwstr>
  </property>
  <property fmtid="{D5CDD505-2E9C-101B-9397-08002B2CF9AE}" pid="16" name="ScaleCrop">
    <vt:bool>false</vt:bool>
  </property>
  <property fmtid="{D5CDD505-2E9C-101B-9397-08002B2CF9AE}" pid="17" name="Sensitivity">
    <vt:lpwstr>General</vt:lpwstr>
  </property>
  <property fmtid="{D5CDD505-2E9C-101B-9397-08002B2CF9AE}" pid="18" name="ShareDoc">
    <vt:bool>false</vt:bool>
  </property>
  <property fmtid="{D5CDD505-2E9C-101B-9397-08002B2CF9AE}" pid="19" name="Slides">
    <vt:i4>7</vt:i4>
  </property>
</Properties>
</file>