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1" r:id="rId4"/>
    <p:sldId id="262" r:id="rId5"/>
    <p:sldId id="263" r:id="rId6"/>
    <p:sldId id="257" r:id="rId7"/>
    <p:sldId id="264" r:id="rId8"/>
    <p:sldId id="268" r:id="rId9"/>
    <p:sldId id="270" r:id="rId10"/>
    <p:sldId id="271" r:id="rId11"/>
    <p:sldId id="265" r:id="rId12"/>
    <p:sldId id="274" r:id="rId13"/>
    <p:sldId id="272" r:id="rId14"/>
    <p:sldId id="273" r:id="rId15"/>
    <p:sldId id="275" r:id="rId16"/>
    <p:sldId id="276" r:id="rId17"/>
    <p:sldId id="269" r:id="rId18"/>
    <p:sldId id="266" r:id="rId19"/>
    <p:sldId id="277" r:id="rId20"/>
    <p:sldId id="281" r:id="rId21"/>
    <p:sldId id="267" r:id="rId22"/>
    <p:sldId id="278" r:id="rId23"/>
    <p:sldId id="279" r:id="rId24"/>
    <p:sldId id="280" r:id="rId25"/>
    <p:sldId id="282" r:id="rId26"/>
    <p:sldId id="2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84CA-683E-42DB-A12D-E6F2DC5AC55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294C-C7CE-4E08-8F45-6D239F940F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3294C-C7CE-4E08-8F45-6D239F940F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1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9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41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5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4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7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A726D2-9264-4C45-BC08-E4D8AD2F62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2C5B8-8EEA-4E57-B2F2-0087A56CC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685" y="1380068"/>
            <a:ext cx="8781338" cy="2616199"/>
          </a:xfrm>
        </p:spPr>
        <p:txBody>
          <a:bodyPr/>
          <a:lstStyle/>
          <a:p>
            <a:r>
              <a:rPr lang="de-DE" dirty="0"/>
              <a:t>Programmcodeverifikation mit Coq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3C699C-6536-4923-97E0-68BE5CA4E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Lukas </a:t>
            </a:r>
            <a:r>
              <a:rPr lang="de-DE" dirty="0" err="1"/>
              <a:t>Kiederle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0910B-82DA-48F6-89C7-4EEB34AC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66EA5-6D85-4FF6-8325-955AE808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2029A-EACE-43A5-A4D8-C12AD439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existiert seit 1984</a:t>
            </a:r>
          </a:p>
          <a:p>
            <a:r>
              <a:rPr lang="de-DE" dirty="0"/>
              <a:t>wird von INRIA entwickelt</a:t>
            </a:r>
          </a:p>
          <a:p>
            <a:r>
              <a:rPr lang="de-DE" dirty="0"/>
              <a:t>ist open-source</a:t>
            </a:r>
          </a:p>
          <a:p>
            <a:r>
              <a:rPr lang="de-DE" dirty="0"/>
              <a:t>ist eine funktionale Programmiersprache</a:t>
            </a:r>
          </a:p>
          <a:p>
            <a:r>
              <a:rPr lang="de-DE" dirty="0"/>
              <a:t>ist in </a:t>
            </a:r>
            <a:r>
              <a:rPr lang="de-DE" dirty="0" err="1"/>
              <a:t>Objective</a:t>
            </a:r>
            <a:r>
              <a:rPr lang="de-DE" dirty="0"/>
              <a:t> CAML (</a:t>
            </a:r>
            <a:r>
              <a:rPr lang="de-DE" dirty="0" err="1"/>
              <a:t>Ocaml</a:t>
            </a:r>
            <a:r>
              <a:rPr lang="de-DE" dirty="0"/>
              <a:t>) geschrieben</a:t>
            </a:r>
          </a:p>
          <a:p>
            <a:r>
              <a:rPr lang="de-DE" dirty="0"/>
              <a:t>nutzt die </a:t>
            </a:r>
            <a:r>
              <a:rPr lang="de-DE" dirty="0" err="1"/>
              <a:t>Dependent</a:t>
            </a:r>
            <a:r>
              <a:rPr lang="de-DE" dirty="0"/>
              <a:t> Type Sprache </a:t>
            </a:r>
            <a:r>
              <a:rPr lang="de-DE" dirty="0" err="1"/>
              <a:t>Gallina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E6D87-0F44-490B-A994-02641D0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Dependent</a:t>
            </a:r>
            <a:r>
              <a:rPr lang="de-DE" dirty="0"/>
              <a:t> Type Sprache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Bedeutet: Typen die von etwas abhängen</a:t>
            </a:r>
          </a:p>
          <a:p>
            <a:r>
              <a:rPr lang="de-DE" dirty="0"/>
              <a:t>Ermöglicht mathematisches Beweisen von Theoremen</a:t>
            </a:r>
          </a:p>
          <a:p>
            <a:r>
              <a:rPr lang="de-DE" dirty="0"/>
              <a:t>Beispiel: 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Für alle Kombinationen aus den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Integern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 und b soll die Funktion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korrekt funktionieren.</a:t>
            </a:r>
          </a:p>
          <a:p>
            <a:r>
              <a:rPr lang="de-DE" dirty="0"/>
              <a:t>In Code: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Theorem add_1_l : forall n:nat, 1 + n = S n.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Dependent</a:t>
            </a:r>
            <a:r>
              <a:rPr lang="de-DE" dirty="0"/>
              <a:t> Type Sprache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 schreiben, die etwas mit einem User Objekt macht</a:t>
            </a:r>
          </a:p>
          <a:p>
            <a:r>
              <a:rPr lang="de-DE" dirty="0"/>
              <a:t>Zu Beginn prüfen, ob User Objekt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!= null </a:t>
            </a:r>
            <a:r>
              <a:rPr lang="de-DE" dirty="0"/>
              <a:t>ist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Java Code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doSomething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(User user)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if(user == null)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throw new Exception("Received empty user!");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5787817-FF62-4B9F-8A8F-E9D8F1E40A30}"/>
              </a:ext>
            </a:extLst>
          </p:cNvPr>
          <p:cNvSpPr txBox="1">
            <a:spLocks/>
          </p:cNvSpPr>
          <p:nvPr/>
        </p:nvSpPr>
        <p:spPr>
          <a:xfrm>
            <a:off x="9049174" y="2435439"/>
            <a:ext cx="331703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6000" dirty="0">
                <a:solidFill>
                  <a:schemeClr val="accent4"/>
                </a:solidFill>
              </a:rPr>
              <a:t>Laufzeit</a:t>
            </a:r>
            <a:endParaRPr lang="en-US" sz="6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Dependent</a:t>
            </a:r>
            <a:r>
              <a:rPr lang="de-DE" dirty="0"/>
              <a:t> Type Sprache Ansatz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setRole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oldRole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Role, user: User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oldRole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newRole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Role) -&gt;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userWithRole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User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newRole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where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userWithRole.role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== role;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7035925-9FD0-425E-8B71-08B79904910C}"/>
              </a:ext>
            </a:extLst>
          </p:cNvPr>
          <p:cNvSpPr txBox="1">
            <a:spLocks/>
          </p:cNvSpPr>
          <p:nvPr/>
        </p:nvSpPr>
        <p:spPr>
          <a:xfrm>
            <a:off x="9049174" y="2435439"/>
            <a:ext cx="331703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6000" dirty="0" err="1">
                <a:solidFill>
                  <a:schemeClr val="accent4"/>
                </a:solidFill>
              </a:rPr>
              <a:t>Kompile</a:t>
            </a:r>
            <a:r>
              <a:rPr lang="de-DE" sz="6000" dirty="0">
                <a:solidFill>
                  <a:schemeClr val="accent4"/>
                </a:solidFill>
              </a:rPr>
              <a:t>-</a:t>
            </a:r>
          </a:p>
          <a:p>
            <a:pPr marL="0" indent="0">
              <a:buFont typeface="Arial"/>
              <a:buNone/>
            </a:pPr>
            <a:r>
              <a:rPr lang="de-DE" sz="6000" dirty="0">
                <a:solidFill>
                  <a:schemeClr val="accent4"/>
                </a:solidFill>
              </a:rPr>
              <a:t>zeit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E64A595-46E7-4632-BA00-15697C7542AA}"/>
              </a:ext>
            </a:extLst>
          </p:cNvPr>
          <p:cNvSpPr txBox="1"/>
          <p:nvPr/>
        </p:nvSpPr>
        <p:spPr>
          <a:xfrm>
            <a:off x="2829887" y="5721631"/>
            <a:ext cx="718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typeof</a:t>
            </a:r>
            <a:r>
              <a:rPr lang="en-US" sz="2400" dirty="0"/>
              <a:t>(</a:t>
            </a:r>
            <a:r>
              <a:rPr lang="en-US" sz="2400" dirty="0" err="1"/>
              <a:t>userWithRole.role</a:t>
            </a:r>
            <a:r>
              <a:rPr lang="en-US" sz="2400" dirty="0"/>
              <a:t>) == Role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B5BA0721-35BE-4935-B84C-153A4E64A420}"/>
              </a:ext>
            </a:extLst>
          </p:cNvPr>
          <p:cNvSpPr/>
          <p:nvPr/>
        </p:nvSpPr>
        <p:spPr>
          <a:xfrm rot="16200000">
            <a:off x="4405524" y="5204513"/>
            <a:ext cx="683581" cy="2530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0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Beispiel: </a:t>
            </a:r>
            <a:r>
              <a:rPr lang="de-DE" dirty="0" err="1"/>
              <a:t>Dependent</a:t>
            </a:r>
            <a:r>
              <a:rPr lang="de-DE" dirty="0"/>
              <a:t> type Sprache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Inductive True : Type := I.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Inductive False : Type := 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Inductive and (A B : Type) : Type :=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conj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 A -&gt; B -&gt; and A B.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Inductive or (A B : Type) : Type :=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or_introl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 A -&gt; or A B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or_intror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: B -&gt; or A B.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FF58AF-958C-4839-9F80-AC5ED38E1B77}"/>
              </a:ext>
            </a:extLst>
          </p:cNvPr>
          <p:cNvSpPr txBox="1"/>
          <p:nvPr/>
        </p:nvSpPr>
        <p:spPr>
          <a:xfrm>
            <a:off x="6140910" y="2782669"/>
            <a:ext cx="536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Werte werden an Type gebunden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7BED9C-0D22-4AC1-BB5A-A93EAABE3F22}"/>
              </a:ext>
            </a:extLst>
          </p:cNvPr>
          <p:cNvSpPr txBox="1"/>
          <p:nvPr/>
        </p:nvSpPr>
        <p:spPr>
          <a:xfrm>
            <a:off x="6140910" y="3905933"/>
            <a:ext cx="536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and müssen A und B als Instanz hin schreibbar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F9D4996-C558-4DAB-99D4-267F1985AADB}"/>
              </a:ext>
            </a:extLst>
          </p:cNvPr>
          <p:cNvSpPr txBox="1"/>
          <p:nvPr/>
        </p:nvSpPr>
        <p:spPr>
          <a:xfrm>
            <a:off x="6140909" y="4983540"/>
            <a:ext cx="536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</a:t>
            </a:r>
            <a:r>
              <a:rPr lang="de-DE" dirty="0" err="1"/>
              <a:t>or</a:t>
            </a:r>
            <a:r>
              <a:rPr lang="de-DE" dirty="0"/>
              <a:t> muss A oder B als Instanz hin schreibbar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38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Beispiel: </a:t>
            </a:r>
            <a:r>
              <a:rPr lang="de-DE" dirty="0" err="1"/>
              <a:t>Dependent</a:t>
            </a:r>
            <a:r>
              <a:rPr lang="de-DE" dirty="0"/>
              <a:t> type Sprache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nat_rect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forall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-&gt; Type,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P 0 -&gt;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(forall n : nat, P n -&gt; P (S n)) -&gt;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forall n : nat, P 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5671E7-4E5A-4AF4-BBD2-07BD1B815A0F}"/>
              </a:ext>
            </a:extLst>
          </p:cNvPr>
          <p:cNvSpPr txBox="1"/>
          <p:nvPr/>
        </p:nvSpPr>
        <p:spPr>
          <a:xfrm>
            <a:off x="6140910" y="3278080"/>
            <a:ext cx="5362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nat_rect</a:t>
            </a:r>
            <a:r>
              <a:rPr lang="de-DE" dirty="0"/>
              <a:t>: Induktions-Taktik für natürliche Zahlen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de-DE" dirty="0"/>
              <a:t>: Aussage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Wenn die Aussage für 0 gilt und wenn für alle n aus der Aussage für n die Aussage für (S n)</a:t>
            </a:r>
          </a:p>
          <a:p>
            <a:r>
              <a:rPr lang="de-DE" dirty="0"/>
              <a:t>	folgt, so gilt die Aussage für alle n.“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6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Basics: Typen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295346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Inductive bool : Type :=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|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| false.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4E2E17-4EE9-4375-B792-707305B29EF5}"/>
              </a:ext>
            </a:extLst>
          </p:cNvPr>
          <p:cNvSpPr/>
          <p:nvPr/>
        </p:nvSpPr>
        <p:spPr>
          <a:xfrm>
            <a:off x="8455024" y="2960507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Inductive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: Type :=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O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S (n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D182A3-281A-4DF0-8895-EEC9C355F6E6}"/>
              </a:ext>
            </a:extLst>
          </p:cNvPr>
          <p:cNvSpPr/>
          <p:nvPr/>
        </p:nvSpPr>
        <p:spPr>
          <a:xfrm>
            <a:off x="4969667" y="2960507"/>
            <a:ext cx="304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Inductive day : Type :=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monday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tuesday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wednesday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thursday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friday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saturday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sunday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95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Basics: Rekursive Funktion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733799"/>
            <a:ext cx="4863224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Fixpoint plus (n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(m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:=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match n with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| O =&gt; 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| S n' =&gt; S (plus n' m)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DC22A5-5DC0-4873-B1B4-1D842840D0E9}"/>
              </a:ext>
            </a:extLst>
          </p:cNvPr>
          <p:cNvSpPr/>
          <p:nvPr/>
        </p:nvSpPr>
        <p:spPr>
          <a:xfrm>
            <a:off x="6604757" y="238654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Compute (plus 3 2).</a:t>
            </a:r>
          </a:p>
          <a:p>
            <a:endParaRPr lang="en-US" sz="2000" dirty="0"/>
          </a:p>
          <a:p>
            <a:r>
              <a:rPr lang="en-US" sz="2000" dirty="0"/>
              <a:t>(*  plus (S (S (S O))) (S (S O))</a:t>
            </a:r>
          </a:p>
          <a:p>
            <a:r>
              <a:rPr lang="en-US" sz="2000" dirty="0"/>
              <a:t>	==&gt; S (plus (S (S O)) (S (S O)))</a:t>
            </a:r>
          </a:p>
          <a:p>
            <a:r>
              <a:rPr lang="en-US" sz="2000" dirty="0"/>
              <a:t>by the second clause of the match</a:t>
            </a:r>
          </a:p>
          <a:p>
            <a:r>
              <a:rPr lang="en-US" sz="2000" dirty="0"/>
              <a:t>	==&gt; S (S (plus (S O) (S (S O))))</a:t>
            </a:r>
          </a:p>
          <a:p>
            <a:r>
              <a:rPr lang="en-US" sz="2000" dirty="0"/>
              <a:t>by the second clause of the match</a:t>
            </a:r>
          </a:p>
          <a:p>
            <a:r>
              <a:rPr lang="en-US" sz="2000" dirty="0"/>
              <a:t>	==&gt; S (S (S (plus O (S (S O)))))</a:t>
            </a:r>
          </a:p>
          <a:p>
            <a:r>
              <a:rPr lang="en-US" sz="2000" dirty="0"/>
              <a:t>by the second clause of the match</a:t>
            </a:r>
          </a:p>
          <a:p>
            <a:r>
              <a:rPr lang="en-US" sz="2000" dirty="0"/>
              <a:t>	==&gt; S (S (S (S (S O))))</a:t>
            </a:r>
          </a:p>
          <a:p>
            <a:r>
              <a:rPr lang="en-US" sz="2000" dirty="0"/>
              <a:t>by the first clause of the match</a:t>
            </a:r>
          </a:p>
          <a:p>
            <a:r>
              <a:rPr lang="en-US" sz="2000" dirty="0"/>
              <a:t>*)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06F1B8-2253-43ED-B625-421297A7BEDC}"/>
              </a:ext>
            </a:extLst>
          </p:cNvPr>
          <p:cNvSpPr/>
          <p:nvPr/>
        </p:nvSpPr>
        <p:spPr>
          <a:xfrm>
            <a:off x="1484311" y="232605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Definition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pred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(n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:=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match n with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O =&gt; O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S n' =&gt; n'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855517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Basics: Beweis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solidFill>
                  <a:schemeClr val="accent4"/>
                </a:solidFill>
              </a:rPr>
              <a:t>Live Demo: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Theorem plus_1_l : forall n:nat, 1 + n = S n.</a:t>
            </a:r>
          </a:p>
          <a:p>
            <a:pPr lvl="1"/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Theorem plus_n_O : forall n:nat, n = n + 0.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0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C725C-AC88-4ABC-ADDE-F28F6F38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40040-672E-4797-989F-E67A277A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Korrektheit einer Software wird durch Tests sichergestellt</a:t>
            </a:r>
          </a:p>
          <a:p>
            <a:pPr lvl="1"/>
            <a:r>
              <a:rPr lang="de-DE" dirty="0"/>
              <a:t>Unit-Tests</a:t>
            </a:r>
          </a:p>
          <a:p>
            <a:pPr lvl="1"/>
            <a:r>
              <a:rPr lang="de-DE" dirty="0"/>
              <a:t>Integration-Tests</a:t>
            </a:r>
          </a:p>
          <a:p>
            <a:pPr lvl="1"/>
            <a:r>
              <a:rPr lang="de-DE" dirty="0"/>
              <a:t>Frontend-Tests (</a:t>
            </a:r>
            <a:r>
              <a:rPr lang="de-DE" dirty="0" err="1"/>
              <a:t>Selenium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Manuelle Tests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FB497-1D73-4638-A258-18D2A7F9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Proof zu Programmcode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Type Pair </a:t>
            </a:r>
            <a:r>
              <a:rPr lang="de-DE" dirty="0"/>
              <a:t>mit </a:t>
            </a:r>
            <a:r>
              <a:rPr lang="de-DE" dirty="0" err="1">
                <a:solidFill>
                  <a:schemeClr val="accent1"/>
                </a:solidFill>
              </a:rPr>
              <a:t>fst</a:t>
            </a:r>
            <a:r>
              <a:rPr lang="de-DE" dirty="0"/>
              <a:t> und </a:t>
            </a:r>
            <a:r>
              <a:rPr lang="de-DE" dirty="0" err="1">
                <a:solidFill>
                  <a:schemeClr val="accent1"/>
                </a:solidFill>
              </a:rPr>
              <a:t>snd</a:t>
            </a:r>
            <a:r>
              <a:rPr lang="de-DE" dirty="0"/>
              <a:t> Funktion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8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Proof zu Programmcode: Die Funktionen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3664739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Inductive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natprod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: Type :=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| pair (n1 n2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ACBA1A5-26FB-4192-8532-609D47FA76F1}"/>
              </a:ext>
            </a:extLst>
          </p:cNvPr>
          <p:cNvSpPr/>
          <p:nvPr/>
        </p:nvSpPr>
        <p:spPr>
          <a:xfrm>
            <a:off x="6333869" y="2849942"/>
            <a:ext cx="46885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Definition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snd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(p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natprod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:=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match p with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pair x y =&gt; y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end.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6D16FA5-DBCB-4051-B683-5A3D3CEB854A}"/>
              </a:ext>
            </a:extLst>
          </p:cNvPr>
          <p:cNvSpPr/>
          <p:nvPr/>
        </p:nvSpPr>
        <p:spPr>
          <a:xfrm>
            <a:off x="1484310" y="4109089"/>
            <a:ext cx="4781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Definition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fst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(p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natprod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:=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match p with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| pair x y =&gt; x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end.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C9EA0C6-AC76-4D00-B64D-13E6F9B723B4}"/>
              </a:ext>
            </a:extLst>
          </p:cNvPr>
          <p:cNvSpPr/>
          <p:nvPr/>
        </p:nvSpPr>
        <p:spPr>
          <a:xfrm>
            <a:off x="6333869" y="4366609"/>
            <a:ext cx="468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Definition … (</a:t>
            </a:r>
            <a:r>
              <a:rPr lang="en-US" sz="2400" dirty="0" err="1"/>
              <a:t>weitere</a:t>
            </a:r>
            <a:r>
              <a:rPr lang="en-US" sz="2400" dirty="0"/>
              <a:t> </a:t>
            </a:r>
            <a:r>
              <a:rPr lang="en-US" sz="2400" dirty="0" err="1"/>
              <a:t>Funktionen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690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Proof zu Programmcode: Die Beweise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6629880" cy="4026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Theorem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surjective_pairing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forall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(n m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),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(n,m) = (fst (n,m), snd (n,m)).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Proof.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simpl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reflexivity.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Qed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C9EA0C6-AC76-4D00-B64D-13E6F9B723B4}"/>
              </a:ext>
            </a:extLst>
          </p:cNvPr>
          <p:cNvSpPr/>
          <p:nvPr/>
        </p:nvSpPr>
        <p:spPr>
          <a:xfrm>
            <a:off x="6333869" y="4366609"/>
            <a:ext cx="468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… (</a:t>
            </a:r>
            <a:r>
              <a:rPr lang="en-US" sz="2400" dirty="0" err="1"/>
              <a:t>weitere</a:t>
            </a:r>
            <a:r>
              <a:rPr lang="en-US" sz="2400" dirty="0"/>
              <a:t> </a:t>
            </a:r>
            <a:r>
              <a:rPr lang="en-US" sz="2400" dirty="0" err="1"/>
              <a:t>Beweise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297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Proof zu Programmcode: Die </a:t>
            </a:r>
            <a:r>
              <a:rPr lang="de-DE" dirty="0" err="1"/>
              <a:t>Extraction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11892"/>
            <a:ext cx="6629880" cy="4026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Require Extraction.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Extraction Language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OCaml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Require 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ExtrOcamlBasic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Require 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ExtrOcamlString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Require 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Arith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Even Div2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EqNat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Euclid.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Extract Inductive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nat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=&gt; int [ "0" "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Pervasives.succ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" 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"(fun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n -&gt; if n=0 then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() else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(n-1))".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Extraction "paperimpl.ml"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snd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swap_pair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45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Coq Proof zu Programmcode: Der extrahierte </a:t>
            </a:r>
            <a:r>
              <a:rPr lang="de-DE" dirty="0" err="1"/>
              <a:t>Ocaml</a:t>
            </a:r>
            <a:r>
              <a:rPr lang="de-DE" dirty="0"/>
              <a:t> Code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11892"/>
            <a:ext cx="6629880" cy="4026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natprod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 Pair of int * int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B0F7BB7-3FE3-46F0-A2DC-58CD035AB669}"/>
              </a:ext>
            </a:extLst>
          </p:cNvPr>
          <p:cNvSpPr/>
          <p:nvPr/>
        </p:nvSpPr>
        <p:spPr>
          <a:xfrm>
            <a:off x="5066191" y="303261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(**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fst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natprod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-&gt; int **)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let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fst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= function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| Pair (x, _) -&gt; x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(**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snd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natprod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-&gt; int **)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let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snd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= function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| Pair (_, y) -&gt; 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247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66EA5-6D85-4FF6-8325-955AE808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2029A-EACE-43A5-A4D8-C12AD439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Proof Stack</a:t>
            </a:r>
          </a:p>
          <a:p>
            <a:r>
              <a:rPr lang="de-DE" dirty="0"/>
              <a:t>Compilerbau </a:t>
            </a:r>
          </a:p>
          <a:p>
            <a:r>
              <a:rPr lang="de-DE" dirty="0"/>
              <a:t>HDLs</a:t>
            </a:r>
          </a:p>
          <a:p>
            <a:r>
              <a:rPr lang="de-DE"/>
              <a:t>C-Compiler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E6D87-0F44-490B-A994-02641D0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38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BBEF3-6639-449A-B9C0-C00BDF96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532589-ABB8-424C-B0EB-8AB76665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formaler Verifikation kann Software zu 100% geprüft werden</a:t>
            </a:r>
          </a:p>
          <a:p>
            <a:r>
              <a:rPr lang="de-DE" dirty="0"/>
              <a:t>Die Software ist immer nur so gut wie die Spezifikation</a:t>
            </a:r>
          </a:p>
          <a:p>
            <a:r>
              <a:rPr lang="de-DE" dirty="0"/>
              <a:t>Es lohnt sich in sicherheitskritischen Systemen und bei viel genutzter Software</a:t>
            </a:r>
          </a:p>
          <a:p>
            <a:r>
              <a:rPr lang="de-DE" dirty="0"/>
              <a:t>Es ist deutlich aufwendiger als normales Entwickeln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B084E-2F3C-4B93-BE49-5F3D84BA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C725C-AC88-4ABC-ADDE-F28F6F38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Test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40040-672E-4797-989F-E67A277A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611690" cy="3124201"/>
          </a:xfrm>
        </p:spPr>
        <p:txBody>
          <a:bodyPr/>
          <a:lstStyle/>
          <a:p>
            <a:pPr marL="457200" lvl="1" indent="0">
              <a:buNone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Math {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 a, </a:t>
            </a:r>
            <a:r>
              <a:rPr lang="de-DE" dirty="0" err="1"/>
              <a:t>int</a:t>
            </a:r>
            <a:r>
              <a:rPr lang="de-DE" dirty="0"/>
              <a:t> b) {</a:t>
            </a:r>
          </a:p>
          <a:p>
            <a:pPr marL="457200" lvl="1" indent="0">
              <a:buNone/>
            </a:pPr>
            <a:r>
              <a:rPr lang="de-DE" dirty="0"/>
              <a:t>		</a:t>
            </a:r>
            <a:r>
              <a:rPr lang="de-DE" dirty="0" err="1"/>
              <a:t>return</a:t>
            </a:r>
            <a:r>
              <a:rPr lang="de-DE" dirty="0"/>
              <a:t> a + b;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8FB497-1D73-4638-A258-18D2A7F9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2180CED-D1B2-47E8-9E7A-C2EBDA9BD39D}"/>
              </a:ext>
            </a:extLst>
          </p:cNvPr>
          <p:cNvSpPr txBox="1">
            <a:spLocks/>
          </p:cNvSpPr>
          <p:nvPr/>
        </p:nvSpPr>
        <p:spPr>
          <a:xfrm>
            <a:off x="5216970" y="2438399"/>
            <a:ext cx="628605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MyTest</a:t>
            </a:r>
            <a:r>
              <a:rPr lang="de-DE" dirty="0"/>
              <a:t> {</a:t>
            </a:r>
          </a:p>
          <a:p>
            <a:pPr marL="457200" lvl="1" indent="0">
              <a:buNone/>
            </a:pPr>
            <a:r>
              <a:rPr lang="de-DE" dirty="0"/>
              <a:t>	@Test</a:t>
            </a:r>
          </a:p>
          <a:p>
            <a:pPr marL="457200" lvl="1" indent="0">
              <a:buNone/>
            </a:pPr>
            <a:r>
              <a:rPr lang="de-DE" dirty="0"/>
              <a:t>    	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addZeroAndOneShouldReturn1() {</a:t>
            </a:r>
          </a:p>
          <a:p>
            <a:pPr marL="457200" lvl="1" indent="0">
              <a:buNone/>
            </a:pPr>
            <a:r>
              <a:rPr lang="de-DE" dirty="0"/>
              <a:t>        	Math </a:t>
            </a:r>
            <a:r>
              <a:rPr lang="de-DE" dirty="0" err="1"/>
              <a:t>math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Math();</a:t>
            </a:r>
          </a:p>
          <a:p>
            <a:pPr marL="457200" lvl="1" indent="0">
              <a:buNone/>
            </a:pPr>
            <a:r>
              <a:rPr lang="de-DE" dirty="0"/>
              <a:t>        	</a:t>
            </a:r>
            <a:r>
              <a:rPr lang="de-DE" dirty="0" err="1"/>
              <a:t>assertEquals</a:t>
            </a:r>
            <a:r>
              <a:rPr lang="de-DE" dirty="0"/>
              <a:t>(1, </a:t>
            </a:r>
            <a:r>
              <a:rPr lang="de-DE" dirty="0" err="1"/>
              <a:t>math.add</a:t>
            </a:r>
            <a:r>
              <a:rPr lang="de-DE" dirty="0"/>
              <a:t>(0,1), "0 + 1 must </a:t>
            </a:r>
            <a:r>
              <a:rPr lang="de-DE" dirty="0" err="1"/>
              <a:t>be</a:t>
            </a:r>
            <a:r>
              <a:rPr lang="de-DE" dirty="0"/>
              <a:t> 1");</a:t>
            </a:r>
          </a:p>
          <a:p>
            <a:pPr marL="457200" lvl="1" indent="0">
              <a:buNone/>
            </a:pPr>
            <a:r>
              <a:rPr lang="de-DE" dirty="0"/>
              <a:t>   	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52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58A7-D653-405D-BB7C-405769B2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Test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18F07-BE81-423A-B2B8-081B35F2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die Funktion nun zu 100% korrekt?</a:t>
            </a:r>
          </a:p>
          <a:p>
            <a:r>
              <a:rPr lang="de-DE" dirty="0"/>
              <a:t>Nein!</a:t>
            </a:r>
          </a:p>
          <a:p>
            <a:r>
              <a:rPr lang="de-DE" dirty="0"/>
              <a:t>Mehr Testfälle schreiben</a:t>
            </a:r>
          </a:p>
          <a:p>
            <a:r>
              <a:rPr lang="de-DE" dirty="0"/>
              <a:t>Ist die Funktion nun korrekt?</a:t>
            </a:r>
          </a:p>
          <a:p>
            <a:r>
              <a:rPr lang="de-DE" dirty="0"/>
              <a:t>Naja, es wird angenommen, dass es der Fall ist!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584A6-EF9D-46BD-8F5A-E0D5B55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1C3F65C-0284-4C16-9F6F-B544CE228F6D}"/>
              </a:ext>
            </a:extLst>
          </p:cNvPr>
          <p:cNvSpPr txBox="1">
            <a:spLocks/>
          </p:cNvSpPr>
          <p:nvPr/>
        </p:nvSpPr>
        <p:spPr>
          <a:xfrm rot="683168">
            <a:off x="7261671" y="2734323"/>
            <a:ext cx="4474609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(1,0), „1 + 0 must </a:t>
            </a:r>
            <a:r>
              <a:rPr lang="de-DE" sz="2200" dirty="0" err="1"/>
              <a:t>be</a:t>
            </a:r>
            <a:r>
              <a:rPr lang="de-DE" sz="2200" dirty="0"/>
              <a:t> 1");</a:t>
            </a:r>
          </a:p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(1,1), „1 + 1 must </a:t>
            </a:r>
            <a:r>
              <a:rPr lang="de-DE" sz="2200" dirty="0" err="1"/>
              <a:t>be</a:t>
            </a:r>
            <a:r>
              <a:rPr lang="de-DE" sz="2200" dirty="0"/>
              <a:t> 2");</a:t>
            </a:r>
            <a:endParaRPr lang="en-US" sz="2200" dirty="0"/>
          </a:p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(1,2), „1 + 2 must </a:t>
            </a:r>
            <a:r>
              <a:rPr lang="de-DE" sz="2200" dirty="0" err="1"/>
              <a:t>be</a:t>
            </a:r>
            <a:r>
              <a:rPr lang="de-DE" sz="2200" dirty="0"/>
              <a:t> 3");</a:t>
            </a:r>
            <a:endParaRPr lang="en-US" sz="2200" dirty="0"/>
          </a:p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(1,3), „1 + 3 must </a:t>
            </a:r>
            <a:r>
              <a:rPr lang="de-DE" sz="2200" dirty="0" err="1"/>
              <a:t>be</a:t>
            </a:r>
            <a:r>
              <a:rPr lang="de-DE" sz="2200" dirty="0"/>
              <a:t> 4");</a:t>
            </a:r>
            <a:endParaRPr lang="en-US" sz="2200" dirty="0"/>
          </a:p>
          <a:p>
            <a:r>
              <a:rPr lang="de-DE" sz="2200" dirty="0" err="1"/>
              <a:t>assertEquals</a:t>
            </a:r>
            <a:r>
              <a:rPr lang="de-DE" sz="2200" dirty="0"/>
              <a:t>(1, </a:t>
            </a:r>
            <a:r>
              <a:rPr lang="de-DE" sz="2200" dirty="0" err="1"/>
              <a:t>math.add</a:t>
            </a:r>
            <a:r>
              <a:rPr lang="de-DE" sz="2200" dirty="0"/>
              <a:t>(1,4), „1 + 4 must </a:t>
            </a:r>
            <a:r>
              <a:rPr lang="de-DE" sz="2200" dirty="0" err="1"/>
              <a:t>be</a:t>
            </a:r>
            <a:r>
              <a:rPr lang="de-DE" sz="2200" dirty="0"/>
              <a:t> 5");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0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5469D-3F01-4948-93B6-951A2D1C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könnte 100% Korrektheit bewiesen werden?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AD928-4BD6-4E02-8A3C-338285E2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 Tests für alle Fälle schreiben</a:t>
            </a:r>
          </a:p>
          <a:p>
            <a:r>
              <a:rPr lang="de-DE" dirty="0"/>
              <a:t>In Java hat ein </a:t>
            </a:r>
            <a:r>
              <a:rPr lang="de-DE" dirty="0" err="1"/>
              <a:t>int</a:t>
            </a:r>
            <a:r>
              <a:rPr lang="de-DE" dirty="0"/>
              <a:t> 4 </a:t>
            </a:r>
            <a:r>
              <a:rPr lang="de-DE" dirty="0" err="1"/>
              <a:t>bytes</a:t>
            </a:r>
            <a:r>
              <a:rPr lang="de-DE" dirty="0"/>
              <a:t> (32 </a:t>
            </a:r>
            <a:r>
              <a:rPr lang="de-DE" dirty="0" err="1"/>
              <a:t>bit</a:t>
            </a:r>
            <a:r>
              <a:rPr lang="de-DE" dirty="0"/>
              <a:t>)</a:t>
            </a:r>
          </a:p>
          <a:p>
            <a:r>
              <a:rPr lang="de-DE" dirty="0"/>
              <a:t>Das sind 2^32 mögliche Belegungen pro </a:t>
            </a:r>
            <a:r>
              <a:rPr lang="de-DE" dirty="0" err="1"/>
              <a:t>int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=&gt; 4294967296^2 Fälle zu testen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E2B32-3CEB-4232-A3E2-DBB4261E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FEEDB-FB3B-4721-8A7F-F121FD02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41252-730B-499E-96B7-4210C0FC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beweisen: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Für alle Kombinationen aus den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Integern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 und b soll die Funktion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korrekt funktionieren.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81635-625D-4067-B606-2AFA7F9A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FEEDB-FB3B-4721-8A7F-F121FD02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41252-730B-499E-96B7-4210C0FC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Integer sind natürliche Zahlen</a:t>
            </a:r>
          </a:p>
          <a:p>
            <a:r>
              <a:rPr lang="de-DE" dirty="0"/>
              <a:t>Wie ist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a + b = b + a  </a:t>
            </a:r>
            <a:r>
              <a:rPr lang="de-DE" dirty="0"/>
              <a:t>oder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(a + b) + c = a + (b + c) </a:t>
            </a:r>
            <a:r>
              <a:rPr lang="de-DE" dirty="0"/>
              <a:t>bewiesen?</a:t>
            </a:r>
          </a:p>
          <a:p>
            <a:r>
              <a:rPr lang="de-DE" dirty="0"/>
              <a:t>Mathematik auf Programmcode anwenden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81635-625D-4067-B606-2AFA7F9A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984BC-AC1B-422F-A5D0-159C7FA1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formaler Verifikation von Programmcode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4BA48-13BB-474F-869A-BFC365DB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Spezifikation: Was soll das System/die Funktion machen</a:t>
            </a:r>
          </a:p>
          <a:p>
            <a:pPr lvl="1"/>
            <a:r>
              <a:rPr lang="de-DE" dirty="0"/>
              <a:t>System ist nur so gut, wie die Spezifikation selbst!</a:t>
            </a:r>
          </a:p>
          <a:p>
            <a:r>
              <a:rPr lang="de-DE" dirty="0"/>
              <a:t>Tool zum Beweisen einzelner Systemanforderungen</a:t>
            </a:r>
          </a:p>
          <a:p>
            <a:r>
              <a:rPr lang="de-DE" dirty="0"/>
              <a:t>Verbindung zwischen Programmcode und formalen Beweisen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7E53F-EA43-4D13-9D0B-129F9186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66EA5-6D85-4FF6-8325-955AE808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Tool für Beweise: Coq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2029A-EACE-43A5-A4D8-C12AD439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eine Programmiersprache</a:t>
            </a:r>
          </a:p>
          <a:p>
            <a:r>
              <a:rPr lang="de-DE" dirty="0"/>
              <a:t>ist ein Proof </a:t>
            </a:r>
            <a:r>
              <a:rPr lang="de-DE" dirty="0" err="1"/>
              <a:t>Assistant</a:t>
            </a:r>
            <a:endParaRPr lang="de-DE" dirty="0"/>
          </a:p>
          <a:p>
            <a:r>
              <a:rPr lang="de-DE" dirty="0"/>
              <a:t>hat eine integrierte IDE (</a:t>
            </a:r>
            <a:r>
              <a:rPr lang="de-DE" dirty="0" err="1"/>
              <a:t>CoqIDE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E6D87-0F44-490B-A994-02641D08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21/01/2020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0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1372</Words>
  <Application>Microsoft Office PowerPoint</Application>
  <PresentationFormat>Breitbild</PresentationFormat>
  <Paragraphs>235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Corbel</vt:lpstr>
      <vt:lpstr>Parallax</vt:lpstr>
      <vt:lpstr>Programmcodeverifikation mit Coq</vt:lpstr>
      <vt:lpstr>Das Problem</vt:lpstr>
      <vt:lpstr>Beispiel Test</vt:lpstr>
      <vt:lpstr>Beispiel Test</vt:lpstr>
      <vt:lpstr>Wie könnte 100% Korrektheit bewiesen werden?</vt:lpstr>
      <vt:lpstr>Idee</vt:lpstr>
      <vt:lpstr>Lösung</vt:lpstr>
      <vt:lpstr>Grundlagen formaler Verifikation von Programmcode</vt:lpstr>
      <vt:lpstr>Das Tool für Beweise: Coq</vt:lpstr>
      <vt:lpstr>Coq</vt:lpstr>
      <vt:lpstr>Dependent Type Sprache</vt:lpstr>
      <vt:lpstr>Dependent Type Sprache</vt:lpstr>
      <vt:lpstr>Beispiel Java Code</vt:lpstr>
      <vt:lpstr>Dependent Type Sprache Ansatz</vt:lpstr>
      <vt:lpstr>Coq Beispiel: Dependent type Sprache</vt:lpstr>
      <vt:lpstr>Coq Beispiel: Dependent type Sprache</vt:lpstr>
      <vt:lpstr>Coq Basics: Typen</vt:lpstr>
      <vt:lpstr>Coq Basics: Rekursive Funktion</vt:lpstr>
      <vt:lpstr>Coq Basics: Beweis</vt:lpstr>
      <vt:lpstr>Coq Proof zu Programmcode</vt:lpstr>
      <vt:lpstr>Coq Proof zu Programmcode: Die Funktionen</vt:lpstr>
      <vt:lpstr>Coq Proof zu Programmcode: Die Beweise</vt:lpstr>
      <vt:lpstr>Coq Proof zu Programmcode: Die Extraction</vt:lpstr>
      <vt:lpstr>Coq Proof zu Programmcode: Der extrahierte Ocaml Code</vt:lpstr>
      <vt:lpstr>Anwendungsgebiete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Programmcodeverifikation mit Coq</dc:title>
  <dc:creator>Lukas</dc:creator>
  <cp:lastModifiedBy>Lukas</cp:lastModifiedBy>
  <cp:revision>46</cp:revision>
  <dcterms:created xsi:type="dcterms:W3CDTF">2020-01-06T16:22:46Z</dcterms:created>
  <dcterms:modified xsi:type="dcterms:W3CDTF">2020-01-16T14:08:50Z</dcterms:modified>
</cp:coreProperties>
</file>