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61" r:id="rId4"/>
    <p:sldId id="262" r:id="rId5"/>
    <p:sldId id="263" r:id="rId6"/>
    <p:sldId id="257" r:id="rId7"/>
    <p:sldId id="264" r:id="rId8"/>
    <p:sldId id="268" r:id="rId9"/>
    <p:sldId id="270" r:id="rId10"/>
    <p:sldId id="271" r:id="rId11"/>
    <p:sldId id="265" r:id="rId12"/>
    <p:sldId id="269" r:id="rId13"/>
    <p:sldId id="266" r:id="rId14"/>
    <p:sldId id="267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C84CA-683E-42DB-A12D-E6F2DC5AC55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294C-C7CE-4E08-8F45-6D239F940F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3294C-C7CE-4E08-8F45-6D239F940F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8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1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97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41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5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4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4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8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7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7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2C5B8-8EEA-4E57-B2F2-0087A56CC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685" y="1380068"/>
            <a:ext cx="8781338" cy="2616199"/>
          </a:xfrm>
        </p:spPr>
        <p:txBody>
          <a:bodyPr/>
          <a:lstStyle/>
          <a:p>
            <a:r>
              <a:rPr lang="de-DE" dirty="0"/>
              <a:t>Programmcodeverifikation mit Coq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3C699C-6536-4923-97E0-68BE5CA4E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Lukas </a:t>
            </a:r>
            <a:r>
              <a:rPr lang="de-DE" dirty="0" err="1"/>
              <a:t>Kiederle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0910B-82DA-48F6-89C7-4EEB34AC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66EA5-6D85-4FF6-8325-955AE808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12029A-EACE-43A5-A4D8-C12AD439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existiert seit 1984</a:t>
            </a:r>
          </a:p>
          <a:p>
            <a:r>
              <a:rPr lang="de-DE" dirty="0"/>
              <a:t>wird von INRIA entwickelt</a:t>
            </a:r>
          </a:p>
          <a:p>
            <a:r>
              <a:rPr lang="de-DE" dirty="0"/>
              <a:t>ist open-source</a:t>
            </a:r>
          </a:p>
          <a:p>
            <a:r>
              <a:rPr lang="de-DE" dirty="0"/>
              <a:t>ist in </a:t>
            </a:r>
            <a:r>
              <a:rPr lang="de-DE" dirty="0" err="1"/>
              <a:t>Objective</a:t>
            </a:r>
            <a:r>
              <a:rPr lang="de-DE" dirty="0"/>
              <a:t> CAML (</a:t>
            </a:r>
            <a:r>
              <a:rPr lang="de-DE" dirty="0" err="1"/>
              <a:t>Ocaml</a:t>
            </a:r>
            <a:r>
              <a:rPr lang="de-DE" dirty="0"/>
              <a:t>) geschrieben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E6D87-0F44-490B-A994-02641D08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8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Dependent</a:t>
            </a:r>
            <a:r>
              <a:rPr lang="de-DE" dirty="0"/>
              <a:t> Type Sprache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doSomething</a:t>
            </a:r>
            <a:r>
              <a:rPr lang="en-US" dirty="0"/>
              <a:t>(User user) {</a:t>
            </a:r>
          </a:p>
          <a:p>
            <a:pPr marL="0" indent="0">
              <a:buNone/>
            </a:pPr>
            <a:r>
              <a:rPr lang="en-US" dirty="0"/>
              <a:t>	if(user == null) {</a:t>
            </a:r>
          </a:p>
          <a:p>
            <a:pPr marL="0" indent="0">
              <a:buNone/>
            </a:pPr>
            <a:r>
              <a:rPr lang="en-US" dirty="0"/>
              <a:t>		throw new Exception("Received empty user!");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Basics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Beispiel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1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Beispiel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0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BBEF3-6639-449A-B9C0-C00BDF96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532589-ABB8-424C-B0EB-8AB766653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formaler Verifikation kann Software zu 100% geprüft werden</a:t>
            </a:r>
          </a:p>
          <a:p>
            <a:r>
              <a:rPr lang="de-DE" dirty="0"/>
              <a:t>Die Software ist immer nur so gut wie die Spezifikation</a:t>
            </a:r>
          </a:p>
          <a:p>
            <a:r>
              <a:rPr lang="de-DE" dirty="0"/>
              <a:t>Es lohnt sich in sicherheitskritischen Systemen und bei viel genutzter Software</a:t>
            </a:r>
          </a:p>
          <a:p>
            <a:r>
              <a:rPr lang="de-DE" dirty="0"/>
              <a:t>Es ist deutlich aufwendiger als normales Entwickeln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1B084E-2F3C-4B93-BE49-5F3D84BA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C725C-AC88-4ABC-ADDE-F28F6F38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40040-672E-4797-989F-E67A277AB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Korrektheit einer Software wird durch Tests sichergestellt</a:t>
            </a:r>
          </a:p>
          <a:p>
            <a:pPr lvl="1"/>
            <a:r>
              <a:rPr lang="de-DE" dirty="0"/>
              <a:t>Unit-Tests</a:t>
            </a:r>
          </a:p>
          <a:p>
            <a:pPr lvl="1"/>
            <a:r>
              <a:rPr lang="de-DE" dirty="0"/>
              <a:t>Integration-Tests</a:t>
            </a:r>
          </a:p>
          <a:p>
            <a:pPr lvl="1"/>
            <a:r>
              <a:rPr lang="de-DE" dirty="0"/>
              <a:t>Frontend-Tests (</a:t>
            </a:r>
            <a:r>
              <a:rPr lang="de-DE" dirty="0" err="1"/>
              <a:t>Selenium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Manuelle Tests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8FB497-1D73-4638-A258-18D2A7F9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4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C725C-AC88-4ABC-ADDE-F28F6F38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Test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40040-672E-4797-989F-E67A277A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611690" cy="3124201"/>
          </a:xfrm>
        </p:spPr>
        <p:txBody>
          <a:bodyPr/>
          <a:lstStyle/>
          <a:p>
            <a:pPr marL="457200" lvl="1" indent="0">
              <a:buNone/>
            </a:pP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Math {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 a, </a:t>
            </a:r>
            <a:r>
              <a:rPr lang="de-DE" dirty="0" err="1"/>
              <a:t>int</a:t>
            </a:r>
            <a:r>
              <a:rPr lang="de-DE" dirty="0"/>
              <a:t> b) {</a:t>
            </a:r>
          </a:p>
          <a:p>
            <a:pPr marL="457200" lvl="1" indent="0">
              <a:buNone/>
            </a:pPr>
            <a:r>
              <a:rPr lang="de-DE" dirty="0"/>
              <a:t>		</a:t>
            </a:r>
            <a:r>
              <a:rPr lang="de-DE" dirty="0" err="1"/>
              <a:t>return</a:t>
            </a:r>
            <a:r>
              <a:rPr lang="de-DE" dirty="0"/>
              <a:t> a + b;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8FB497-1D73-4638-A258-18D2A7F9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2180CED-D1B2-47E8-9E7A-C2EBDA9BD39D}"/>
              </a:ext>
            </a:extLst>
          </p:cNvPr>
          <p:cNvSpPr txBox="1">
            <a:spLocks/>
          </p:cNvSpPr>
          <p:nvPr/>
        </p:nvSpPr>
        <p:spPr>
          <a:xfrm>
            <a:off x="5216970" y="2438399"/>
            <a:ext cx="628605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MyTest</a:t>
            </a:r>
            <a:r>
              <a:rPr lang="de-DE" dirty="0"/>
              <a:t> {</a:t>
            </a:r>
          </a:p>
          <a:p>
            <a:pPr marL="457200" lvl="1" indent="0">
              <a:buNone/>
            </a:pPr>
            <a:r>
              <a:rPr lang="de-DE" dirty="0"/>
              <a:t>	@Test</a:t>
            </a:r>
          </a:p>
          <a:p>
            <a:pPr marL="457200" lvl="1" indent="0">
              <a:buNone/>
            </a:pPr>
            <a:r>
              <a:rPr lang="de-DE" dirty="0"/>
              <a:t>    	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addZeroAndOneShouldReturn1() {</a:t>
            </a:r>
          </a:p>
          <a:p>
            <a:pPr marL="457200" lvl="1" indent="0">
              <a:buNone/>
            </a:pPr>
            <a:r>
              <a:rPr lang="de-DE" dirty="0"/>
              <a:t>        	Math </a:t>
            </a:r>
            <a:r>
              <a:rPr lang="de-DE" dirty="0" err="1"/>
              <a:t>math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Math();</a:t>
            </a:r>
          </a:p>
          <a:p>
            <a:pPr marL="457200" lvl="1" indent="0">
              <a:buNone/>
            </a:pPr>
            <a:r>
              <a:rPr lang="de-DE" dirty="0"/>
              <a:t>        	</a:t>
            </a:r>
            <a:r>
              <a:rPr lang="de-DE" dirty="0" err="1"/>
              <a:t>assertEquals</a:t>
            </a:r>
            <a:r>
              <a:rPr lang="de-DE" dirty="0"/>
              <a:t>(1, </a:t>
            </a:r>
            <a:r>
              <a:rPr lang="de-DE" dirty="0" err="1"/>
              <a:t>math.add</a:t>
            </a:r>
            <a:r>
              <a:rPr lang="de-DE" dirty="0"/>
              <a:t>(0,1), "0 + 1 must </a:t>
            </a:r>
            <a:r>
              <a:rPr lang="de-DE" dirty="0" err="1"/>
              <a:t>be</a:t>
            </a:r>
            <a:r>
              <a:rPr lang="de-DE" dirty="0"/>
              <a:t> 1");</a:t>
            </a:r>
          </a:p>
          <a:p>
            <a:pPr marL="457200" lvl="1" indent="0">
              <a:buNone/>
            </a:pPr>
            <a:r>
              <a:rPr lang="de-DE" dirty="0"/>
              <a:t>   	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552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358A7-D653-405D-BB7C-405769B2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Test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018F07-BE81-423A-B2B8-081B35F2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die Funktion nun zu 100% korrekt?</a:t>
            </a:r>
          </a:p>
          <a:p>
            <a:r>
              <a:rPr lang="de-DE" dirty="0"/>
              <a:t>Nein!</a:t>
            </a:r>
          </a:p>
          <a:p>
            <a:r>
              <a:rPr lang="de-DE" dirty="0"/>
              <a:t>Mehr Testfälle schreiben</a:t>
            </a:r>
          </a:p>
          <a:p>
            <a:r>
              <a:rPr lang="de-DE" dirty="0"/>
              <a:t>Ist die Funktion nun korrekt?</a:t>
            </a:r>
          </a:p>
          <a:p>
            <a:r>
              <a:rPr lang="de-DE" dirty="0"/>
              <a:t>Naja, es wird angenommen, dass es der Fall ist!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4584A6-EF9D-46BD-8F5A-E0D5B55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1C3F65C-0284-4C16-9F6F-B544CE228F6D}"/>
              </a:ext>
            </a:extLst>
          </p:cNvPr>
          <p:cNvSpPr txBox="1">
            <a:spLocks/>
          </p:cNvSpPr>
          <p:nvPr/>
        </p:nvSpPr>
        <p:spPr>
          <a:xfrm rot="683168">
            <a:off x="7261671" y="2734323"/>
            <a:ext cx="4474609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 err="1"/>
              <a:t>assertEquals</a:t>
            </a:r>
            <a:r>
              <a:rPr lang="de-DE" sz="2200" dirty="0"/>
              <a:t>(1, </a:t>
            </a:r>
            <a:r>
              <a:rPr lang="de-DE" sz="2200" dirty="0" err="1"/>
              <a:t>math.add</a:t>
            </a:r>
            <a:r>
              <a:rPr lang="de-DE" sz="2200" dirty="0"/>
              <a:t>(1,0), „1 + 0 must </a:t>
            </a:r>
            <a:r>
              <a:rPr lang="de-DE" sz="2200" dirty="0" err="1"/>
              <a:t>be</a:t>
            </a:r>
            <a:r>
              <a:rPr lang="de-DE" sz="2200" dirty="0"/>
              <a:t> 1");</a:t>
            </a:r>
          </a:p>
          <a:p>
            <a:r>
              <a:rPr lang="de-DE" sz="2200" dirty="0" err="1"/>
              <a:t>assertEquals</a:t>
            </a:r>
            <a:r>
              <a:rPr lang="de-DE" sz="2200" dirty="0"/>
              <a:t>(1, </a:t>
            </a:r>
            <a:r>
              <a:rPr lang="de-DE" sz="2200" dirty="0" err="1"/>
              <a:t>math.add</a:t>
            </a:r>
            <a:r>
              <a:rPr lang="de-DE" sz="2200" dirty="0"/>
              <a:t>(1,1), „1 + 1 must </a:t>
            </a:r>
            <a:r>
              <a:rPr lang="de-DE" sz="2200" dirty="0" err="1"/>
              <a:t>be</a:t>
            </a:r>
            <a:r>
              <a:rPr lang="de-DE" sz="2200" dirty="0"/>
              <a:t> 2");</a:t>
            </a:r>
            <a:endParaRPr lang="en-US" sz="2200" dirty="0"/>
          </a:p>
          <a:p>
            <a:r>
              <a:rPr lang="de-DE" sz="2200" dirty="0" err="1"/>
              <a:t>assertEquals</a:t>
            </a:r>
            <a:r>
              <a:rPr lang="de-DE" sz="2200" dirty="0"/>
              <a:t>(1, </a:t>
            </a:r>
            <a:r>
              <a:rPr lang="de-DE" sz="2200" dirty="0" err="1"/>
              <a:t>math.add</a:t>
            </a:r>
            <a:r>
              <a:rPr lang="de-DE" sz="2200" dirty="0"/>
              <a:t>(1,2), „1 + 2 must </a:t>
            </a:r>
            <a:r>
              <a:rPr lang="de-DE" sz="2200" dirty="0" err="1"/>
              <a:t>be</a:t>
            </a:r>
            <a:r>
              <a:rPr lang="de-DE" sz="2200" dirty="0"/>
              <a:t> 3");</a:t>
            </a:r>
            <a:endParaRPr lang="en-US" sz="2200" dirty="0"/>
          </a:p>
          <a:p>
            <a:r>
              <a:rPr lang="de-DE" sz="2200" dirty="0" err="1"/>
              <a:t>assertEquals</a:t>
            </a:r>
            <a:r>
              <a:rPr lang="de-DE" sz="2200" dirty="0"/>
              <a:t>(1, </a:t>
            </a:r>
            <a:r>
              <a:rPr lang="de-DE" sz="2200" dirty="0" err="1"/>
              <a:t>math.add</a:t>
            </a:r>
            <a:r>
              <a:rPr lang="de-DE" sz="2200" dirty="0"/>
              <a:t>(1,3), „1 + 3 must </a:t>
            </a:r>
            <a:r>
              <a:rPr lang="de-DE" sz="2200" dirty="0" err="1"/>
              <a:t>be</a:t>
            </a:r>
            <a:r>
              <a:rPr lang="de-DE" sz="2200" dirty="0"/>
              <a:t> 4");</a:t>
            </a:r>
            <a:endParaRPr lang="en-US" sz="2200" dirty="0"/>
          </a:p>
          <a:p>
            <a:r>
              <a:rPr lang="de-DE" sz="2200" dirty="0" err="1"/>
              <a:t>assertEquals</a:t>
            </a:r>
            <a:r>
              <a:rPr lang="de-DE" sz="2200" dirty="0"/>
              <a:t>(1, </a:t>
            </a:r>
            <a:r>
              <a:rPr lang="de-DE" sz="2200" dirty="0" err="1"/>
              <a:t>math.add</a:t>
            </a:r>
            <a:r>
              <a:rPr lang="de-DE" sz="2200" dirty="0"/>
              <a:t>(1,4), „1 + 4 must </a:t>
            </a:r>
            <a:r>
              <a:rPr lang="de-DE" sz="2200" dirty="0" err="1"/>
              <a:t>be</a:t>
            </a:r>
            <a:r>
              <a:rPr lang="de-DE" sz="2200" dirty="0"/>
              <a:t> 5");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0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5469D-3F01-4948-93B6-951A2D1C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könnte 100% Korrektheit bewiesen werden?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AD928-4BD6-4E02-8A3C-338285E2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 Tests für alle Fälle schreiben</a:t>
            </a:r>
          </a:p>
          <a:p>
            <a:r>
              <a:rPr lang="de-DE" dirty="0"/>
              <a:t>In Java hat ein </a:t>
            </a:r>
            <a:r>
              <a:rPr lang="de-DE" dirty="0" err="1"/>
              <a:t>int</a:t>
            </a:r>
            <a:r>
              <a:rPr lang="de-DE" dirty="0"/>
              <a:t> 4 </a:t>
            </a:r>
            <a:r>
              <a:rPr lang="de-DE" dirty="0" err="1"/>
              <a:t>bytes</a:t>
            </a:r>
            <a:r>
              <a:rPr lang="de-DE" dirty="0"/>
              <a:t> (32 </a:t>
            </a:r>
            <a:r>
              <a:rPr lang="de-DE" dirty="0" err="1"/>
              <a:t>bit</a:t>
            </a:r>
            <a:r>
              <a:rPr lang="de-DE" dirty="0"/>
              <a:t>)</a:t>
            </a:r>
          </a:p>
          <a:p>
            <a:r>
              <a:rPr lang="de-DE" dirty="0"/>
              <a:t>Das sind 2^32 mögliche Belegungen pro </a:t>
            </a:r>
            <a:r>
              <a:rPr lang="de-DE" dirty="0" err="1"/>
              <a:t>int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=&gt; 4294967296^2 Fälle zu testen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E2B32-3CEB-4232-A3E2-DBB4261E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0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FEEDB-FB3B-4721-8A7F-F121FD02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41252-730B-499E-96B7-4210C0FC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beweisen: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Für alle Kombinationen aus den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Integern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 und b soll die Funktion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korrekt funktionieren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81635-625D-4067-B606-2AFA7F9A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FEEDB-FB3B-4721-8A7F-F121FD02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41252-730B-499E-96B7-4210C0FC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Integer sind natürliche Zahlen</a:t>
            </a:r>
          </a:p>
          <a:p>
            <a:r>
              <a:rPr lang="de-DE" dirty="0"/>
              <a:t>Wie ist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a + b = b + a  </a:t>
            </a:r>
            <a:r>
              <a:rPr lang="de-DE" dirty="0"/>
              <a:t>oder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(a + b) + c = a + (b + c) </a:t>
            </a:r>
            <a:r>
              <a:rPr lang="de-DE" dirty="0"/>
              <a:t>bewiesen?</a:t>
            </a:r>
          </a:p>
          <a:p>
            <a:r>
              <a:rPr lang="de-DE" dirty="0"/>
              <a:t>Mathematik auf Programmcode anwenden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81635-625D-4067-B606-2AFA7F9A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3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formaler Verifikation von Programmcode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Spezifikation: Was soll das System/die Funktion machen</a:t>
            </a:r>
          </a:p>
          <a:p>
            <a:pPr lvl="1"/>
            <a:r>
              <a:rPr lang="de-DE" dirty="0"/>
              <a:t>System ist nur so gut, wie die Spezifikation selbst!</a:t>
            </a:r>
          </a:p>
          <a:p>
            <a:r>
              <a:rPr lang="de-DE" dirty="0"/>
              <a:t>Tool zum Beweisen einzelner Systemanforderungen</a:t>
            </a:r>
          </a:p>
          <a:p>
            <a:r>
              <a:rPr lang="de-DE" dirty="0"/>
              <a:t>Verbindung zwischen Programmcode und formalen Beweisen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7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66EA5-6D85-4FF6-8325-955AE808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Tool für Beweise: Coq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12029A-EACE-43A5-A4D8-C12AD439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eine Programmiersprache</a:t>
            </a:r>
          </a:p>
          <a:p>
            <a:r>
              <a:rPr lang="de-DE" dirty="0"/>
              <a:t>ist ein Proof </a:t>
            </a:r>
            <a:r>
              <a:rPr lang="de-DE" dirty="0" err="1"/>
              <a:t>Assistant</a:t>
            </a:r>
            <a:endParaRPr lang="de-DE" dirty="0"/>
          </a:p>
          <a:p>
            <a:r>
              <a:rPr lang="de-DE" dirty="0"/>
              <a:t>hat eine integrierte IDE (</a:t>
            </a:r>
            <a:r>
              <a:rPr lang="de-DE" dirty="0" err="1"/>
              <a:t>CoqIDE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E6D87-0F44-490B-A994-02641D08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40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483</Words>
  <Application>Microsoft Office PowerPoint</Application>
  <PresentationFormat>Breitbild</PresentationFormat>
  <Paragraphs>89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Parallax</vt:lpstr>
      <vt:lpstr>Programmcodeverifikation mit Coq</vt:lpstr>
      <vt:lpstr>Das Problem</vt:lpstr>
      <vt:lpstr>Beispiel Test</vt:lpstr>
      <vt:lpstr>Beispiel Test</vt:lpstr>
      <vt:lpstr>Wie könnte 100% Korrektheit bewiesen werden?</vt:lpstr>
      <vt:lpstr>Idee</vt:lpstr>
      <vt:lpstr>Lösung</vt:lpstr>
      <vt:lpstr>Grundlagen formaler Verifikation von Programmcode</vt:lpstr>
      <vt:lpstr>Das Tool für Beweise: Coq</vt:lpstr>
      <vt:lpstr>Coq</vt:lpstr>
      <vt:lpstr>Dependent Type Sprache</vt:lpstr>
      <vt:lpstr>Coq Basics</vt:lpstr>
      <vt:lpstr>Coq Beispiel</vt:lpstr>
      <vt:lpstr>Coq Beispiel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Programmcodeverifikation mit Coq</dc:title>
  <dc:creator>Lukas</dc:creator>
  <cp:lastModifiedBy>Lukas</cp:lastModifiedBy>
  <cp:revision>18</cp:revision>
  <dcterms:created xsi:type="dcterms:W3CDTF">2020-01-06T16:22:46Z</dcterms:created>
  <dcterms:modified xsi:type="dcterms:W3CDTF">2020-01-16T13:00:53Z</dcterms:modified>
</cp:coreProperties>
</file>