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zxx" sz="2000" spc="-1" strike="noStrike">
                <a:latin typeface="Arial"/>
              </a:rPr>
              <a:t>Click to edit the notes format</a:t>
            </a:r>
            <a:endParaRPr b="0" lang="zxx" sz="20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zxx" sz="1400" spc="-1" strike="noStrike">
                <a:latin typeface="Times New Roman"/>
              </a:rPr>
              <a:t> </a:t>
            </a:r>
            <a:endParaRPr b="0" lang="zxx" sz="1400" spc="-1" strike="noStrike">
              <a:latin typeface="Times New Roman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zxx" sz="1400" spc="-1" strike="noStrike">
                <a:latin typeface="Times New Roman"/>
              </a:rPr>
              <a:t> </a:t>
            </a:r>
            <a:endParaRPr b="0" lang="zxx" sz="1400" spc="-1" strike="noStrike">
              <a:latin typeface="Times New Roman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zxx" sz="1400" spc="-1" strike="noStrike">
                <a:latin typeface="Times New Roman"/>
              </a:rPr>
              <a:t> </a:t>
            </a:r>
            <a:endParaRPr b="0" lang="zxx" sz="1400" spc="-1" strike="noStrike">
              <a:latin typeface="Times New Roman"/>
            </a:endParaRPr>
          </a:p>
        </p:txBody>
      </p:sp>
      <p:sp>
        <p:nvSpPr>
          <p:cNvPr id="10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E3CF0DB-6290-4179-AA33-B082014A54B2}" type="slidenum">
              <a:rPr b="0" lang="zxx" sz="1400" spc="-1" strike="noStrike">
                <a:latin typeface="Times New Roman"/>
              </a:rPr>
              <a:t>1</a:t>
            </a:fld>
            <a:endParaRPr b="0" lang="zxx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zxx" sz="2000" spc="-1" strike="noStrike">
              <a:latin typeface="Arial"/>
            </a:endParaRPr>
          </a:p>
        </p:txBody>
      </p:sp>
      <p:sp>
        <p:nvSpPr>
          <p:cNvPr id="20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7213663-B377-46DF-A40F-33F53303DFFF}" type="slidenum">
              <a:rPr b="0" lang="zxx" sz="1200" spc="-1" strike="noStrike">
                <a:latin typeface="Times New Roman"/>
              </a:rPr>
              <a:t>&lt;number&gt;</a:t>
            </a:fld>
            <a:endParaRPr b="0" lang="zxx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1484280" y="4298400"/>
            <a:ext cx="1001844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1484280" y="429840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617880" y="429840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32256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871520" y="2666880"/>
            <a:ext cx="32256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8258760" y="2666880"/>
            <a:ext cx="32256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1484280" y="4298400"/>
            <a:ext cx="32256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 type="body"/>
          </p:nvPr>
        </p:nvSpPr>
        <p:spPr>
          <a:xfrm>
            <a:off x="4871520" y="4298400"/>
            <a:ext cx="32256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 type="body"/>
          </p:nvPr>
        </p:nvSpPr>
        <p:spPr>
          <a:xfrm>
            <a:off x="8258760" y="4298400"/>
            <a:ext cx="32256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ubTitle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31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31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subTitle"/>
          </p:nvPr>
        </p:nvSpPr>
        <p:spPr>
          <a:xfrm>
            <a:off x="1484280" y="685800"/>
            <a:ext cx="10018440" cy="8123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31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1484280" y="429840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subTitle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31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617880" y="429840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1484280" y="4298400"/>
            <a:ext cx="1001844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1484280" y="4298400"/>
            <a:ext cx="1001844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1484280" y="429840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6617880" y="429840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32256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871520" y="2666880"/>
            <a:ext cx="32256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8258760" y="2666880"/>
            <a:ext cx="32256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1484280" y="4298400"/>
            <a:ext cx="32256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1" name="PlaceHolder 6"/>
          <p:cNvSpPr>
            <a:spLocks noGrp="1"/>
          </p:cNvSpPr>
          <p:nvPr>
            <p:ph type="body"/>
          </p:nvPr>
        </p:nvSpPr>
        <p:spPr>
          <a:xfrm>
            <a:off x="4871520" y="4298400"/>
            <a:ext cx="32256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2" name="PlaceHolder 7"/>
          <p:cNvSpPr>
            <a:spLocks noGrp="1"/>
          </p:cNvSpPr>
          <p:nvPr>
            <p:ph type="body"/>
          </p:nvPr>
        </p:nvSpPr>
        <p:spPr>
          <a:xfrm>
            <a:off x="8258760" y="4298400"/>
            <a:ext cx="32256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31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31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subTitle"/>
          </p:nvPr>
        </p:nvSpPr>
        <p:spPr>
          <a:xfrm>
            <a:off x="1484280" y="685800"/>
            <a:ext cx="10018440" cy="8123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31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484280" y="429840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31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17880" y="429840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1484280" y="4298400"/>
            <a:ext cx="1001844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150840" y="0"/>
            <a:ext cx="2436480" cy="6857640"/>
            <a:chOff x="150840" y="0"/>
            <a:chExt cx="2436480" cy="6857640"/>
          </a:xfrm>
        </p:grpSpPr>
        <p:sp>
          <p:nvSpPr>
            <p:cNvPr id="1" name="CustomShape 2"/>
            <p:cNvSpPr/>
            <p:nvPr/>
          </p:nvSpPr>
          <p:spPr>
            <a:xfrm>
              <a:off x="457200" y="0"/>
              <a:ext cx="1122120" cy="5328720"/>
            </a:xfrm>
            <a:custGeom>
              <a:avLst/>
              <a:gdLst/>
              <a:ah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50840" y="0"/>
              <a:ext cx="1117080" cy="5276520"/>
            </a:xfrm>
            <a:custGeom>
              <a:avLst/>
              <a:gdLst/>
              <a:ah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150840" y="5238720"/>
              <a:ext cx="1228320" cy="1618920"/>
            </a:xfrm>
            <a:custGeom>
              <a:avLst/>
              <a:gdLst/>
              <a:ah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457200" y="5291280"/>
              <a:ext cx="1495080" cy="1566360"/>
            </a:xfrm>
            <a:custGeom>
              <a:avLst/>
              <a:gdLst/>
              <a:ah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457200" y="5286240"/>
              <a:ext cx="2130120" cy="1571400"/>
            </a:xfrm>
            <a:custGeom>
              <a:avLst/>
              <a:gdLst/>
              <a:ah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150840" y="5238720"/>
              <a:ext cx="1695240" cy="1618920"/>
            </a:xfrm>
            <a:custGeom>
              <a:avLst/>
              <a:gdLst/>
              <a:ah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" name="Group 8"/>
          <p:cNvGrpSpPr/>
          <p:nvPr/>
        </p:nvGrpSpPr>
        <p:grpSpPr>
          <a:xfrm>
            <a:off x="546120" y="-4680"/>
            <a:ext cx="5014440" cy="6862320"/>
            <a:chOff x="546120" y="-4680"/>
            <a:chExt cx="5014440" cy="6862320"/>
          </a:xfrm>
        </p:grpSpPr>
        <p:sp>
          <p:nvSpPr>
            <p:cNvPr id="8" name="CustomShape 9"/>
            <p:cNvSpPr/>
            <p:nvPr/>
          </p:nvSpPr>
          <p:spPr>
            <a:xfrm>
              <a:off x="984240" y="-4680"/>
              <a:ext cx="1063440" cy="2782440"/>
            </a:xfrm>
            <a:custGeom>
              <a:avLst/>
              <a:gdLst/>
              <a:ahLst/>
              <a:rect l="l" t="t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546120" y="-4680"/>
              <a:ext cx="1034640" cy="2673000"/>
            </a:xfrm>
            <a:custGeom>
              <a:avLst/>
              <a:gdLst/>
              <a:ahLst/>
              <a:rect l="l" t="t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546120" y="2583000"/>
              <a:ext cx="2693520" cy="4274640"/>
            </a:xfrm>
            <a:custGeom>
              <a:avLst/>
              <a:gdLst/>
              <a:ahLst/>
              <a:rect l="l" t="t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988920" y="2692440"/>
              <a:ext cx="3331800" cy="4165200"/>
            </a:xfrm>
            <a:custGeom>
              <a:avLst/>
              <a:gdLst/>
              <a:ahLst/>
              <a:rect l="l" t="t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984240" y="2687760"/>
              <a:ext cx="4576320" cy="4169880"/>
            </a:xfrm>
            <a:custGeom>
              <a:avLst/>
              <a:gdLst/>
              <a:ahLst/>
              <a:rect l="l" t="t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CustomShape 14"/>
            <p:cNvSpPr/>
            <p:nvPr/>
          </p:nvSpPr>
          <p:spPr>
            <a:xfrm>
              <a:off x="546120" y="2577960"/>
              <a:ext cx="3584160" cy="4279680"/>
            </a:xfrm>
            <a:custGeom>
              <a:avLst/>
              <a:gdLst/>
              <a:ahLst/>
              <a:rect l="l" t="t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" name="PlaceHolder 15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4120" cy="2615760"/>
          </a:xfrm>
          <a:prstGeom prst="rect">
            <a:avLst/>
          </a:prstGeom>
        </p:spPr>
        <p:txBody>
          <a:bodyPr anchor="b">
            <a:normAutofit/>
          </a:bodyPr>
          <a:p>
            <a:pPr algn="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orbel"/>
              </a:rPr>
              <a:t>Mastertitelformat bearbeiten</a:t>
            </a:r>
            <a:endParaRPr b="0" lang="en-US" sz="6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5" name="PlaceHolder 16"/>
          <p:cNvSpPr>
            <a:spLocks noGrp="1"/>
          </p:cNvSpPr>
          <p:nvPr>
            <p:ph type="dt"/>
          </p:nvPr>
        </p:nvSpPr>
        <p:spPr>
          <a:xfrm>
            <a:off x="9732600" y="5883120"/>
            <a:ext cx="11426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zxx" sz="1000" spc="-1" strike="noStrike">
                <a:solidFill>
                  <a:srgbClr val="000000"/>
                </a:solidFill>
                <a:latin typeface="Corbel"/>
              </a:rPr>
              <a:t>21/01/2020</a:t>
            </a:r>
            <a:endParaRPr b="0" lang="zxx" sz="1000" spc="-1" strike="noStrike">
              <a:latin typeface="Times New Roman"/>
            </a:endParaRPr>
          </a:p>
        </p:txBody>
      </p:sp>
      <p:sp>
        <p:nvSpPr>
          <p:cNvPr id="16" name="PlaceHolder 17"/>
          <p:cNvSpPr>
            <a:spLocks noGrp="1"/>
          </p:cNvSpPr>
          <p:nvPr>
            <p:ph type="ftr"/>
          </p:nvPr>
        </p:nvSpPr>
        <p:spPr>
          <a:xfrm>
            <a:off x="5332320" y="5883120"/>
            <a:ext cx="4323600" cy="364680"/>
          </a:xfrm>
          <a:prstGeom prst="rect">
            <a:avLst/>
          </a:prstGeom>
        </p:spPr>
        <p:txBody>
          <a:bodyPr anchor="ctr"/>
          <a:p>
            <a:endParaRPr b="0" lang="zxx" sz="2400" spc="-1" strike="noStrike">
              <a:latin typeface="Times New Roman"/>
            </a:endParaRPr>
          </a:p>
        </p:txBody>
      </p:sp>
      <p:sp>
        <p:nvSpPr>
          <p:cNvPr id="17" name="PlaceHolder 18"/>
          <p:cNvSpPr>
            <a:spLocks noGrp="1"/>
          </p:cNvSpPr>
          <p:nvPr>
            <p:ph type="sldNum"/>
          </p:nvPr>
        </p:nvSpPr>
        <p:spPr>
          <a:xfrm>
            <a:off x="10951920" y="5883120"/>
            <a:ext cx="5508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95DF45B-C708-4C98-9C74-C5AD80466C14}" type="slidenum">
              <a:rPr b="0" lang="zxx" sz="1000" spc="-1" strike="noStrike">
                <a:solidFill>
                  <a:srgbClr val="000000"/>
                </a:solidFill>
                <a:latin typeface="Corbel"/>
              </a:rPr>
              <a:t>&lt;number&gt;</a:t>
            </a:fld>
            <a:endParaRPr b="0" lang="zxx" sz="1000" spc="-1" strike="noStrike">
              <a:latin typeface="Times New Roman"/>
            </a:endParaRPr>
          </a:p>
        </p:txBody>
      </p:sp>
      <p:sp>
        <p:nvSpPr>
          <p:cNvPr id="18" name="PlaceHolder 1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Corbe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Corbe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Corbe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1"/>
          <p:cNvGrpSpPr/>
          <p:nvPr/>
        </p:nvGrpSpPr>
        <p:grpSpPr>
          <a:xfrm>
            <a:off x="150840" y="0"/>
            <a:ext cx="2436480" cy="6857640"/>
            <a:chOff x="150840" y="0"/>
            <a:chExt cx="2436480" cy="6857640"/>
          </a:xfrm>
        </p:grpSpPr>
        <p:sp>
          <p:nvSpPr>
            <p:cNvPr id="56" name="CustomShape 2"/>
            <p:cNvSpPr/>
            <p:nvPr/>
          </p:nvSpPr>
          <p:spPr>
            <a:xfrm>
              <a:off x="457200" y="0"/>
              <a:ext cx="1122120" cy="5328720"/>
            </a:xfrm>
            <a:custGeom>
              <a:avLst/>
              <a:gdLst/>
              <a:ah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CustomShape 3"/>
            <p:cNvSpPr/>
            <p:nvPr/>
          </p:nvSpPr>
          <p:spPr>
            <a:xfrm>
              <a:off x="150840" y="0"/>
              <a:ext cx="1117080" cy="5276520"/>
            </a:xfrm>
            <a:custGeom>
              <a:avLst/>
              <a:gdLst/>
              <a:ah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CustomShape 4"/>
            <p:cNvSpPr/>
            <p:nvPr/>
          </p:nvSpPr>
          <p:spPr>
            <a:xfrm>
              <a:off x="150840" y="5238720"/>
              <a:ext cx="1228320" cy="1618920"/>
            </a:xfrm>
            <a:custGeom>
              <a:avLst/>
              <a:gdLst/>
              <a:ah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CustomShape 5"/>
            <p:cNvSpPr/>
            <p:nvPr/>
          </p:nvSpPr>
          <p:spPr>
            <a:xfrm>
              <a:off x="457200" y="5291280"/>
              <a:ext cx="1495080" cy="1566360"/>
            </a:xfrm>
            <a:custGeom>
              <a:avLst/>
              <a:gdLst/>
              <a:ah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" name="CustomShape 6"/>
            <p:cNvSpPr/>
            <p:nvPr/>
          </p:nvSpPr>
          <p:spPr>
            <a:xfrm>
              <a:off x="457200" y="5286240"/>
              <a:ext cx="2130120" cy="1571400"/>
            </a:xfrm>
            <a:custGeom>
              <a:avLst/>
              <a:gdLst/>
              <a:ah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" name="CustomShape 7"/>
            <p:cNvSpPr/>
            <p:nvPr/>
          </p:nvSpPr>
          <p:spPr>
            <a:xfrm>
              <a:off x="150840" y="5238720"/>
              <a:ext cx="1695240" cy="1618920"/>
            </a:xfrm>
            <a:custGeom>
              <a:avLst/>
              <a:gdLst/>
              <a:ah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2" name="PlaceHolder 8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Mastertitelformat bearbeiten</a:t>
            </a:r>
            <a:endParaRPr b="0" lang="en-US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3" name="PlaceHolder 9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anchor="ctr"/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Mastertextformat bearbeiten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Zweite Ebene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  <a:p>
            <a:pPr lvl="2" marL="1200240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Dritte Ebene</a:t>
            </a: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  <a:p>
            <a:pPr lvl="3" marL="1542960" indent="-1710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Vierte Ebene</a:t>
            </a:r>
            <a:endParaRPr b="0" lang="en-US" sz="1600" spc="-1" strike="noStrike">
              <a:solidFill>
                <a:srgbClr val="000000"/>
              </a:solidFill>
              <a:latin typeface="Corbel"/>
            </a:endParaRPr>
          </a:p>
          <a:p>
            <a:pPr lvl="4" marL="2000160" indent="-171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orbel"/>
              </a:rPr>
              <a:t>Fünfte Ebene</a:t>
            </a:r>
            <a:endParaRPr b="0" lang="en-US" sz="1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4" name="PlaceHolder 10"/>
          <p:cNvSpPr>
            <a:spLocks noGrp="1"/>
          </p:cNvSpPr>
          <p:nvPr>
            <p:ph type="dt"/>
          </p:nvPr>
        </p:nvSpPr>
        <p:spPr>
          <a:xfrm>
            <a:off x="9732600" y="5883120"/>
            <a:ext cx="11426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zxx" sz="1000" spc="-1" strike="noStrike">
                <a:solidFill>
                  <a:srgbClr val="000000"/>
                </a:solidFill>
                <a:latin typeface="Corbel"/>
              </a:rPr>
              <a:t>21/01/2020</a:t>
            </a:r>
            <a:endParaRPr b="0" lang="zxx" sz="1000" spc="-1" strike="noStrike">
              <a:latin typeface="Times New Roman"/>
            </a:endParaRPr>
          </a:p>
        </p:txBody>
      </p:sp>
      <p:sp>
        <p:nvSpPr>
          <p:cNvPr id="65" name="PlaceHolder 11"/>
          <p:cNvSpPr>
            <a:spLocks noGrp="1"/>
          </p:cNvSpPr>
          <p:nvPr>
            <p:ph type="ftr"/>
          </p:nvPr>
        </p:nvSpPr>
        <p:spPr>
          <a:xfrm>
            <a:off x="2572200" y="5883120"/>
            <a:ext cx="7083720" cy="364680"/>
          </a:xfrm>
          <a:prstGeom prst="rect">
            <a:avLst/>
          </a:prstGeom>
        </p:spPr>
        <p:txBody>
          <a:bodyPr anchor="ctr"/>
          <a:p>
            <a:endParaRPr b="0" lang="zxx" sz="2400" spc="-1" strike="noStrike">
              <a:latin typeface="Times New Roman"/>
            </a:endParaRPr>
          </a:p>
        </p:txBody>
      </p:sp>
      <p:sp>
        <p:nvSpPr>
          <p:cNvPr id="66" name="PlaceHolder 12"/>
          <p:cNvSpPr>
            <a:spLocks noGrp="1"/>
          </p:cNvSpPr>
          <p:nvPr>
            <p:ph type="sldNum"/>
          </p:nvPr>
        </p:nvSpPr>
        <p:spPr>
          <a:xfrm>
            <a:off x="10951920" y="5867280"/>
            <a:ext cx="5508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9E4DCAB-DC31-4FC2-8E38-B7636371151C}" type="slidenum">
              <a:rPr b="0" lang="zxx" sz="1000" spc="-1" strike="noStrike">
                <a:solidFill>
                  <a:srgbClr val="000000"/>
                </a:solidFill>
                <a:latin typeface="Corbel"/>
              </a:rPr>
              <a:t>1</a:t>
            </a:fld>
            <a:endParaRPr b="0" lang="zxx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737360" y="1380240"/>
            <a:ext cx="10332720" cy="26157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orbel"/>
              </a:rPr>
              <a:t>Programmcodeverifikationmit Coq</a:t>
            </a:r>
            <a:endParaRPr b="0" lang="en-US" sz="6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4515480" y="3996360"/>
            <a:ext cx="6987240" cy="1388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zxx" sz="2100" spc="-1" strike="noStrike">
                <a:solidFill>
                  <a:srgbClr val="000000"/>
                </a:solidFill>
                <a:latin typeface="Corbel"/>
              </a:rPr>
              <a:t>Von Lukas Kiederle</a:t>
            </a:r>
            <a:endParaRPr b="0" lang="zxx" sz="2100" spc="-1" strike="noStrike">
              <a:latin typeface="Arial"/>
            </a:endParaRPr>
          </a:p>
        </p:txBody>
      </p:sp>
      <p:sp>
        <p:nvSpPr>
          <p:cNvPr id="111" name="TextShape 3"/>
          <p:cNvSpPr txBox="1"/>
          <p:nvPr/>
        </p:nvSpPr>
        <p:spPr>
          <a:xfrm>
            <a:off x="9732600" y="5883120"/>
            <a:ext cx="1142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zxx" sz="1000" spc="-1" strike="noStrike">
                <a:solidFill>
                  <a:srgbClr val="000000"/>
                </a:solidFill>
                <a:latin typeface="Corbel"/>
              </a:rPr>
              <a:t>21/01/2020</a:t>
            </a:r>
            <a:endParaRPr b="0" lang="zxx" sz="1000" spc="-1" strike="noStrike">
              <a:latin typeface="Times New Roman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Coq</a:t>
            </a:r>
            <a:endParaRPr b="0" lang="en-US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1484280" y="2666880"/>
            <a:ext cx="10018440" cy="3123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existiert seit 1984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wird von INRIA entwickelt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ist open-source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ist eine funktionale Programmiersprache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ist in Objective CAML (Ocaml) geschrieben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nutzt die Dependent Type Sprache Gallina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0" name="TextShape 3"/>
          <p:cNvSpPr txBox="1"/>
          <p:nvPr/>
        </p:nvSpPr>
        <p:spPr>
          <a:xfrm>
            <a:off x="9732600" y="5883120"/>
            <a:ext cx="1142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zxx" sz="1000" spc="-1" strike="noStrike">
                <a:solidFill>
                  <a:srgbClr val="000000"/>
                </a:solidFill>
                <a:latin typeface="Corbel"/>
              </a:rPr>
              <a:t>21/01/2020</a:t>
            </a:r>
            <a:endParaRPr b="0" lang="zxx" sz="1000" spc="-1" strike="noStrike">
              <a:latin typeface="Times New Roman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Dependent Type Sprache</a:t>
            </a:r>
            <a:endParaRPr b="0" lang="en-US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1484280" y="2666880"/>
            <a:ext cx="10018440" cy="31237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Bedeutet: Typen, die von etwas abhängen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Ermöglicht mathematisches Beweisen von Theoremen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Beispiel: 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1287c3"/>
                </a:solidFill>
                <a:latin typeface="Corbel"/>
              </a:rPr>
              <a:t>Für alle Kombinationen aus den Integern a und b soll die Funktion add korrekt funktionieren.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In Code: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1287c3"/>
                </a:solidFill>
                <a:latin typeface="Corbel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3" name="TextShape 3"/>
          <p:cNvSpPr txBox="1"/>
          <p:nvPr/>
        </p:nvSpPr>
        <p:spPr>
          <a:xfrm>
            <a:off x="9732600" y="5883120"/>
            <a:ext cx="1142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zxx" sz="1000" spc="-1" strike="noStrike">
                <a:solidFill>
                  <a:srgbClr val="000000"/>
                </a:solidFill>
                <a:latin typeface="Corbel"/>
              </a:rPr>
              <a:t>21/01/2020</a:t>
            </a:r>
            <a:endParaRPr b="0" lang="zxx" sz="1000" spc="-1" strike="noStrike">
              <a:latin typeface="Times New Roman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>
                <p:childTnLst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Dependent Type Sprache: Beispiel</a:t>
            </a:r>
            <a:endParaRPr b="0" lang="en-US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1484280" y="2666880"/>
            <a:ext cx="10018440" cy="3123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Funktion schreiben, die etwas mit einem User Objekt macht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Zu Beginn prüfen, ob User Objekt </a:t>
            </a:r>
            <a:r>
              <a:rPr b="0" lang="en-US" sz="2400" spc="-1" strike="noStrike">
                <a:solidFill>
                  <a:srgbClr val="1287c3"/>
                </a:solidFill>
                <a:latin typeface="Corbel"/>
              </a:rPr>
              <a:t>!= null </a:t>
            </a: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ist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6" name="TextShape 3"/>
          <p:cNvSpPr txBox="1"/>
          <p:nvPr/>
        </p:nvSpPr>
        <p:spPr>
          <a:xfrm>
            <a:off x="9732600" y="5883120"/>
            <a:ext cx="1142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zxx" sz="1000" spc="-1" strike="noStrike">
                <a:solidFill>
                  <a:srgbClr val="000000"/>
                </a:solidFill>
                <a:latin typeface="Corbel"/>
              </a:rPr>
              <a:t>21/01/2020</a:t>
            </a:r>
            <a:endParaRPr b="0" lang="zxx" sz="1000" spc="-1" strike="noStrike">
              <a:latin typeface="Times New Roman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Beispiel Java Code</a:t>
            </a:r>
            <a:endParaRPr b="0" lang="en-US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1484280" y="2666880"/>
            <a:ext cx="10018440" cy="3123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0" lang="en-US" sz="2400" spc="-1" strike="noStrike">
                <a:solidFill>
                  <a:srgbClr val="1287c3"/>
                </a:solidFill>
                <a:latin typeface="Corbel"/>
              </a:rPr>
              <a:t>public void doSomething(User user) {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0" lang="en-US" sz="2400" spc="-1" strike="noStrike">
                <a:solidFill>
                  <a:srgbClr val="1287c3"/>
                </a:solidFill>
                <a:latin typeface="Corbel"/>
              </a:rPr>
              <a:t>	</a:t>
            </a:r>
            <a:r>
              <a:rPr b="0" lang="en-US" sz="2400" spc="-1" strike="noStrike">
                <a:solidFill>
                  <a:srgbClr val="1287c3"/>
                </a:solidFill>
                <a:latin typeface="Corbel"/>
              </a:rPr>
              <a:t>if(user == null) {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0" lang="en-US" sz="2400" spc="-1" strike="noStrike">
                <a:solidFill>
                  <a:srgbClr val="1287c3"/>
                </a:solidFill>
                <a:latin typeface="Corbel"/>
              </a:rPr>
              <a:t>	</a:t>
            </a:r>
            <a:r>
              <a:rPr b="0" lang="en-US" sz="2400" spc="-1" strike="noStrike">
                <a:solidFill>
                  <a:srgbClr val="1287c3"/>
                </a:solidFill>
                <a:latin typeface="Corbel"/>
              </a:rPr>
              <a:t>	</a:t>
            </a:r>
            <a:r>
              <a:rPr b="0" lang="en-US" sz="2400" spc="-1" strike="noStrike">
                <a:solidFill>
                  <a:srgbClr val="1287c3"/>
                </a:solidFill>
                <a:latin typeface="Corbel"/>
              </a:rPr>
              <a:t>throw new Exception("Received empty user!");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0" lang="en-US" sz="2400" spc="-1" strike="noStrike">
                <a:solidFill>
                  <a:srgbClr val="1287c3"/>
                </a:solidFill>
                <a:latin typeface="Corbel"/>
              </a:rPr>
              <a:t>	</a:t>
            </a:r>
            <a:r>
              <a:rPr b="0" lang="en-US" sz="2400" spc="-1" strike="noStrike">
                <a:solidFill>
                  <a:srgbClr val="1287c3"/>
                </a:solidFill>
                <a:latin typeface="Corbel"/>
              </a:rPr>
              <a:t>}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0" lang="en-US" sz="2400" spc="-1" strike="noStrike">
                <a:solidFill>
                  <a:srgbClr val="1287c3"/>
                </a:solidFill>
                <a:latin typeface="Corbel"/>
              </a:rPr>
              <a:t>...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0" lang="en-US" sz="2400" spc="-1" strike="noStrike">
                <a:solidFill>
                  <a:srgbClr val="1287c3"/>
                </a:solidFill>
                <a:latin typeface="Corbel"/>
              </a:rPr>
              <a:t>}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9" name="TextShape 3"/>
          <p:cNvSpPr txBox="1"/>
          <p:nvPr/>
        </p:nvSpPr>
        <p:spPr>
          <a:xfrm>
            <a:off x="9732600" y="5883120"/>
            <a:ext cx="1142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zxx" sz="1000" spc="-1" strike="noStrike">
                <a:solidFill>
                  <a:srgbClr val="000000"/>
                </a:solidFill>
                <a:latin typeface="Corbel"/>
              </a:rPr>
              <a:t>21/01/2020</a:t>
            </a:r>
            <a:endParaRPr b="0" lang="zxx" sz="1000" spc="-1" strike="noStrike">
              <a:latin typeface="Times New Roman"/>
            </a:endParaRPr>
          </a:p>
        </p:txBody>
      </p:sp>
      <p:sp>
        <p:nvSpPr>
          <p:cNvPr id="150" name="CustomShape 4"/>
          <p:cNvSpPr/>
          <p:nvPr/>
        </p:nvSpPr>
        <p:spPr>
          <a:xfrm>
            <a:off x="8875440" y="2926080"/>
            <a:ext cx="3316680" cy="31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  <a:spcBef>
                <a:spcPts val="1199"/>
              </a:spcBef>
              <a:spcAft>
                <a:spcPts val="601"/>
              </a:spcAft>
            </a:pPr>
            <a:r>
              <a:rPr b="0" lang="zxx" sz="6000" spc="-1" strike="noStrike">
                <a:solidFill>
                  <a:srgbClr val="d64a3b"/>
                </a:solidFill>
                <a:latin typeface="Corbel"/>
              </a:rPr>
              <a:t>Laufzeit</a:t>
            </a:r>
            <a:endParaRPr b="0" lang="zxx" sz="6000" spc="-1" strike="noStrike"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>
                <p:childTnLst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Dependent Type Sprache Ansatz</a:t>
            </a:r>
            <a:endParaRPr b="0" lang="en-US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1484280" y="2666880"/>
            <a:ext cx="10018440" cy="3123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0" lang="en-US" sz="2400" spc="-1" strike="noStrike">
                <a:solidFill>
                  <a:srgbClr val="1287c3"/>
                </a:solidFill>
                <a:latin typeface="Corbel"/>
              </a:rPr>
              <a:t>setRole: (oldRole: Role, user: User oldRole, newRole: Role) -&gt;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0" lang="en-US" sz="2400" spc="-1" strike="noStrike">
                <a:solidFill>
                  <a:srgbClr val="1287c3"/>
                </a:solidFill>
                <a:latin typeface="Corbel"/>
              </a:rPr>
              <a:t>	</a:t>
            </a:r>
            <a:r>
              <a:rPr b="0" lang="en-US" sz="2400" spc="-1" strike="noStrike">
                <a:solidFill>
                  <a:srgbClr val="1287c3"/>
                </a:solidFill>
                <a:latin typeface="Corbel"/>
              </a:rPr>
              <a:t>userWithRole: User newRole,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0" lang="en-US" sz="2400" spc="-1" strike="noStrike">
                <a:solidFill>
                  <a:srgbClr val="1287c3"/>
                </a:solidFill>
                <a:latin typeface="Corbel"/>
              </a:rPr>
              <a:t>	</a:t>
            </a:r>
            <a:r>
              <a:rPr b="0" lang="en-US" sz="2400" spc="-1" strike="noStrike">
                <a:solidFill>
                  <a:srgbClr val="1287c3"/>
                </a:solidFill>
                <a:latin typeface="Corbel"/>
              </a:rPr>
              <a:t>	</a:t>
            </a:r>
            <a:r>
              <a:rPr b="0" lang="en-US" sz="2400" spc="-1" strike="noStrike">
                <a:solidFill>
                  <a:srgbClr val="1287c3"/>
                </a:solidFill>
                <a:latin typeface="Corbel"/>
              </a:rPr>
              <a:t>	</a:t>
            </a:r>
            <a:r>
              <a:rPr b="0" lang="en-US" sz="2400" spc="-1" strike="noStrike">
                <a:solidFill>
                  <a:srgbClr val="1287c3"/>
                </a:solidFill>
                <a:latin typeface="Corbel"/>
              </a:rPr>
              <a:t>where userWithRole.role == role;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53" name="TextShape 3"/>
          <p:cNvSpPr txBox="1"/>
          <p:nvPr/>
        </p:nvSpPr>
        <p:spPr>
          <a:xfrm>
            <a:off x="9732600" y="5883120"/>
            <a:ext cx="1142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zxx" sz="1000" spc="-1" strike="noStrike">
                <a:solidFill>
                  <a:srgbClr val="000000"/>
                </a:solidFill>
                <a:latin typeface="Corbel"/>
              </a:rPr>
              <a:t>21/01/2020</a:t>
            </a:r>
            <a:endParaRPr b="0" lang="zxx" sz="1000" spc="-1" strike="noStrike">
              <a:latin typeface="Times New Roman"/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7564680" y="3642840"/>
            <a:ext cx="4871160" cy="31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  <a:spcBef>
                <a:spcPts val="1199"/>
              </a:spcBef>
              <a:spcAft>
                <a:spcPts val="601"/>
              </a:spcAft>
            </a:pPr>
            <a:r>
              <a:rPr b="0" lang="zxx" sz="6000" spc="-1" strike="noStrike">
                <a:solidFill>
                  <a:srgbClr val="d64a3b"/>
                </a:solidFill>
                <a:latin typeface="Corbel"/>
              </a:rPr>
              <a:t>Kompilezeit</a:t>
            </a:r>
            <a:endParaRPr b="0" lang="zxx" sz="6000" spc="-1" strike="noStrike">
              <a:latin typeface="Arial"/>
            </a:endParaRPr>
          </a:p>
        </p:txBody>
      </p:sp>
      <p:sp>
        <p:nvSpPr>
          <p:cNvPr id="155" name="CustomShape 5"/>
          <p:cNvSpPr/>
          <p:nvPr/>
        </p:nvSpPr>
        <p:spPr>
          <a:xfrm>
            <a:off x="2829960" y="5721480"/>
            <a:ext cx="71838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zxx" sz="2400" spc="-1" strike="noStrike">
                <a:solidFill>
                  <a:srgbClr val="000000"/>
                </a:solidFill>
                <a:latin typeface="Corbel"/>
              </a:rPr>
              <a:t>typeof(userWithRole.role) == Role</a:t>
            </a:r>
            <a:endParaRPr b="0" lang="zxx" sz="2400" spc="-1" strike="noStrike">
              <a:latin typeface="Arial"/>
            </a:endParaRPr>
          </a:p>
        </p:txBody>
      </p:sp>
      <p:sp>
        <p:nvSpPr>
          <p:cNvPr id="156" name="CustomShape 6"/>
          <p:cNvSpPr/>
          <p:nvPr/>
        </p:nvSpPr>
        <p:spPr>
          <a:xfrm rot="16200000">
            <a:off x="4405680" y="5204880"/>
            <a:ext cx="683280" cy="2527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69" dur="indefinite" restart="never" nodeType="tmRoot">
          <p:childTnLst>
            <p:seq>
              <p:cTn id="70" dur="indefinite" nodeType="mainSeq">
                <p:childTnLst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Coq Beispiel: Dependent type Sprache</a:t>
            </a:r>
            <a:endParaRPr b="0" lang="en-US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1484280" y="2666880"/>
            <a:ext cx="10018440" cy="3123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1287c3"/>
                </a:solidFill>
                <a:latin typeface="Corbel"/>
              </a:rPr>
              <a:t>Inductive True : Type := I.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1287c3"/>
                </a:solidFill>
                <a:latin typeface="Corbel"/>
              </a:rPr>
              <a:t>Inductive False : Type := .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1287c3"/>
                </a:solidFill>
                <a:latin typeface="Corbel"/>
              </a:rPr>
              <a:t>Inductive and (A B : Type) : Type :=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1287c3"/>
                </a:solidFill>
                <a:latin typeface="Corbel"/>
              </a:rPr>
              <a:t>conj : A -&gt; B -&gt; and A B.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1287c3"/>
                </a:solidFill>
                <a:latin typeface="Corbel"/>
              </a:rPr>
              <a:t>Inductive or (A B : Type) : Type :=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1287c3"/>
                </a:solidFill>
                <a:latin typeface="Corbel"/>
              </a:rPr>
              <a:t>or_introl : A -&gt; or A B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1287c3"/>
                </a:solidFill>
                <a:latin typeface="Corbel"/>
              </a:rPr>
              <a:t>or_intror : B -&gt; or A B.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59" name="TextShape 3"/>
          <p:cNvSpPr txBox="1"/>
          <p:nvPr/>
        </p:nvSpPr>
        <p:spPr>
          <a:xfrm>
            <a:off x="9732600" y="5883120"/>
            <a:ext cx="1142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zxx" sz="1000" spc="-1" strike="noStrike">
                <a:solidFill>
                  <a:srgbClr val="000000"/>
                </a:solidFill>
                <a:latin typeface="Corbel"/>
              </a:rPr>
              <a:t>21/01/2020</a:t>
            </a:r>
            <a:endParaRPr b="0" lang="zxx" sz="1000" spc="-1" strike="noStrike">
              <a:latin typeface="Times New Roman"/>
            </a:endParaRPr>
          </a:p>
        </p:txBody>
      </p:sp>
      <p:sp>
        <p:nvSpPr>
          <p:cNvPr id="160" name="CustomShape 4"/>
          <p:cNvSpPr/>
          <p:nvPr/>
        </p:nvSpPr>
        <p:spPr>
          <a:xfrm>
            <a:off x="6095880" y="2527920"/>
            <a:ext cx="5361840" cy="10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xx" sz="2400" spc="-1" strike="noStrike">
                <a:solidFill>
                  <a:srgbClr val="000000"/>
                </a:solidFill>
                <a:latin typeface="Corbel"/>
              </a:rPr>
              <a:t>Werte werden an Type gebunden</a:t>
            </a:r>
            <a:endParaRPr b="0" lang="zx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2400" spc="-1" strike="noStrike">
              <a:latin typeface="Arial"/>
            </a:endParaRPr>
          </a:p>
        </p:txBody>
      </p:sp>
      <p:sp>
        <p:nvSpPr>
          <p:cNvPr id="161" name="CustomShape 5"/>
          <p:cNvSpPr/>
          <p:nvPr/>
        </p:nvSpPr>
        <p:spPr>
          <a:xfrm>
            <a:off x="6095880" y="3571200"/>
            <a:ext cx="5361840" cy="10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xx" sz="2400" spc="-1" strike="noStrike">
                <a:solidFill>
                  <a:srgbClr val="000000"/>
                </a:solidFill>
                <a:latin typeface="Corbel"/>
              </a:rPr>
              <a:t>Für and müssen A und B als Instanz hin schreibbar sein</a:t>
            </a:r>
            <a:endParaRPr b="0" lang="zx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2400" spc="-1" strike="noStrike">
              <a:latin typeface="Arial"/>
            </a:endParaRPr>
          </a:p>
        </p:txBody>
      </p:sp>
      <p:sp>
        <p:nvSpPr>
          <p:cNvPr id="162" name="CustomShape 6"/>
          <p:cNvSpPr/>
          <p:nvPr/>
        </p:nvSpPr>
        <p:spPr>
          <a:xfrm>
            <a:off x="6140880" y="4983480"/>
            <a:ext cx="5361840" cy="10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xx" sz="2400" spc="-1" strike="noStrike">
                <a:solidFill>
                  <a:srgbClr val="000000"/>
                </a:solidFill>
                <a:latin typeface="Corbel"/>
              </a:rPr>
              <a:t>Für or muss A oder B als Instanz hin schreibbar sein</a:t>
            </a:r>
            <a:endParaRPr b="0" lang="zx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2400" spc="-1" strike="noStrike"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Coq Beispiel: Dependent type Sprache</a:t>
            </a:r>
            <a:endParaRPr b="0" lang="en-US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1484280" y="2666880"/>
            <a:ext cx="10018440" cy="3123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0" lang="en-US" sz="2400" spc="-1" strike="noStrike">
                <a:solidFill>
                  <a:srgbClr val="1287c3"/>
                </a:solidFill>
                <a:latin typeface="Corbel"/>
              </a:rPr>
              <a:t>nat_rect : forall P : nat -&gt; Type,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0" lang="en-US" sz="2400" spc="-1" strike="noStrike">
                <a:solidFill>
                  <a:srgbClr val="1287c3"/>
                </a:solidFill>
                <a:latin typeface="Corbel"/>
              </a:rPr>
              <a:t>	</a:t>
            </a:r>
            <a:r>
              <a:rPr b="0" lang="en-US" sz="2400" spc="-1" strike="noStrike">
                <a:solidFill>
                  <a:srgbClr val="1287c3"/>
                </a:solidFill>
                <a:latin typeface="Corbel"/>
              </a:rPr>
              <a:t>P 0 -&gt;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0" lang="en-US" sz="2400" spc="-1" strike="noStrike">
                <a:solidFill>
                  <a:srgbClr val="1287c3"/>
                </a:solidFill>
                <a:latin typeface="Corbel"/>
              </a:rPr>
              <a:t>(forall n : nat, P n -&gt; P (S n)) -&gt;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0" lang="en-US" sz="2400" spc="-1" strike="noStrike">
                <a:solidFill>
                  <a:srgbClr val="1287c3"/>
                </a:solidFill>
                <a:latin typeface="Corbel"/>
              </a:rPr>
              <a:t>	</a:t>
            </a:r>
            <a:r>
              <a:rPr b="0" lang="en-US" sz="2400" spc="-1" strike="noStrike">
                <a:solidFill>
                  <a:srgbClr val="1287c3"/>
                </a:solidFill>
                <a:latin typeface="Corbel"/>
              </a:rPr>
              <a:t>	</a:t>
            </a:r>
            <a:r>
              <a:rPr b="0" lang="en-US" sz="2400" spc="-1" strike="noStrike">
                <a:solidFill>
                  <a:srgbClr val="1287c3"/>
                </a:solidFill>
                <a:latin typeface="Corbel"/>
              </a:rPr>
              <a:t>forall n : nat, P n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65" name="TextShape 3"/>
          <p:cNvSpPr txBox="1"/>
          <p:nvPr/>
        </p:nvSpPr>
        <p:spPr>
          <a:xfrm>
            <a:off x="9732600" y="5883120"/>
            <a:ext cx="1142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zxx" sz="1000" spc="-1" strike="noStrike">
                <a:solidFill>
                  <a:srgbClr val="000000"/>
                </a:solidFill>
                <a:latin typeface="Corbel"/>
              </a:rPr>
              <a:t>21/01/2020</a:t>
            </a:r>
            <a:endParaRPr b="0" lang="zxx" sz="1000" spc="-1" strike="noStrike">
              <a:latin typeface="Times New Roman"/>
            </a:endParaRPr>
          </a:p>
        </p:txBody>
      </p:sp>
      <p:sp>
        <p:nvSpPr>
          <p:cNvPr id="166" name="CustomShape 4"/>
          <p:cNvSpPr/>
          <p:nvPr/>
        </p:nvSpPr>
        <p:spPr>
          <a:xfrm>
            <a:off x="6616800" y="3278160"/>
            <a:ext cx="5361840" cy="28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1287c3"/>
              </a:buClr>
              <a:buFont typeface="Arial"/>
              <a:buChar char="•"/>
            </a:pPr>
            <a:r>
              <a:rPr b="0" lang="zxx" sz="1800" spc="-1" strike="noStrike">
                <a:solidFill>
                  <a:srgbClr val="1287c3"/>
                </a:solidFill>
                <a:latin typeface="Corbel"/>
              </a:rPr>
              <a:t>nat_rect</a:t>
            </a:r>
            <a:r>
              <a:rPr b="0" lang="zxx" sz="1800" spc="-1" strike="noStrike">
                <a:solidFill>
                  <a:srgbClr val="000000"/>
                </a:solidFill>
                <a:latin typeface="Corbel"/>
              </a:rPr>
              <a:t>: Induktions-Taktik für natürliche Zahlen</a:t>
            </a:r>
            <a:endParaRPr b="0" lang="zxx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Font typeface="Arial"/>
              <a:buChar char="•"/>
            </a:pPr>
            <a:r>
              <a:rPr b="0" lang="zxx" sz="1800" spc="-1" strike="noStrike">
                <a:solidFill>
                  <a:srgbClr val="1287c3"/>
                </a:solidFill>
                <a:latin typeface="Corbel"/>
              </a:rPr>
              <a:t>P</a:t>
            </a:r>
            <a:r>
              <a:rPr b="0" lang="zxx" sz="1800" spc="-1" strike="noStrike">
                <a:solidFill>
                  <a:srgbClr val="000000"/>
                </a:solidFill>
                <a:latin typeface="Corbel"/>
              </a:rPr>
              <a:t>: Aussage</a:t>
            </a:r>
            <a:endParaRPr b="0" lang="zx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xx" sz="1800" spc="-1" strike="noStrike">
                <a:solidFill>
                  <a:srgbClr val="000000"/>
                </a:solidFill>
                <a:latin typeface="Corbel"/>
              </a:rPr>
              <a:t>Wenn die Aussage für 0 gilt und wenn für alle n aus der Aussage für n die Aussage für (S n)</a:t>
            </a:r>
            <a:endParaRPr b="0" lang="zx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800" spc="-1" strike="noStrike">
                <a:solidFill>
                  <a:srgbClr val="000000"/>
                </a:solidFill>
                <a:latin typeface="Corbel"/>
              </a:rPr>
              <a:t>	</a:t>
            </a:r>
            <a:r>
              <a:rPr b="0" lang="zxx" sz="1800" spc="-1" strike="noStrike">
                <a:solidFill>
                  <a:srgbClr val="000000"/>
                </a:solidFill>
                <a:latin typeface="Corbel"/>
              </a:rPr>
              <a:t>folgt, so gilt die Aussage für alle n.“</a:t>
            </a:r>
            <a:endParaRPr b="0" lang="zx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>
                <p:childTnLst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Coq Basics: Typen</a:t>
            </a:r>
            <a:endParaRPr b="0" lang="en-US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1484280" y="2834640"/>
            <a:ext cx="3295080" cy="31237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0" lang="en-US" sz="2400" spc="-1" strike="noStrike">
                <a:solidFill>
                  <a:srgbClr val="1287c3"/>
                </a:solidFill>
                <a:latin typeface="Corbel"/>
              </a:rPr>
              <a:t>Inductive bool : Type :=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0" lang="en-US" sz="2400" spc="-1" strike="noStrike">
                <a:solidFill>
                  <a:srgbClr val="1287c3"/>
                </a:solidFill>
                <a:latin typeface="Corbel"/>
              </a:rPr>
              <a:t>	</a:t>
            </a:r>
            <a:r>
              <a:rPr b="0" lang="en-US" sz="2400" spc="-1" strike="noStrike">
                <a:solidFill>
                  <a:srgbClr val="1287c3"/>
                </a:solidFill>
                <a:latin typeface="Corbel"/>
              </a:rPr>
              <a:t>| true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0" lang="en-US" sz="2400" spc="-1" strike="noStrike">
                <a:solidFill>
                  <a:srgbClr val="1287c3"/>
                </a:solidFill>
                <a:latin typeface="Corbel"/>
              </a:rPr>
              <a:t>	</a:t>
            </a:r>
            <a:r>
              <a:rPr b="0" lang="en-US" sz="2400" spc="-1" strike="noStrike">
                <a:solidFill>
                  <a:srgbClr val="1287c3"/>
                </a:solidFill>
                <a:latin typeface="Corbel"/>
              </a:rPr>
              <a:t>| false.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0" lang="en-US" sz="2400" spc="-1" strike="noStrike">
                <a:solidFill>
                  <a:srgbClr val="1287c3"/>
                </a:solidFill>
                <a:latin typeface="Corbel"/>
              </a:rPr>
              <a:t>	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0" lang="en-US" sz="2400" spc="-1" strike="noStrike">
                <a:solidFill>
                  <a:srgbClr val="1287c3"/>
                </a:solidFill>
                <a:latin typeface="Corbel"/>
              </a:rPr>
              <a:t>	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69" name="TextShape 3"/>
          <p:cNvSpPr txBox="1"/>
          <p:nvPr/>
        </p:nvSpPr>
        <p:spPr>
          <a:xfrm>
            <a:off x="9732600" y="5883120"/>
            <a:ext cx="1142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zxx" sz="1000" spc="-1" strike="noStrike">
                <a:solidFill>
                  <a:srgbClr val="000000"/>
                </a:solidFill>
                <a:latin typeface="Corbel"/>
              </a:rPr>
              <a:t>21/01/2020</a:t>
            </a:r>
            <a:endParaRPr b="0" lang="zxx" sz="1000" spc="-1" strike="noStrike">
              <a:latin typeface="Times New Roman"/>
            </a:endParaRPr>
          </a:p>
        </p:txBody>
      </p:sp>
      <p:sp>
        <p:nvSpPr>
          <p:cNvPr id="170" name="CustomShape 4"/>
          <p:cNvSpPr/>
          <p:nvPr/>
        </p:nvSpPr>
        <p:spPr>
          <a:xfrm>
            <a:off x="8454960" y="2960640"/>
            <a:ext cx="3047760" cy="15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zxx" sz="2400" spc="-1" strike="noStrike">
                <a:solidFill>
                  <a:srgbClr val="1287c3"/>
                </a:solidFill>
                <a:latin typeface="Corbel"/>
              </a:rPr>
              <a:t>Inductive nat : Type :=</a:t>
            </a:r>
            <a:endParaRPr b="0" lang="zx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2400" spc="-1" strike="noStrike">
                <a:solidFill>
                  <a:srgbClr val="1287c3"/>
                </a:solidFill>
                <a:latin typeface="Corbel"/>
              </a:rPr>
              <a:t>	</a:t>
            </a:r>
            <a:r>
              <a:rPr b="0" lang="zxx" sz="2400" spc="-1" strike="noStrike">
                <a:solidFill>
                  <a:srgbClr val="1287c3"/>
                </a:solidFill>
                <a:latin typeface="Corbel"/>
              </a:rPr>
              <a:t>| O</a:t>
            </a:r>
            <a:endParaRPr b="0" lang="zx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2400" spc="-1" strike="noStrike">
                <a:solidFill>
                  <a:srgbClr val="1287c3"/>
                </a:solidFill>
                <a:latin typeface="Corbel"/>
              </a:rPr>
              <a:t>	</a:t>
            </a:r>
            <a:r>
              <a:rPr b="0" lang="zxx" sz="2400" spc="-1" strike="noStrike">
                <a:solidFill>
                  <a:srgbClr val="1287c3"/>
                </a:solidFill>
                <a:latin typeface="Corbel"/>
              </a:rPr>
              <a:t>| S (n : nat).</a:t>
            </a:r>
            <a:endParaRPr b="0" lang="zxx" sz="2400" spc="-1" strike="noStrike">
              <a:latin typeface="Arial"/>
            </a:endParaRPr>
          </a:p>
        </p:txBody>
      </p:sp>
      <p:sp>
        <p:nvSpPr>
          <p:cNvPr id="171" name="CustomShape 5"/>
          <p:cNvSpPr/>
          <p:nvPr/>
        </p:nvSpPr>
        <p:spPr>
          <a:xfrm>
            <a:off x="4969800" y="2960640"/>
            <a:ext cx="3047760" cy="33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zxx" sz="2400" spc="-1" strike="noStrike">
                <a:solidFill>
                  <a:srgbClr val="1287c3"/>
                </a:solidFill>
                <a:latin typeface="Corbel"/>
              </a:rPr>
              <a:t>Inductive day : Type :=</a:t>
            </a:r>
            <a:endParaRPr b="0" lang="zx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2400" spc="-1" strike="noStrike">
                <a:solidFill>
                  <a:srgbClr val="1287c3"/>
                </a:solidFill>
                <a:latin typeface="Corbel"/>
              </a:rPr>
              <a:t>	</a:t>
            </a:r>
            <a:r>
              <a:rPr b="0" lang="zxx" sz="2400" spc="-1" strike="noStrike">
                <a:solidFill>
                  <a:srgbClr val="1287c3"/>
                </a:solidFill>
                <a:latin typeface="Corbel"/>
              </a:rPr>
              <a:t>| monday</a:t>
            </a:r>
            <a:endParaRPr b="0" lang="zx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2400" spc="-1" strike="noStrike">
                <a:solidFill>
                  <a:srgbClr val="1287c3"/>
                </a:solidFill>
                <a:latin typeface="Corbel"/>
              </a:rPr>
              <a:t>	</a:t>
            </a:r>
            <a:r>
              <a:rPr b="0" lang="zxx" sz="2400" spc="-1" strike="noStrike">
                <a:solidFill>
                  <a:srgbClr val="1287c3"/>
                </a:solidFill>
                <a:latin typeface="Corbel"/>
              </a:rPr>
              <a:t>| tuesday</a:t>
            </a:r>
            <a:endParaRPr b="0" lang="zx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2400" spc="-1" strike="noStrike">
                <a:solidFill>
                  <a:srgbClr val="1287c3"/>
                </a:solidFill>
                <a:latin typeface="Corbel"/>
              </a:rPr>
              <a:t>	</a:t>
            </a:r>
            <a:r>
              <a:rPr b="0" lang="zxx" sz="2400" spc="-1" strike="noStrike">
                <a:solidFill>
                  <a:srgbClr val="1287c3"/>
                </a:solidFill>
                <a:latin typeface="Corbel"/>
              </a:rPr>
              <a:t>| wednesday</a:t>
            </a:r>
            <a:endParaRPr b="0" lang="zx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2400" spc="-1" strike="noStrike">
                <a:solidFill>
                  <a:srgbClr val="1287c3"/>
                </a:solidFill>
                <a:latin typeface="Corbel"/>
              </a:rPr>
              <a:t>	</a:t>
            </a:r>
            <a:r>
              <a:rPr b="0" lang="zxx" sz="2400" spc="-1" strike="noStrike">
                <a:solidFill>
                  <a:srgbClr val="1287c3"/>
                </a:solidFill>
                <a:latin typeface="Corbel"/>
              </a:rPr>
              <a:t>| thursday</a:t>
            </a:r>
            <a:endParaRPr b="0" lang="zx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2400" spc="-1" strike="noStrike">
                <a:solidFill>
                  <a:srgbClr val="1287c3"/>
                </a:solidFill>
                <a:latin typeface="Corbel"/>
              </a:rPr>
              <a:t>	</a:t>
            </a:r>
            <a:r>
              <a:rPr b="0" lang="zxx" sz="2400" spc="-1" strike="noStrike">
                <a:solidFill>
                  <a:srgbClr val="1287c3"/>
                </a:solidFill>
                <a:latin typeface="Corbel"/>
              </a:rPr>
              <a:t>| friday</a:t>
            </a:r>
            <a:endParaRPr b="0" lang="zx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2400" spc="-1" strike="noStrike">
                <a:solidFill>
                  <a:srgbClr val="1287c3"/>
                </a:solidFill>
                <a:latin typeface="Corbel"/>
              </a:rPr>
              <a:t>	</a:t>
            </a:r>
            <a:r>
              <a:rPr b="0" lang="zxx" sz="2400" spc="-1" strike="noStrike">
                <a:solidFill>
                  <a:srgbClr val="1287c3"/>
                </a:solidFill>
                <a:latin typeface="Corbel"/>
              </a:rPr>
              <a:t>| saturday</a:t>
            </a:r>
            <a:endParaRPr b="0" lang="zx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2400" spc="-1" strike="noStrike">
                <a:solidFill>
                  <a:srgbClr val="1287c3"/>
                </a:solidFill>
                <a:latin typeface="Corbel"/>
              </a:rPr>
              <a:t>	</a:t>
            </a:r>
            <a:r>
              <a:rPr b="0" lang="zxx" sz="2400" spc="-1" strike="noStrike">
                <a:solidFill>
                  <a:srgbClr val="1287c3"/>
                </a:solidFill>
                <a:latin typeface="Corbel"/>
              </a:rPr>
              <a:t>| sunday.</a:t>
            </a:r>
            <a:endParaRPr b="0" lang="zxx" sz="2400" spc="-1" strike="noStrike">
              <a:latin typeface="Arial"/>
            </a:endParaRPr>
          </a:p>
        </p:txBody>
      </p:sp>
    </p:spTree>
  </p:cSld>
  <p:timing>
    <p:tnLst>
      <p:par>
        <p:cTn id="85" dur="indefinite" restart="never" nodeType="tmRoot">
          <p:childTnLst>
            <p:seq>
              <p:cTn id="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Coq Basics: Rekursive Funktion</a:t>
            </a:r>
            <a:endParaRPr b="0" lang="en-US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1484280" y="3733920"/>
            <a:ext cx="4862880" cy="3123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0" lang="en-US" sz="2400" spc="-1" strike="noStrike">
                <a:solidFill>
                  <a:srgbClr val="1287c3"/>
                </a:solidFill>
                <a:latin typeface="Corbel"/>
              </a:rPr>
              <a:t>Fixpoint plus (n : nat) (m : nat) : nat :=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0" lang="en-US" sz="2400" spc="-1" strike="noStrike">
                <a:solidFill>
                  <a:srgbClr val="1287c3"/>
                </a:solidFill>
                <a:latin typeface="Corbel"/>
              </a:rPr>
              <a:t>match n with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0" lang="en-US" sz="2400" spc="-1" strike="noStrike">
                <a:solidFill>
                  <a:srgbClr val="1287c3"/>
                </a:solidFill>
                <a:latin typeface="Corbel"/>
              </a:rPr>
              <a:t>	</a:t>
            </a:r>
            <a:r>
              <a:rPr b="0" lang="en-US" sz="2400" spc="-1" strike="noStrike">
                <a:solidFill>
                  <a:srgbClr val="1287c3"/>
                </a:solidFill>
                <a:latin typeface="Corbel"/>
              </a:rPr>
              <a:t>| O =&gt; m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0" lang="en-US" sz="2400" spc="-1" strike="noStrike">
                <a:solidFill>
                  <a:srgbClr val="1287c3"/>
                </a:solidFill>
                <a:latin typeface="Corbel"/>
              </a:rPr>
              <a:t>	</a:t>
            </a:r>
            <a:r>
              <a:rPr b="0" lang="en-US" sz="2400" spc="-1" strike="noStrike">
                <a:solidFill>
                  <a:srgbClr val="1287c3"/>
                </a:solidFill>
                <a:latin typeface="Corbel"/>
              </a:rPr>
              <a:t>| S n' =&gt; S (plus n' m)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74" name="TextShape 3"/>
          <p:cNvSpPr txBox="1"/>
          <p:nvPr/>
        </p:nvSpPr>
        <p:spPr>
          <a:xfrm>
            <a:off x="9732600" y="5883120"/>
            <a:ext cx="1142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zxx" sz="1000" spc="-1" strike="noStrike">
                <a:solidFill>
                  <a:srgbClr val="000000"/>
                </a:solidFill>
                <a:latin typeface="Corbel"/>
              </a:rPr>
              <a:t>21/01/2020</a:t>
            </a:r>
            <a:endParaRPr b="0" lang="zxx" sz="1000" spc="-1" strike="noStrike">
              <a:latin typeface="Times New Roman"/>
            </a:endParaRPr>
          </a:p>
        </p:txBody>
      </p:sp>
      <p:sp>
        <p:nvSpPr>
          <p:cNvPr id="175" name="CustomShape 4"/>
          <p:cNvSpPr/>
          <p:nvPr/>
        </p:nvSpPr>
        <p:spPr>
          <a:xfrm>
            <a:off x="7254720" y="2386440"/>
            <a:ext cx="6095520" cy="374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zxx" sz="2000" spc="-1" strike="noStrike">
                <a:solidFill>
                  <a:srgbClr val="1287c3"/>
                </a:solidFill>
                <a:latin typeface="Corbel"/>
              </a:rPr>
              <a:t>Compute (plus 3 2).</a:t>
            </a:r>
            <a:endParaRPr b="0" lang="zxx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2000" spc="-1" strike="noStrike">
                <a:solidFill>
                  <a:srgbClr val="000000"/>
                </a:solidFill>
                <a:latin typeface="Corbel"/>
              </a:rPr>
              <a:t>(*  plus (S (S (S O))) (S (S O))</a:t>
            </a:r>
            <a:endParaRPr b="0" lang="zxx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2000" spc="-1" strike="noStrike">
                <a:solidFill>
                  <a:srgbClr val="000000"/>
                </a:solidFill>
                <a:latin typeface="Corbel"/>
              </a:rPr>
              <a:t>	</a:t>
            </a:r>
            <a:r>
              <a:rPr b="0" lang="zxx" sz="2000" spc="-1" strike="noStrike">
                <a:solidFill>
                  <a:srgbClr val="000000"/>
                </a:solidFill>
                <a:latin typeface="Corbel"/>
              </a:rPr>
              <a:t>==&gt; S (plus (S (S O)) (S (S O)))</a:t>
            </a:r>
            <a:endParaRPr b="0" lang="zxx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2000" spc="-1" strike="noStrike">
                <a:solidFill>
                  <a:srgbClr val="000000"/>
                </a:solidFill>
                <a:latin typeface="Corbel"/>
              </a:rPr>
              <a:t>by the second clause of the match</a:t>
            </a:r>
            <a:endParaRPr b="0" lang="zxx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2000" spc="-1" strike="noStrike">
                <a:solidFill>
                  <a:srgbClr val="000000"/>
                </a:solidFill>
                <a:latin typeface="Corbel"/>
              </a:rPr>
              <a:t>	</a:t>
            </a:r>
            <a:r>
              <a:rPr b="0" lang="zxx" sz="2000" spc="-1" strike="noStrike">
                <a:solidFill>
                  <a:srgbClr val="000000"/>
                </a:solidFill>
                <a:latin typeface="Corbel"/>
              </a:rPr>
              <a:t>==&gt; S (S (plus (S O) (S (S O))))</a:t>
            </a:r>
            <a:endParaRPr b="0" lang="zxx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2000" spc="-1" strike="noStrike">
                <a:solidFill>
                  <a:srgbClr val="000000"/>
                </a:solidFill>
                <a:latin typeface="Corbel"/>
              </a:rPr>
              <a:t>by the second clause of the match</a:t>
            </a:r>
            <a:endParaRPr b="0" lang="zxx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2000" spc="-1" strike="noStrike">
                <a:solidFill>
                  <a:srgbClr val="000000"/>
                </a:solidFill>
                <a:latin typeface="Corbel"/>
              </a:rPr>
              <a:t>	</a:t>
            </a:r>
            <a:r>
              <a:rPr b="0" lang="zxx" sz="2000" spc="-1" strike="noStrike">
                <a:solidFill>
                  <a:srgbClr val="000000"/>
                </a:solidFill>
                <a:latin typeface="Corbel"/>
              </a:rPr>
              <a:t>==&gt; S (S (S (plus O (S (S O)))))</a:t>
            </a:r>
            <a:endParaRPr b="0" lang="zxx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2000" spc="-1" strike="noStrike">
                <a:solidFill>
                  <a:srgbClr val="000000"/>
                </a:solidFill>
                <a:latin typeface="Corbel"/>
              </a:rPr>
              <a:t>by the second clause of the match</a:t>
            </a:r>
            <a:endParaRPr b="0" lang="zxx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2000" spc="-1" strike="noStrike">
                <a:solidFill>
                  <a:srgbClr val="000000"/>
                </a:solidFill>
                <a:latin typeface="Corbel"/>
              </a:rPr>
              <a:t>	</a:t>
            </a:r>
            <a:r>
              <a:rPr b="0" lang="zxx" sz="2000" spc="-1" strike="noStrike">
                <a:solidFill>
                  <a:srgbClr val="000000"/>
                </a:solidFill>
                <a:latin typeface="Corbel"/>
              </a:rPr>
              <a:t>==&gt; S (S (S (S (S O))))</a:t>
            </a:r>
            <a:endParaRPr b="0" lang="zxx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2000" spc="-1" strike="noStrike">
                <a:solidFill>
                  <a:srgbClr val="000000"/>
                </a:solidFill>
                <a:latin typeface="Corbel"/>
              </a:rPr>
              <a:t>by the first clause of the match</a:t>
            </a:r>
            <a:endParaRPr b="0" lang="zxx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2000" spc="-1" strike="noStrike">
                <a:solidFill>
                  <a:srgbClr val="000000"/>
                </a:solidFill>
                <a:latin typeface="Corbel"/>
              </a:rPr>
              <a:t>*)</a:t>
            </a:r>
            <a:endParaRPr b="0" lang="zxx" sz="2000" spc="-1" strike="noStrike">
              <a:latin typeface="Arial"/>
            </a:endParaRPr>
          </a:p>
        </p:txBody>
      </p:sp>
      <p:sp>
        <p:nvSpPr>
          <p:cNvPr id="176" name="CustomShape 5"/>
          <p:cNvSpPr/>
          <p:nvPr/>
        </p:nvSpPr>
        <p:spPr>
          <a:xfrm>
            <a:off x="1484280" y="2325960"/>
            <a:ext cx="6095520" cy="191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zxx" sz="2400" spc="-1" strike="noStrike">
                <a:solidFill>
                  <a:srgbClr val="1287c3"/>
                </a:solidFill>
                <a:latin typeface="Corbel"/>
              </a:rPr>
              <a:t>Definition pred (n : nat) : nat :=</a:t>
            </a:r>
            <a:endParaRPr b="0" lang="zx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2400" spc="-1" strike="noStrike">
                <a:solidFill>
                  <a:srgbClr val="1287c3"/>
                </a:solidFill>
                <a:latin typeface="Corbel"/>
              </a:rPr>
              <a:t>match n with</a:t>
            </a:r>
            <a:endParaRPr b="0" lang="zx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2400" spc="-1" strike="noStrike">
                <a:solidFill>
                  <a:srgbClr val="1287c3"/>
                </a:solidFill>
                <a:latin typeface="Corbel"/>
              </a:rPr>
              <a:t>	</a:t>
            </a:r>
            <a:r>
              <a:rPr b="0" lang="zxx" sz="2400" spc="-1" strike="noStrike">
                <a:solidFill>
                  <a:srgbClr val="1287c3"/>
                </a:solidFill>
                <a:latin typeface="Corbel"/>
              </a:rPr>
              <a:t>| O =&gt; O</a:t>
            </a:r>
            <a:endParaRPr b="0" lang="zx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2400" spc="-1" strike="noStrike">
                <a:solidFill>
                  <a:srgbClr val="1287c3"/>
                </a:solidFill>
                <a:latin typeface="Corbel"/>
              </a:rPr>
              <a:t>	</a:t>
            </a:r>
            <a:r>
              <a:rPr b="0" lang="zxx" sz="2400" spc="-1" strike="noStrike">
                <a:solidFill>
                  <a:srgbClr val="1287c3"/>
                </a:solidFill>
                <a:latin typeface="Corbel"/>
              </a:rPr>
              <a:t>| S n' =&gt; n'</a:t>
            </a:r>
            <a:endParaRPr b="0" lang="zx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2400" spc="-1" strike="noStrike">
                <a:solidFill>
                  <a:srgbClr val="1287c3"/>
                </a:solidFill>
                <a:latin typeface="Corbel"/>
              </a:rPr>
              <a:t>end.</a:t>
            </a:r>
            <a:endParaRPr b="0" lang="zxx" sz="2400" spc="-1" strike="noStrike">
              <a:latin typeface="Arial"/>
            </a:endParaRPr>
          </a:p>
        </p:txBody>
      </p:sp>
    </p:spTree>
  </p:cSld>
  <p:timing>
    <p:tnLst>
      <p:par>
        <p:cTn id="87" dur="indefinite" restart="never" nodeType="tmRoot">
          <p:childTnLst>
            <p:seq>
              <p:cTn id="88" dur="indefinite" nodeType="mainSeq">
                <p:childTnLst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Coq Basics: Beweis</a:t>
            </a:r>
            <a:endParaRPr b="0" lang="en-US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1484280" y="2666880"/>
            <a:ext cx="10018440" cy="31237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</a:pPr>
            <a:r>
              <a:rPr b="0" lang="en-US" sz="3600" spc="-1" strike="noStrike">
                <a:solidFill>
                  <a:srgbClr val="d64a3b"/>
                </a:solidFill>
                <a:latin typeface="Corbel"/>
              </a:rPr>
              <a:t>Live Demo:</a:t>
            </a: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1287c3"/>
                </a:solidFill>
                <a:latin typeface="Corbel"/>
              </a:rPr>
              <a:t>Theorem plus_1_l : forall n:nat, 1 + n = S n.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1287c3"/>
                </a:solidFill>
                <a:latin typeface="Corbel"/>
              </a:rPr>
              <a:t>Theorem plus_n_O : forall n:nat, n = n + 0.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79" name="TextShape 3"/>
          <p:cNvSpPr txBox="1"/>
          <p:nvPr/>
        </p:nvSpPr>
        <p:spPr>
          <a:xfrm>
            <a:off x="9732600" y="5883120"/>
            <a:ext cx="1142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zxx" sz="1000" spc="-1" strike="noStrike">
                <a:solidFill>
                  <a:srgbClr val="000000"/>
                </a:solidFill>
                <a:latin typeface="Corbel"/>
              </a:rPr>
              <a:t>21/01/2020</a:t>
            </a:r>
            <a:endParaRPr b="0" lang="zxx" sz="1000" spc="-1" strike="noStrike">
              <a:latin typeface="Times New Roman"/>
            </a:endParaRPr>
          </a:p>
        </p:txBody>
      </p:sp>
    </p:spTree>
  </p:cSld>
  <p:timing>
    <p:tnLst>
      <p:par>
        <p:cTn id="113" dur="indefinite" restart="never" nodeType="tmRoot">
          <p:childTnLst>
            <p:seq>
              <p:cTn id="1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Das Problem</a:t>
            </a:r>
            <a:endParaRPr b="0" lang="en-US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1484280" y="2666880"/>
            <a:ext cx="10018440" cy="3123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Korrektheit einer Software wird durch Tests sichergestellt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Unit-Tests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Integration-Tests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Frontend-Tests (Selenium)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Manuelle Tests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4" name="TextShape 3"/>
          <p:cNvSpPr txBox="1"/>
          <p:nvPr/>
        </p:nvSpPr>
        <p:spPr>
          <a:xfrm>
            <a:off x="9732600" y="5883120"/>
            <a:ext cx="1142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zxx" sz="1000" spc="-1" strike="noStrike">
                <a:solidFill>
                  <a:srgbClr val="000000"/>
                </a:solidFill>
                <a:latin typeface="Corbel"/>
              </a:rPr>
              <a:t>21/01/2020</a:t>
            </a:r>
            <a:endParaRPr b="0" lang="zxx" sz="1000" spc="-1" strike="noStrike"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Coq Proof zu Programmcode</a:t>
            </a:r>
            <a:endParaRPr b="0" lang="en-US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1484280" y="2666880"/>
            <a:ext cx="10018440" cy="31237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30acec"/>
                </a:solidFill>
                <a:latin typeface="Corbel"/>
              </a:rPr>
              <a:t>Type Pair </a:t>
            </a: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mit </a:t>
            </a:r>
            <a:r>
              <a:rPr b="0" lang="en-US" sz="2400" spc="-1" strike="noStrike">
                <a:solidFill>
                  <a:srgbClr val="30acec"/>
                </a:solidFill>
                <a:latin typeface="Corbel"/>
              </a:rPr>
              <a:t>fst</a:t>
            </a: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 und </a:t>
            </a:r>
            <a:r>
              <a:rPr b="0" lang="en-US" sz="2400" spc="-1" strike="noStrike">
                <a:solidFill>
                  <a:srgbClr val="30acec"/>
                </a:solidFill>
                <a:latin typeface="Corbel"/>
              </a:rPr>
              <a:t>snd</a:t>
            </a: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 Funktion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9732600" y="5883120"/>
            <a:ext cx="1142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zxx" sz="1000" spc="-1" strike="noStrike">
                <a:solidFill>
                  <a:srgbClr val="000000"/>
                </a:solidFill>
                <a:latin typeface="Corbel"/>
              </a:rPr>
              <a:t>21/01/2020</a:t>
            </a:r>
            <a:endParaRPr b="0" lang="zxx" sz="1000" spc="-1" strike="noStrike">
              <a:latin typeface="Times New Roman"/>
            </a:endParaRPr>
          </a:p>
        </p:txBody>
      </p:sp>
    </p:spTree>
  </p:cSld>
  <p:timing>
    <p:tnLst>
      <p:par>
        <p:cTn id="115" dur="indefinite" restart="never" nodeType="tmRoot">
          <p:childTnLst>
            <p:seq>
              <p:cTn id="1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Coq Proof zu Programmcode: Die Funktionen</a:t>
            </a:r>
            <a:endParaRPr b="0" lang="en-US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1484280" y="2666880"/>
            <a:ext cx="3664440" cy="3123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0" lang="en-US" sz="2400" spc="-1" strike="noStrike">
                <a:solidFill>
                  <a:srgbClr val="1287c3"/>
                </a:solidFill>
                <a:latin typeface="Corbel"/>
              </a:rPr>
              <a:t>Inductive natprod : Type :=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0" lang="en-US" sz="2400" spc="-1" strike="noStrike">
                <a:solidFill>
                  <a:srgbClr val="1287c3"/>
                </a:solidFill>
                <a:latin typeface="Corbel"/>
              </a:rPr>
              <a:t>	</a:t>
            </a:r>
            <a:r>
              <a:rPr b="0" lang="en-US" sz="2400" spc="-1" strike="noStrike">
                <a:solidFill>
                  <a:srgbClr val="1287c3"/>
                </a:solidFill>
                <a:latin typeface="Corbel"/>
              </a:rPr>
              <a:t>| pair (n1 n2 : nat).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85" name="TextShape 3"/>
          <p:cNvSpPr txBox="1"/>
          <p:nvPr/>
        </p:nvSpPr>
        <p:spPr>
          <a:xfrm>
            <a:off x="9732600" y="5883120"/>
            <a:ext cx="1142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zxx" sz="1000" spc="-1" strike="noStrike">
                <a:solidFill>
                  <a:srgbClr val="000000"/>
                </a:solidFill>
                <a:latin typeface="Corbel"/>
              </a:rPr>
              <a:t>21/01/2020</a:t>
            </a:r>
            <a:endParaRPr b="0" lang="zxx" sz="1000" spc="-1" strike="noStrike">
              <a:latin typeface="Times New Roman"/>
            </a:endParaRPr>
          </a:p>
        </p:txBody>
      </p:sp>
      <p:sp>
        <p:nvSpPr>
          <p:cNvPr id="186" name="CustomShape 4"/>
          <p:cNvSpPr/>
          <p:nvPr/>
        </p:nvSpPr>
        <p:spPr>
          <a:xfrm>
            <a:off x="6333840" y="3054240"/>
            <a:ext cx="4688280" cy="191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zxx" sz="2400" spc="-1" strike="noStrike">
                <a:solidFill>
                  <a:srgbClr val="1287c3"/>
                </a:solidFill>
                <a:latin typeface="Corbel"/>
              </a:rPr>
              <a:t>Definition snd (p : natprod) : nat :=</a:t>
            </a:r>
            <a:endParaRPr b="0" lang="zx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2400" spc="-1" strike="noStrike">
                <a:solidFill>
                  <a:srgbClr val="1287c3"/>
                </a:solidFill>
                <a:latin typeface="Corbel"/>
              </a:rPr>
              <a:t>match p with</a:t>
            </a:r>
            <a:endParaRPr b="0" lang="zx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2400" spc="-1" strike="noStrike">
                <a:solidFill>
                  <a:srgbClr val="1287c3"/>
                </a:solidFill>
                <a:latin typeface="Corbel"/>
              </a:rPr>
              <a:t>	</a:t>
            </a:r>
            <a:r>
              <a:rPr b="0" lang="zxx" sz="2400" spc="-1" strike="noStrike">
                <a:solidFill>
                  <a:srgbClr val="1287c3"/>
                </a:solidFill>
                <a:latin typeface="Corbel"/>
              </a:rPr>
              <a:t>| pair x y =&gt; y</a:t>
            </a:r>
            <a:endParaRPr b="0" lang="zx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2400" spc="-1" strike="noStrike">
                <a:solidFill>
                  <a:srgbClr val="1287c3"/>
                </a:solidFill>
                <a:latin typeface="Corbel"/>
              </a:rPr>
              <a:t>end.</a:t>
            </a:r>
            <a:endParaRPr b="0" lang="zxx" sz="2400" spc="-1" strike="noStrike">
              <a:latin typeface="Arial"/>
            </a:endParaRPr>
          </a:p>
        </p:txBody>
      </p:sp>
      <p:sp>
        <p:nvSpPr>
          <p:cNvPr id="187" name="CustomShape 5"/>
          <p:cNvSpPr/>
          <p:nvPr/>
        </p:nvSpPr>
        <p:spPr>
          <a:xfrm>
            <a:off x="1484280" y="4109040"/>
            <a:ext cx="4781520" cy="191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zxx" sz="2400" spc="-1" strike="noStrike">
                <a:solidFill>
                  <a:srgbClr val="1287c3"/>
                </a:solidFill>
                <a:latin typeface="Corbel"/>
              </a:rPr>
              <a:t>Definition fst (p : natprod) : nat :=</a:t>
            </a:r>
            <a:endParaRPr b="0" lang="zx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2400" spc="-1" strike="noStrike">
                <a:solidFill>
                  <a:srgbClr val="1287c3"/>
                </a:solidFill>
                <a:latin typeface="Corbel"/>
              </a:rPr>
              <a:t>match p with</a:t>
            </a:r>
            <a:endParaRPr b="0" lang="zx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2400" spc="-1" strike="noStrike">
                <a:solidFill>
                  <a:srgbClr val="1287c3"/>
                </a:solidFill>
                <a:latin typeface="Corbel"/>
              </a:rPr>
              <a:t>	</a:t>
            </a:r>
            <a:r>
              <a:rPr b="0" lang="zxx" sz="2400" spc="-1" strike="noStrike">
                <a:solidFill>
                  <a:srgbClr val="1287c3"/>
                </a:solidFill>
                <a:latin typeface="Corbel"/>
              </a:rPr>
              <a:t>| pair x y =&gt; x</a:t>
            </a:r>
            <a:endParaRPr b="0" lang="zx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2400" spc="-1" strike="noStrike">
                <a:solidFill>
                  <a:srgbClr val="1287c3"/>
                </a:solidFill>
                <a:latin typeface="Corbel"/>
              </a:rPr>
              <a:t>end.</a:t>
            </a:r>
            <a:endParaRPr b="0" lang="zxx" sz="2400" spc="-1" strike="noStrike">
              <a:latin typeface="Arial"/>
            </a:endParaRPr>
          </a:p>
        </p:txBody>
      </p:sp>
      <p:sp>
        <p:nvSpPr>
          <p:cNvPr id="188" name="CustomShape 6"/>
          <p:cNvSpPr/>
          <p:nvPr/>
        </p:nvSpPr>
        <p:spPr>
          <a:xfrm>
            <a:off x="2560320" y="6036120"/>
            <a:ext cx="46882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zxx" sz="2400" spc="-1" strike="noStrike">
                <a:solidFill>
                  <a:srgbClr val="000000"/>
                </a:solidFill>
                <a:latin typeface="Corbel"/>
              </a:rPr>
              <a:t>… </a:t>
            </a:r>
            <a:r>
              <a:rPr b="0" lang="zxx" sz="2400" spc="-1" strike="noStrike">
                <a:solidFill>
                  <a:srgbClr val="000000"/>
                </a:solidFill>
                <a:latin typeface="Corbel"/>
              </a:rPr>
              <a:t>(weitere Funktionen)</a:t>
            </a:r>
            <a:endParaRPr b="0" lang="zxx" sz="2400" spc="-1" strike="noStrike">
              <a:latin typeface="Arial"/>
            </a:endParaRPr>
          </a:p>
        </p:txBody>
      </p:sp>
    </p:spTree>
  </p:cSld>
  <p:timing>
    <p:tnLst>
      <p:par>
        <p:cTn id="117" dur="indefinite" restart="never" nodeType="tmRoot">
          <p:childTnLst>
            <p:seq>
              <p:cTn id="1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Coq Proof zu Programmcode: Die Beweise</a:t>
            </a:r>
            <a:endParaRPr b="0" lang="en-US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1386720" y="2459160"/>
            <a:ext cx="7391520" cy="4026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0" lang="en-US" sz="2400" spc="-1" strike="noStrike">
                <a:solidFill>
                  <a:srgbClr val="1287c3"/>
                </a:solidFill>
                <a:latin typeface="Corbel"/>
              </a:rPr>
              <a:t>Theorem surjective_pairing’ : forall (n m : nat),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0" lang="en-US" sz="2400" spc="-1" strike="noStrike">
                <a:solidFill>
                  <a:srgbClr val="1287c3"/>
                </a:solidFill>
                <a:latin typeface="Corbel"/>
              </a:rPr>
              <a:t>(n,m) = (fst (n,m), snd (n,m)).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0" lang="en-US" sz="2400" spc="-1" strike="noStrike">
                <a:solidFill>
                  <a:srgbClr val="1287c3"/>
                </a:solidFill>
                <a:latin typeface="Corbel"/>
              </a:rPr>
              <a:t>Proof.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0" lang="en-US" sz="2400" spc="-1" strike="noStrike">
                <a:solidFill>
                  <a:srgbClr val="1287c3"/>
                </a:solidFill>
                <a:latin typeface="Corbel"/>
              </a:rPr>
              <a:t>	</a:t>
            </a:r>
            <a:r>
              <a:rPr b="0" lang="en-US" sz="2400" spc="-1" strike="noStrike">
                <a:solidFill>
                  <a:srgbClr val="1287c3"/>
                </a:solidFill>
                <a:latin typeface="Corbel"/>
              </a:rPr>
              <a:t>simpl.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0" lang="en-US" sz="2400" spc="-1" strike="noStrike">
                <a:solidFill>
                  <a:srgbClr val="1287c3"/>
                </a:solidFill>
                <a:latin typeface="Corbel"/>
              </a:rPr>
              <a:t>	</a:t>
            </a:r>
            <a:r>
              <a:rPr b="0" lang="en-US" sz="2400" spc="-1" strike="noStrike">
                <a:solidFill>
                  <a:srgbClr val="1287c3"/>
                </a:solidFill>
                <a:latin typeface="Corbel"/>
              </a:rPr>
              <a:t>reflexivity.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0" lang="en-US" sz="2400" spc="-1" strike="noStrike">
                <a:solidFill>
                  <a:srgbClr val="1287c3"/>
                </a:solidFill>
                <a:latin typeface="Corbel"/>
              </a:rPr>
              <a:t>Qed.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91" name="TextShape 3"/>
          <p:cNvSpPr txBox="1"/>
          <p:nvPr/>
        </p:nvSpPr>
        <p:spPr>
          <a:xfrm>
            <a:off x="9732600" y="5883120"/>
            <a:ext cx="1142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zxx" sz="1000" spc="-1" strike="noStrike">
                <a:solidFill>
                  <a:srgbClr val="000000"/>
                </a:solidFill>
                <a:latin typeface="Corbel"/>
              </a:rPr>
              <a:t>21/01/2020</a:t>
            </a:r>
            <a:endParaRPr b="0" lang="zxx" sz="1000" spc="-1" strike="noStrike">
              <a:latin typeface="Times New Roman"/>
            </a:endParaRPr>
          </a:p>
        </p:txBody>
      </p:sp>
      <p:sp>
        <p:nvSpPr>
          <p:cNvPr id="192" name="CustomShape 4"/>
          <p:cNvSpPr/>
          <p:nvPr/>
        </p:nvSpPr>
        <p:spPr>
          <a:xfrm>
            <a:off x="3200400" y="5577840"/>
            <a:ext cx="46882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zxx" sz="2400" spc="-1" strike="noStrike">
                <a:solidFill>
                  <a:srgbClr val="000000"/>
                </a:solidFill>
                <a:latin typeface="Corbel"/>
              </a:rPr>
              <a:t>… </a:t>
            </a:r>
            <a:r>
              <a:rPr b="0" lang="zxx" sz="2400" spc="-1" strike="noStrike">
                <a:solidFill>
                  <a:srgbClr val="000000"/>
                </a:solidFill>
                <a:latin typeface="Corbel"/>
              </a:rPr>
              <a:t>(weitere Beweise)</a:t>
            </a:r>
            <a:endParaRPr b="0" lang="zxx" sz="2400" spc="-1" strike="noStrike">
              <a:latin typeface="Arial"/>
            </a:endParaRPr>
          </a:p>
        </p:txBody>
      </p:sp>
      <p:sp>
        <p:nvSpPr>
          <p:cNvPr id="193" name="CustomShape 5"/>
          <p:cNvSpPr/>
          <p:nvPr/>
        </p:nvSpPr>
        <p:spPr>
          <a:xfrm>
            <a:off x="6910560" y="3474720"/>
            <a:ext cx="3879360" cy="22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xx" sz="2400" spc="-1" strike="noStrike">
                <a:solidFill>
                  <a:srgbClr val="000000"/>
                </a:solidFill>
                <a:latin typeface="Corbel"/>
              </a:rPr>
              <a:t>Prüft, ob ein neu erstellte Paar mithilfe von </a:t>
            </a:r>
            <a:r>
              <a:rPr b="0" lang="zxx" sz="2400" spc="-1" strike="noStrike">
                <a:solidFill>
                  <a:srgbClr val="1287c3"/>
                </a:solidFill>
                <a:latin typeface="Corbel"/>
              </a:rPr>
              <a:t>fst</a:t>
            </a:r>
            <a:r>
              <a:rPr b="0" lang="zxx" sz="2400" spc="-1" strike="noStrike">
                <a:solidFill>
                  <a:srgbClr val="000000"/>
                </a:solidFill>
                <a:latin typeface="Corbel"/>
              </a:rPr>
              <a:t> und </a:t>
            </a:r>
            <a:r>
              <a:rPr b="0" lang="zxx" sz="2400" spc="-1" strike="noStrike">
                <a:solidFill>
                  <a:srgbClr val="1287c3"/>
                </a:solidFill>
                <a:latin typeface="Corbel"/>
              </a:rPr>
              <a:t>snd</a:t>
            </a:r>
            <a:r>
              <a:rPr b="0" lang="zxx" sz="2400" spc="-1" strike="noStrike">
                <a:solidFill>
                  <a:srgbClr val="000000"/>
                </a:solidFill>
                <a:latin typeface="Corbel"/>
              </a:rPr>
              <a:t> auf dieses Paar ein Paar mit den gleichen Werten erzeugt</a:t>
            </a:r>
            <a:endParaRPr b="0" lang="zxx" sz="2400" spc="-1" strike="noStrike">
              <a:latin typeface="Arial"/>
            </a:endParaRPr>
          </a:p>
        </p:txBody>
      </p:sp>
    </p:spTree>
  </p:cSld>
  <p:timing>
    <p:tnLst>
      <p:par>
        <p:cTn id="119" dur="indefinite" restart="never" nodeType="tmRoot">
          <p:childTnLst>
            <p:seq>
              <p:cTn id="1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Coq Proof zu Programmcode: Die Extraktion</a:t>
            </a:r>
            <a:endParaRPr b="0" lang="en-US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1484280" y="2311920"/>
            <a:ext cx="6629400" cy="4026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en-US" sz="1800" spc="-1" strike="noStrike">
                <a:solidFill>
                  <a:srgbClr val="1287c3"/>
                </a:solidFill>
                <a:latin typeface="Corbel"/>
              </a:rPr>
              <a:t>Require Extraction.</a:t>
            </a: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en-US" sz="1800" spc="-1" strike="noStrike">
                <a:solidFill>
                  <a:srgbClr val="1287c3"/>
                </a:solidFill>
                <a:latin typeface="Corbel"/>
              </a:rPr>
              <a:t>Extraction Language OCaml.</a:t>
            </a: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en-US" sz="1800" spc="-1" strike="noStrike">
                <a:solidFill>
                  <a:srgbClr val="1287c3"/>
                </a:solidFill>
                <a:latin typeface="Corbel"/>
              </a:rPr>
              <a:t>Require Import ExtrOcamlBasic.</a:t>
            </a: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en-US" sz="1800" spc="-1" strike="noStrike">
                <a:solidFill>
                  <a:srgbClr val="1287c3"/>
                </a:solidFill>
                <a:latin typeface="Corbel"/>
              </a:rPr>
              <a:t>Require Import ExtrOcamlString.</a:t>
            </a: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en-US" sz="1800" spc="-1" strike="noStrike">
                <a:solidFill>
                  <a:srgbClr val="1287c3"/>
                </a:solidFill>
                <a:latin typeface="Corbel"/>
              </a:rPr>
              <a:t>Require Import Arith Even Div2 EqNat Euclid.</a:t>
            </a: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en-US" sz="1800" spc="-1" strike="noStrike">
                <a:solidFill>
                  <a:srgbClr val="1287c3"/>
                </a:solidFill>
                <a:latin typeface="Corbel"/>
              </a:rPr>
              <a:t>Extract Inductive nat =&gt; int [ "0" "Pervasives.succ" ]</a:t>
            </a: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en-US" sz="1800" spc="-1" strike="noStrike">
                <a:solidFill>
                  <a:srgbClr val="1287c3"/>
                </a:solidFill>
                <a:latin typeface="Corbel"/>
              </a:rPr>
              <a:t>"(fun fO fS n -&gt; if n=0 then fO () else fS (n-1))".</a:t>
            </a: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en-US" sz="1800" spc="-1" strike="noStrike">
                <a:solidFill>
                  <a:srgbClr val="1287c3"/>
                </a:solidFill>
                <a:latin typeface="Corbel"/>
              </a:rPr>
              <a:t>Extraction "paperimpl.ml" fst snd swap_pair.</a:t>
            </a: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96" name="TextShape 3"/>
          <p:cNvSpPr txBox="1"/>
          <p:nvPr/>
        </p:nvSpPr>
        <p:spPr>
          <a:xfrm>
            <a:off x="9732600" y="5883120"/>
            <a:ext cx="1142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zxx" sz="1000" spc="-1" strike="noStrike">
                <a:solidFill>
                  <a:srgbClr val="000000"/>
                </a:solidFill>
                <a:latin typeface="Corbel"/>
              </a:rPr>
              <a:t>21/01/2020</a:t>
            </a:r>
            <a:endParaRPr b="0" lang="zxx" sz="1000" spc="-1" strike="noStrike">
              <a:latin typeface="Times New Roman"/>
            </a:endParaRPr>
          </a:p>
        </p:txBody>
      </p:sp>
    </p:spTree>
  </p:cSld>
  <p:timing>
    <p:tnLst>
      <p:par>
        <p:cTn id="121" dur="indefinite" restart="never" nodeType="tmRoot">
          <p:childTnLst>
            <p:seq>
              <p:cTn id="1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Coq Proof zu Programmcode: Der </a:t>
            </a: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generierte Ocaml Code</a:t>
            </a:r>
            <a:endParaRPr b="0" lang="en-US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1484280" y="2311920"/>
            <a:ext cx="6629400" cy="4026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0" lang="en-US" sz="2400" spc="-1" strike="noStrike">
                <a:solidFill>
                  <a:srgbClr val="1287c3"/>
                </a:solidFill>
                <a:latin typeface="Corbel"/>
              </a:rPr>
              <a:t>type natprod =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0" lang="en-US" sz="2400" spc="-1" strike="noStrike">
                <a:solidFill>
                  <a:srgbClr val="1287c3"/>
                </a:solidFill>
                <a:latin typeface="Corbel"/>
              </a:rPr>
              <a:t>| Pair of int * int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99" name="TextShape 3"/>
          <p:cNvSpPr txBox="1"/>
          <p:nvPr/>
        </p:nvSpPr>
        <p:spPr>
          <a:xfrm>
            <a:off x="9732600" y="5883120"/>
            <a:ext cx="1142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zxx" sz="1000" spc="-1" strike="noStrike">
                <a:solidFill>
                  <a:srgbClr val="000000"/>
                </a:solidFill>
                <a:latin typeface="Corbel"/>
              </a:rPr>
              <a:t>21/01/2020</a:t>
            </a:r>
            <a:endParaRPr b="0" lang="zxx" sz="1000" spc="-1" strike="noStrike">
              <a:latin typeface="Times New Roman"/>
            </a:endParaRPr>
          </a:p>
        </p:txBody>
      </p:sp>
      <p:sp>
        <p:nvSpPr>
          <p:cNvPr id="200" name="CustomShape 4"/>
          <p:cNvSpPr/>
          <p:nvPr/>
        </p:nvSpPr>
        <p:spPr>
          <a:xfrm>
            <a:off x="5066280" y="3032640"/>
            <a:ext cx="6095520" cy="338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zxx" sz="2400" spc="-1" strike="noStrike">
                <a:solidFill>
                  <a:srgbClr val="1287c3"/>
                </a:solidFill>
                <a:latin typeface="Corbel"/>
              </a:rPr>
              <a:t>(** val fst : natprod -&gt; int **)</a:t>
            </a:r>
            <a:endParaRPr b="0" lang="zx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2400" spc="-1" strike="noStrike">
                <a:solidFill>
                  <a:srgbClr val="1287c3"/>
                </a:solidFill>
                <a:latin typeface="Corbel"/>
              </a:rPr>
              <a:t>let fst = function</a:t>
            </a:r>
            <a:endParaRPr b="0" lang="zx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2400" spc="-1" strike="noStrike">
                <a:solidFill>
                  <a:srgbClr val="1287c3"/>
                </a:solidFill>
                <a:latin typeface="Corbel"/>
              </a:rPr>
              <a:t>| Pair (x, _) -&gt; x</a:t>
            </a:r>
            <a:endParaRPr b="0" lang="zx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2400" spc="-1" strike="noStrike">
                <a:solidFill>
                  <a:srgbClr val="1287c3"/>
                </a:solidFill>
                <a:latin typeface="Corbel"/>
              </a:rPr>
              <a:t>(** val snd : natprod -&gt; int **)</a:t>
            </a:r>
            <a:endParaRPr b="0" lang="zx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2400" spc="-1" strike="noStrike">
                <a:solidFill>
                  <a:srgbClr val="1287c3"/>
                </a:solidFill>
                <a:latin typeface="Corbel"/>
              </a:rPr>
              <a:t>let snd = function</a:t>
            </a:r>
            <a:endParaRPr b="0" lang="zx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2400" spc="-1" strike="noStrike">
                <a:solidFill>
                  <a:srgbClr val="1287c3"/>
                </a:solidFill>
                <a:latin typeface="Corbel"/>
              </a:rPr>
              <a:t>| Pair (_, y) -&gt; y</a:t>
            </a:r>
            <a:endParaRPr b="0" lang="zxx" sz="2400" spc="-1" strike="noStrike">
              <a:latin typeface="Arial"/>
            </a:endParaRPr>
          </a:p>
        </p:txBody>
      </p:sp>
    </p:spTree>
  </p:cSld>
  <p:timing>
    <p:tnLst>
      <p:par>
        <p:cTn id="123" dur="indefinite" restart="never" nodeType="tmRoot">
          <p:childTnLst>
            <p:seq>
              <p:cTn id="1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Anwendungsgebiete</a:t>
            </a:r>
            <a:endParaRPr b="0" lang="en-US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02" name="TextShape 2"/>
          <p:cNvSpPr txBox="1"/>
          <p:nvPr/>
        </p:nvSpPr>
        <p:spPr>
          <a:xfrm>
            <a:off x="1484280" y="2666880"/>
            <a:ext cx="10018440" cy="3123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Proofed Stack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Compilerbau: Comp-Cert, JSCert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HDLs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03" name="TextShape 3"/>
          <p:cNvSpPr txBox="1"/>
          <p:nvPr/>
        </p:nvSpPr>
        <p:spPr>
          <a:xfrm>
            <a:off x="9732600" y="5883120"/>
            <a:ext cx="1142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zxx" sz="1000" spc="-1" strike="noStrike">
                <a:solidFill>
                  <a:srgbClr val="000000"/>
                </a:solidFill>
                <a:latin typeface="Corbel"/>
              </a:rPr>
              <a:t>21/01/2020</a:t>
            </a:r>
            <a:endParaRPr b="0" lang="zxx" sz="1000" spc="-1" strike="noStrike">
              <a:latin typeface="Times New Roman"/>
            </a:endParaRPr>
          </a:p>
        </p:txBody>
      </p:sp>
    </p:spTree>
  </p:cSld>
  <p:timing>
    <p:tnLst>
      <p:par>
        <p:cTn id="125" dur="indefinite" restart="never" nodeType="tmRoot">
          <p:childTnLst>
            <p:seq>
              <p:cTn id="1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Faz</a:t>
            </a: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it</a:t>
            </a:r>
            <a:endParaRPr b="0" lang="en-US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1484280" y="2666880"/>
            <a:ext cx="10018440" cy="3123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Mit formaler Verifikation kann Software zu 100% geprüft werden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Die Software ist immer nur so gut wie die Spezifikation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Es lohnt sich in sicherheitskritischen Systemen und bei viel genutzter Software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Es ist deutlich aufwendiger als normales Entwickeln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06" name="TextShape 3"/>
          <p:cNvSpPr txBox="1"/>
          <p:nvPr/>
        </p:nvSpPr>
        <p:spPr>
          <a:xfrm>
            <a:off x="9732600" y="5883120"/>
            <a:ext cx="1142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zxx" sz="1000" spc="-1" strike="noStrike">
                <a:solidFill>
                  <a:srgbClr val="000000"/>
                </a:solidFill>
                <a:latin typeface="Corbel"/>
              </a:rPr>
              <a:t>21/01/2020</a:t>
            </a:r>
            <a:endParaRPr b="0" lang="zxx" sz="1000" spc="-1" strike="noStrike">
              <a:latin typeface="Times New Roman"/>
            </a:endParaRPr>
          </a:p>
        </p:txBody>
      </p:sp>
    </p:spTree>
  </p:cSld>
  <p:timing>
    <p:tnLst>
      <p:par>
        <p:cTn id="127" dur="indefinite" restart="never" nodeType="tmRoot">
          <p:childTnLst>
            <p:seq>
              <p:cTn id="1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Beispiel Test</a:t>
            </a:r>
            <a:endParaRPr b="0" lang="en-US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1484280" y="2666880"/>
            <a:ext cx="4611240" cy="3123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1287c3"/>
                </a:solidFill>
                <a:latin typeface="Corbel"/>
              </a:rPr>
              <a:t>public class Math {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1287c3"/>
                </a:solidFill>
                <a:latin typeface="Corbel"/>
              </a:rPr>
              <a:t>	</a:t>
            </a:r>
            <a:r>
              <a:rPr b="0" lang="en-US" sz="2000" spc="-1" strike="noStrike">
                <a:solidFill>
                  <a:srgbClr val="1287c3"/>
                </a:solidFill>
                <a:latin typeface="Corbel"/>
              </a:rPr>
              <a:t>public int add </a:t>
            </a:r>
            <a:r>
              <a:rPr b="0" lang="en-US" sz="2000" spc="-1" strike="noStrike">
                <a:solidFill>
                  <a:srgbClr val="1287c3"/>
                </a:solidFill>
                <a:latin typeface="Corbel"/>
              </a:rPr>
              <a:t>(int a, int b) {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1287c3"/>
                </a:solidFill>
                <a:latin typeface="Corbel"/>
              </a:rPr>
              <a:t>	</a:t>
            </a:r>
            <a:r>
              <a:rPr b="0" lang="en-US" sz="2000" spc="-1" strike="noStrike">
                <a:solidFill>
                  <a:srgbClr val="1287c3"/>
                </a:solidFill>
                <a:latin typeface="Corbel"/>
              </a:rPr>
              <a:t>	</a:t>
            </a:r>
            <a:r>
              <a:rPr b="0" lang="en-US" sz="2000" spc="-1" strike="noStrike">
                <a:solidFill>
                  <a:srgbClr val="1287c3"/>
                </a:solidFill>
                <a:latin typeface="Corbel"/>
              </a:rPr>
              <a:t>return a + b;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1287c3"/>
                </a:solidFill>
                <a:latin typeface="Corbel"/>
              </a:rPr>
              <a:t>	</a:t>
            </a:r>
            <a:r>
              <a:rPr b="0" lang="en-US" sz="2000" spc="-1" strike="noStrike">
                <a:solidFill>
                  <a:srgbClr val="1287c3"/>
                </a:solidFill>
                <a:latin typeface="Corbel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1287c3"/>
                </a:solidFill>
                <a:latin typeface="Corbel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7" name="TextShape 3"/>
          <p:cNvSpPr txBox="1"/>
          <p:nvPr/>
        </p:nvSpPr>
        <p:spPr>
          <a:xfrm>
            <a:off x="9732600" y="5883120"/>
            <a:ext cx="1142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zxx" sz="1000" spc="-1" strike="noStrike">
                <a:solidFill>
                  <a:srgbClr val="000000"/>
                </a:solidFill>
                <a:latin typeface="Corbel"/>
              </a:rPr>
              <a:t>21/01/2020</a:t>
            </a:r>
            <a:endParaRPr b="0" lang="zxx" sz="1000" spc="-1" strike="noStrike">
              <a:latin typeface="Times New Roman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5217120" y="2438280"/>
            <a:ext cx="6285600" cy="31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marL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zxx" sz="2000" spc="-1" strike="noStrike">
                <a:solidFill>
                  <a:srgbClr val="1287c3"/>
                </a:solidFill>
                <a:latin typeface="Corbel"/>
              </a:rPr>
              <a:t>public class MyTest {</a:t>
            </a:r>
            <a:endParaRPr b="0" lang="zxx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zxx" sz="2000" spc="-1" strike="noStrike">
                <a:solidFill>
                  <a:srgbClr val="1287c3"/>
                </a:solidFill>
                <a:latin typeface="Corbel"/>
              </a:rPr>
              <a:t>	</a:t>
            </a:r>
            <a:r>
              <a:rPr b="0" lang="zxx" sz="2000" spc="-1" strike="noStrike">
                <a:solidFill>
                  <a:srgbClr val="1287c3"/>
                </a:solidFill>
                <a:latin typeface="Corbel"/>
              </a:rPr>
              <a:t>@Test</a:t>
            </a:r>
            <a:endParaRPr b="0" lang="zxx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zxx" sz="2000" spc="-1" strike="noStrike">
                <a:solidFill>
                  <a:srgbClr val="1287c3"/>
                </a:solidFill>
                <a:latin typeface="Corbel"/>
              </a:rPr>
              <a:t>    </a:t>
            </a:r>
            <a:r>
              <a:rPr b="0" lang="zxx" sz="2000" spc="-1" strike="noStrike">
                <a:solidFill>
                  <a:srgbClr val="1287c3"/>
                </a:solidFill>
                <a:latin typeface="Corbel"/>
              </a:rPr>
              <a:t>	</a:t>
            </a:r>
            <a:r>
              <a:rPr b="0" lang="zxx" sz="2000" spc="-1" strike="noStrike">
                <a:solidFill>
                  <a:srgbClr val="1287c3"/>
                </a:solidFill>
                <a:latin typeface="Corbel"/>
              </a:rPr>
              <a:t>public void addZeroAndOneShouldReturn1() {</a:t>
            </a:r>
            <a:endParaRPr b="0" lang="zxx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zxx" sz="2000" spc="-1" strike="noStrike">
                <a:solidFill>
                  <a:srgbClr val="1287c3"/>
                </a:solidFill>
                <a:latin typeface="Corbel"/>
              </a:rPr>
              <a:t>        </a:t>
            </a:r>
            <a:r>
              <a:rPr b="0" lang="zxx" sz="2000" spc="-1" strike="noStrike">
                <a:solidFill>
                  <a:srgbClr val="1287c3"/>
                </a:solidFill>
                <a:latin typeface="Corbel"/>
              </a:rPr>
              <a:t>	</a:t>
            </a:r>
            <a:r>
              <a:rPr b="0" lang="zxx" sz="2000" spc="-1" strike="noStrike">
                <a:solidFill>
                  <a:srgbClr val="1287c3"/>
                </a:solidFill>
                <a:latin typeface="Corbel"/>
              </a:rPr>
              <a:t>Math math = new Math();</a:t>
            </a:r>
            <a:endParaRPr b="0" lang="zxx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zxx" sz="2000" spc="-1" strike="noStrike">
                <a:solidFill>
                  <a:srgbClr val="1287c3"/>
                </a:solidFill>
                <a:latin typeface="Corbel"/>
              </a:rPr>
              <a:t>        </a:t>
            </a:r>
            <a:r>
              <a:rPr b="0" lang="zxx" sz="2000" spc="-1" strike="noStrike">
                <a:solidFill>
                  <a:srgbClr val="1287c3"/>
                </a:solidFill>
                <a:latin typeface="Corbel"/>
              </a:rPr>
              <a:t>	</a:t>
            </a:r>
            <a:r>
              <a:rPr b="0" lang="zxx" sz="2000" spc="-1" strike="noStrike">
                <a:solidFill>
                  <a:srgbClr val="1287c3"/>
                </a:solidFill>
                <a:latin typeface="Corbel"/>
              </a:rPr>
              <a:t>assertEquals(1, math.add(0,1), "0 + 1 must be 1");</a:t>
            </a:r>
            <a:endParaRPr b="0" lang="zxx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zxx" sz="2000" spc="-1" strike="noStrike">
                <a:solidFill>
                  <a:srgbClr val="1287c3"/>
                </a:solidFill>
                <a:latin typeface="Corbel"/>
              </a:rPr>
              <a:t>   </a:t>
            </a:r>
            <a:r>
              <a:rPr b="0" lang="zxx" sz="2000" spc="-1" strike="noStrike">
                <a:solidFill>
                  <a:srgbClr val="1287c3"/>
                </a:solidFill>
                <a:latin typeface="Corbel"/>
              </a:rPr>
              <a:t>	</a:t>
            </a:r>
            <a:r>
              <a:rPr b="0" lang="zxx" sz="2000" spc="-1" strike="noStrike">
                <a:solidFill>
                  <a:srgbClr val="1287c3"/>
                </a:solidFill>
                <a:latin typeface="Corbel"/>
              </a:rPr>
              <a:t>}</a:t>
            </a:r>
            <a:endParaRPr b="0" lang="zxx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zxx" sz="2000" spc="-1" strike="noStrike">
                <a:solidFill>
                  <a:srgbClr val="1287c3"/>
                </a:solidFill>
                <a:latin typeface="Corbel"/>
              </a:rPr>
              <a:t>}</a:t>
            </a:r>
            <a:endParaRPr b="0" lang="zxx" sz="20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Beispiel Test</a:t>
            </a:r>
            <a:endParaRPr b="0" lang="en-US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1484280" y="2666880"/>
            <a:ext cx="10018440" cy="3123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Ist die Funktion nun zu 100% korrekt?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Nein!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Mehr Testfälle schreiben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Ist die Funktion nun korrekt?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21" name="TextShape 3"/>
          <p:cNvSpPr txBox="1"/>
          <p:nvPr/>
        </p:nvSpPr>
        <p:spPr>
          <a:xfrm>
            <a:off x="9732600" y="5883120"/>
            <a:ext cx="1142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zxx" sz="1000" spc="-1" strike="noStrike">
                <a:solidFill>
                  <a:srgbClr val="000000"/>
                </a:solidFill>
                <a:latin typeface="Corbel"/>
              </a:rPr>
              <a:t>21/01/2020</a:t>
            </a:r>
            <a:endParaRPr b="0" lang="zxx" sz="1000" spc="-1" strike="noStrike">
              <a:latin typeface="Times New Roman"/>
            </a:endParaRPr>
          </a:p>
        </p:txBody>
      </p:sp>
      <p:sp>
        <p:nvSpPr>
          <p:cNvPr id="122" name="CustomShape 4"/>
          <p:cNvSpPr/>
          <p:nvPr/>
        </p:nvSpPr>
        <p:spPr>
          <a:xfrm rot="683400">
            <a:off x="7543080" y="2777040"/>
            <a:ext cx="4474080" cy="182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marL="285840" indent="-28548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zxx" sz="2200" spc="-1" strike="noStrike">
                <a:solidFill>
                  <a:srgbClr val="1287c3"/>
                </a:solidFill>
                <a:latin typeface="Corbel"/>
              </a:rPr>
              <a:t>assertEquals(1, math.add(1,0), „1 + 0 must be 1");</a:t>
            </a:r>
            <a:endParaRPr b="0" lang="zxx" sz="22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zxx" sz="2200" spc="-1" strike="noStrike">
                <a:solidFill>
                  <a:srgbClr val="1287c3"/>
                </a:solidFill>
                <a:latin typeface="Corbel"/>
              </a:rPr>
              <a:t>assertEquals(1, math.add(1,1), „1 + 1 must be 2");</a:t>
            </a:r>
            <a:endParaRPr b="0" lang="zxx" sz="22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zxx" sz="2200" spc="-1" strike="noStrike">
                <a:solidFill>
                  <a:srgbClr val="1287c3"/>
                </a:solidFill>
                <a:latin typeface="Corbel"/>
              </a:rPr>
              <a:t>assertEquals(1, math.add(1,2), „1 + 2 must be 3");</a:t>
            </a:r>
            <a:endParaRPr b="0" lang="zxx" sz="22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zxx" sz="2200" spc="-1" strike="noStrike">
                <a:solidFill>
                  <a:srgbClr val="1287c3"/>
                </a:solidFill>
                <a:latin typeface="Corbel"/>
              </a:rPr>
              <a:t>assertEquals(1, math.add(1,3), „1 + 3 must be 4");</a:t>
            </a:r>
            <a:endParaRPr b="0" lang="zxx" sz="22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zxx" sz="2200" spc="-1" strike="noStrike">
                <a:solidFill>
                  <a:srgbClr val="1287c3"/>
                </a:solidFill>
                <a:latin typeface="Corbel"/>
              </a:rPr>
              <a:t>assertEquals(1, math.add(1,4), „1 + 4 must be 5");</a:t>
            </a:r>
            <a:endParaRPr b="0" lang="zxx" sz="2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Wie könnte 100% Korrektheit bewiesen werden?</a:t>
            </a:r>
            <a:endParaRPr b="0" lang="en-US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1484280" y="2666880"/>
            <a:ext cx="10018440" cy="3123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Unit Tests für alle Fälle schreiben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In Java hat ein int 4 bytes (32 bit)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Das sind 2^32 mögliche Belegungen pro int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=&gt; 4294967296^2 Fälle zu testen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25" name="TextShape 3"/>
          <p:cNvSpPr txBox="1"/>
          <p:nvPr/>
        </p:nvSpPr>
        <p:spPr>
          <a:xfrm>
            <a:off x="9732600" y="5883120"/>
            <a:ext cx="1142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zxx" sz="1000" spc="-1" strike="noStrike">
                <a:solidFill>
                  <a:srgbClr val="000000"/>
                </a:solidFill>
                <a:latin typeface="Corbel"/>
              </a:rPr>
              <a:t>21/01/2020</a:t>
            </a:r>
            <a:endParaRPr b="0" lang="zxx" sz="1000" spc="-1" strike="noStrike">
              <a:latin typeface="Times New Roman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Idee</a:t>
            </a:r>
            <a:endParaRPr b="0" lang="en-US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1484280" y="2666880"/>
            <a:ext cx="10018440" cy="3123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Zu beweisen: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0" lang="en-US" sz="2400" spc="-1" strike="noStrike">
                <a:solidFill>
                  <a:srgbClr val="1287c3"/>
                </a:solidFill>
                <a:latin typeface="Corbel"/>
              </a:rPr>
              <a:t>Für alle Kombinationen aus den Integern a und b soll die Funktion add korrekt funktionieren.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28" name="TextShape 3"/>
          <p:cNvSpPr txBox="1"/>
          <p:nvPr/>
        </p:nvSpPr>
        <p:spPr>
          <a:xfrm>
            <a:off x="9732600" y="5883120"/>
            <a:ext cx="1142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zxx" sz="1000" spc="-1" strike="noStrike">
                <a:solidFill>
                  <a:srgbClr val="000000"/>
                </a:solidFill>
                <a:latin typeface="Corbel"/>
              </a:rPr>
              <a:t>21/01/2020</a:t>
            </a:r>
            <a:endParaRPr b="0" lang="zxx" sz="1000" spc="-1" strike="noStrike">
              <a:latin typeface="Times New Roman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Lösung</a:t>
            </a:r>
            <a:endParaRPr b="0" lang="en-US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1484280" y="2666880"/>
            <a:ext cx="10018440" cy="3123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Integer sind natürliche Zahlen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Wie ist </a:t>
            </a:r>
            <a:r>
              <a:rPr b="0" lang="en-US" sz="2400" spc="-1" strike="noStrike">
                <a:solidFill>
                  <a:srgbClr val="1287c3"/>
                </a:solidFill>
                <a:latin typeface="Corbel"/>
              </a:rPr>
              <a:t>a + b = b + a  </a:t>
            </a: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oder</a:t>
            </a:r>
            <a:r>
              <a:rPr b="0" lang="en-US" sz="2400" spc="-1" strike="noStrike">
                <a:solidFill>
                  <a:srgbClr val="1287c3"/>
                </a:solidFill>
                <a:latin typeface="Corbel"/>
              </a:rPr>
              <a:t> (a + b) + c = a + (b + c) </a:t>
            </a: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bewiesen?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Mathematik auf Programmcode anwenden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9732600" y="5883120"/>
            <a:ext cx="1142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zxx" sz="1000" spc="-1" strike="noStrike">
                <a:solidFill>
                  <a:srgbClr val="000000"/>
                </a:solidFill>
                <a:latin typeface="Corbel"/>
              </a:rPr>
              <a:t>21/01/2020</a:t>
            </a:r>
            <a:endParaRPr b="0" lang="zxx" sz="1000" spc="-1" strike="noStrike">
              <a:latin typeface="Times New Roman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>
                <p:childTnLst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Grundlagen formaler Verifikation von Programmcode</a:t>
            </a:r>
            <a:endParaRPr b="0" lang="en-US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1484280" y="2666880"/>
            <a:ext cx="10018440" cy="3123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Spezifikation: Was soll das System/die Funktion machen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1287c3"/>
                </a:solidFill>
                <a:latin typeface="Corbel"/>
              </a:rPr>
              <a:t>System ist nur so gut, wie die Spezifikation selbst!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Tool zum Beweisen einzelner Systemanforderungen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Verbindung zwischen Programmcode und formalen Beweisen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34" name="TextShape 3"/>
          <p:cNvSpPr txBox="1"/>
          <p:nvPr/>
        </p:nvSpPr>
        <p:spPr>
          <a:xfrm>
            <a:off x="9732600" y="5883120"/>
            <a:ext cx="1142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zxx" sz="1000" spc="-1" strike="noStrike">
                <a:solidFill>
                  <a:srgbClr val="000000"/>
                </a:solidFill>
                <a:latin typeface="Corbel"/>
              </a:rPr>
              <a:t>21/01/2020</a:t>
            </a:r>
            <a:endParaRPr b="0" lang="zxx" sz="1000" spc="-1" strike="noStrike">
              <a:latin typeface="Times New Roman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Das Tool für Beweise: Coq</a:t>
            </a:r>
            <a:endParaRPr b="0" lang="en-US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1484280" y="2666880"/>
            <a:ext cx="10018440" cy="3123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ist eine Programmiersprache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ist ein Proof Assistant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hat eine integrierte IDE (CoqIDE)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9732600" y="5883120"/>
            <a:ext cx="1142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zxx" sz="1000" spc="-1" strike="noStrike">
                <a:solidFill>
                  <a:srgbClr val="000000"/>
                </a:solidFill>
                <a:latin typeface="Corbel"/>
              </a:rPr>
              <a:t>21/01/2020</a:t>
            </a:r>
            <a:endParaRPr b="0" lang="zxx" sz="1000" spc="-1" strike="noStrike">
              <a:latin typeface="Times New Roman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</TotalTime>
  <Application>LibreOffice/6.0.7.3$Linux_X86_64 LibreOffice_project/00m0$Build-3</Application>
  <Words>1401</Words>
  <Paragraphs>235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2020-01-06T16:22:46Z</dcterms:created>
  <dc:creator>Lukas</dc:creator>
  <dc:description/>
  <dc:language>en-US</dc:language>
  <cp:lastModifiedBy/>
  <dcterms:modified xsi:type="dcterms:W3CDTF">2020-01-17T15:45:56Z</dcterms:modified>
  <cp:revision>64</cp:revision>
  <dc:subject/>
  <dc:title>Programmcodeverifikation mit Coq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26</vt:i4>
  </property>
</Properties>
</file>