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30"/>
  </p:notesMasterIdLst>
  <p:handoutMasterIdLst>
    <p:handoutMasterId r:id="rId31"/>
  </p:handoutMasterIdLst>
  <p:sldIdLst>
    <p:sldId id="282" r:id="rId4"/>
    <p:sldId id="283" r:id="rId5"/>
    <p:sldId id="320" r:id="rId6"/>
    <p:sldId id="321" r:id="rId7"/>
    <p:sldId id="292" r:id="rId8"/>
    <p:sldId id="303" r:id="rId9"/>
    <p:sldId id="310" r:id="rId10"/>
    <p:sldId id="297" r:id="rId11"/>
    <p:sldId id="304" r:id="rId12"/>
    <p:sldId id="309" r:id="rId13"/>
    <p:sldId id="311" r:id="rId14"/>
    <p:sldId id="298" r:id="rId15"/>
    <p:sldId id="305" r:id="rId16"/>
    <p:sldId id="299" r:id="rId17"/>
    <p:sldId id="312" r:id="rId18"/>
    <p:sldId id="306" r:id="rId19"/>
    <p:sldId id="313" r:id="rId20"/>
    <p:sldId id="314" r:id="rId21"/>
    <p:sldId id="317" r:id="rId22"/>
    <p:sldId id="315" r:id="rId23"/>
    <p:sldId id="301" r:id="rId24"/>
    <p:sldId id="318" r:id="rId25"/>
    <p:sldId id="322" r:id="rId26"/>
    <p:sldId id="300" r:id="rId27"/>
    <p:sldId id="323" r:id="rId28"/>
    <p:sldId id="296" r:id="rId2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39AB5C-D302-44FB-AD7C-FFAEBCE2B36E}" type="datetime1">
              <a:rPr lang="nl-NL" smtClean="0"/>
              <a:t>10-6-2020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5D64-EF2A-41EB-A0B7-10BA5A80F8A8}" type="datetime1">
              <a:rPr lang="nl-NL" smtClean="0"/>
              <a:pPr/>
              <a:t>10-6-2020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056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706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212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111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50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778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667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8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7785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42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53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9653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35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6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04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034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388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702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513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915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3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6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423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356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165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203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How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computing affect </a:t>
            </a:r>
            <a:br>
              <a:rPr lang="nl-NL" dirty="0"/>
            </a:br>
            <a:r>
              <a:rPr lang="nl-NL" dirty="0" err="1"/>
              <a:t>the</a:t>
            </a:r>
            <a:r>
              <a:rPr lang="nl-NL" dirty="0"/>
              <a:t> mainframe 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Lukas Marivoet</a:t>
            </a:r>
          </a:p>
          <a:p>
            <a:pPr rtl="0"/>
            <a:r>
              <a:rPr lang="nl-NL" dirty="0"/>
              <a:t>Francis </a:t>
            </a:r>
            <a:r>
              <a:rPr lang="nl-NL" dirty="0" err="1"/>
              <a:t>Harkins</a:t>
            </a:r>
            <a:endParaRPr lang="nl-NL" dirty="0"/>
          </a:p>
          <a:p>
            <a:pPr rtl="0"/>
            <a:r>
              <a:rPr lang="nl-NL" dirty="0"/>
              <a:t>Martijn Saelens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3" name="Tijdelijke aanduiding voor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7" name="Tijdelijke aanduiding voor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5" name="Sub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PRESENTATIETITEL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PRESENTATIETITEL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51E32C5-21A4-46BE-A35A-44253AF890EA}"/>
              </a:ext>
            </a:extLst>
          </p:cNvPr>
          <p:cNvSpPr/>
          <p:nvPr userDrawn="1"/>
        </p:nvSpPr>
        <p:spPr>
          <a:xfrm>
            <a:off x="9980476" y="6192000"/>
            <a:ext cx="2211524" cy="66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9" name="Tijdelijke aanduiding voor afbeelding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11" name="Sub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Linker tijdelijke aanduiding vergelijking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2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2" name="Linker tijdelijke aanduiding vergelijking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2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Voer uw bijschrift in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dan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Bedankt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Telefoonnummer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E-mailadres of sociale media-handle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Website van bedrijf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nl-NL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nl-NL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unsw.edu.au/news/science-tech/hot-qubits-made-sydney-break-one-biggest-constraints-practical-quantum-compute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qiskit.org/textbook/preface.html#Using-the-Textboo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311904" y="4143967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Francis </a:t>
            </a: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Harkins</a:t>
            </a:r>
          </a:p>
          <a:p>
            <a:pPr algn="r" rtl="0">
              <a:lnSpc>
                <a:spcPts val="1400"/>
              </a:lnSpc>
            </a:pPr>
            <a: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Martijn Saelens</a:t>
            </a:r>
            <a:endParaRPr lang="nl-NL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035104"/>
            <a:ext cx="6798250" cy="1944000"/>
          </a:xfrm>
        </p:spPr>
        <p:txBody>
          <a:bodyPr rtlCol="0"/>
          <a:lstStyle/>
          <a:p>
            <a:pPr rtl="0"/>
            <a:r>
              <a:rPr lang="nl-NL" sz="5600" dirty="0"/>
              <a:t>How </a:t>
            </a:r>
            <a:br>
              <a:rPr lang="nl-NL" sz="5600" dirty="0"/>
            </a:br>
            <a:r>
              <a:rPr lang="nl-NL" sz="5600" dirty="0" err="1"/>
              <a:t>will</a:t>
            </a:r>
            <a:r>
              <a:rPr lang="nl-NL" sz="5600" dirty="0"/>
              <a:t> </a:t>
            </a:r>
            <a:br>
              <a:rPr lang="nl-NL" sz="5600" dirty="0"/>
            </a:br>
            <a:r>
              <a:rPr lang="nl-NL" sz="5600" dirty="0" err="1"/>
              <a:t>quantum</a:t>
            </a:r>
            <a:br>
              <a:rPr lang="nl-NL" sz="5600" dirty="0"/>
            </a:br>
            <a:r>
              <a:rPr lang="nl-NL" sz="5600" dirty="0"/>
              <a:t>computing</a:t>
            </a:r>
            <a:br>
              <a:rPr lang="nl-NL" sz="5600" dirty="0"/>
            </a:br>
            <a:r>
              <a:rPr lang="nl-NL" sz="5600" dirty="0"/>
              <a:t> affect </a:t>
            </a:r>
            <a:br>
              <a:rPr lang="nl-NL" sz="5600" dirty="0"/>
            </a:br>
            <a:r>
              <a:rPr lang="nl-NL" sz="5600" dirty="0" err="1"/>
              <a:t>the</a:t>
            </a:r>
            <a:r>
              <a:rPr lang="nl-NL" sz="5600" dirty="0"/>
              <a:t> mainframe </a:t>
            </a:r>
            <a:r>
              <a:rPr lang="nl-NL" sz="5600" dirty="0" err="1"/>
              <a:t>and</a:t>
            </a:r>
            <a:r>
              <a:rPr lang="nl-NL" sz="5600" dirty="0"/>
              <a:t> </a:t>
            </a:r>
            <a:br>
              <a:rPr lang="nl-NL" sz="5600" dirty="0"/>
            </a:br>
            <a:r>
              <a:rPr lang="nl-NL" sz="5600" dirty="0" err="1"/>
              <a:t>its</a:t>
            </a:r>
            <a:r>
              <a:rPr lang="nl-NL" sz="5600" dirty="0"/>
              <a:t> </a:t>
            </a:r>
            <a:r>
              <a:rPr lang="nl-NL" sz="5600" dirty="0" err="1"/>
              <a:t>applications</a:t>
            </a:r>
            <a:endParaRPr lang="nl-NL" sz="5600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Lukas Marivoet</a:t>
            </a:r>
          </a:p>
        </p:txBody>
      </p:sp>
      <p:pic>
        <p:nvPicPr>
          <p:cNvPr id="15" name="Tijdelijke aanduiding voor afbeelding 14" descr="Afbeelding met kop, glas&#10;&#10;Automatisch gegenereerde beschrijving">
            <a:extLst>
              <a:ext uri="{FF2B5EF4-FFF2-40B4-BE49-F238E27FC236}">
                <a16:creationId xmlns:a16="http://schemas.microsoft.com/office/drawing/2014/main" id="{B90F7CAA-07BB-4525-A1DD-C138A4510A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Entanglement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10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4" descr="Bloch sphere">
            <a:extLst>
              <a:ext uri="{FF2B5EF4-FFF2-40B4-BE49-F238E27FC236}">
                <a16:creationId xmlns:a16="http://schemas.microsoft.com/office/drawing/2014/main" id="{043A264A-40C6-41A0-B7C0-E39A29AC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251646"/>
            <a:ext cx="3144347" cy="27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loch sphere">
            <a:extLst>
              <a:ext uri="{FF2B5EF4-FFF2-40B4-BE49-F238E27FC236}">
                <a16:creationId xmlns:a16="http://schemas.microsoft.com/office/drawing/2014/main" id="{011EEF79-3118-4F24-8C11-B3FED120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53" y="2251646"/>
            <a:ext cx="3144347" cy="27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7232C08-8C0A-4CD4-A771-11C1DD24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98" y="2251646"/>
            <a:ext cx="2474573" cy="27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Interference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11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098" name="Picture 2" descr="Wave interference - Wikipedia">
            <a:extLst>
              <a:ext uri="{FF2B5EF4-FFF2-40B4-BE49-F238E27FC236}">
                <a16:creationId xmlns:a16="http://schemas.microsoft.com/office/drawing/2014/main" id="{F382CE70-BEFB-4B00-B145-C8056CE5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060776"/>
            <a:ext cx="9029180" cy="30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Quantum </a:t>
            </a:r>
            <a:r>
              <a:rPr lang="nl-NL" dirty="0" err="1"/>
              <a:t>Decoherence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Party </a:t>
            </a:r>
            <a:r>
              <a:rPr lang="nl-NL" dirty="0" err="1"/>
              <a:t>Crasher</a:t>
            </a:r>
            <a:r>
              <a:rPr lang="nl-NL" dirty="0"/>
              <a:t> of Quantum computing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12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8642D5D-A184-4244-BA08-570D0471426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22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993" y="1984948"/>
            <a:ext cx="4500000" cy="2520000"/>
          </a:xfrm>
        </p:spPr>
        <p:txBody>
          <a:bodyPr rtlCol="0"/>
          <a:lstStyle/>
          <a:p>
            <a:pPr rtl="0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decoherence</a:t>
            </a:r>
            <a:endParaRPr lang="nl-NL" dirty="0"/>
          </a:p>
          <a:p>
            <a:pPr rtl="0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decoherence</a:t>
            </a:r>
            <a:endParaRPr lang="nl-NL" dirty="0"/>
          </a:p>
          <a:p>
            <a:pPr rtl="0"/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calculations</a:t>
            </a:r>
            <a:endParaRPr lang="nl-NL" dirty="0"/>
          </a:p>
          <a:p>
            <a:pPr rtl="0"/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devices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13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10BD615-476E-4782-960E-AAD3B1BE1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09215"/>
            <a:ext cx="9198000" cy="36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287AED0A-7B7F-4874-B7A3-97B9BE7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Decoherence</a:t>
            </a:r>
          </a:p>
        </p:txBody>
      </p:sp>
      <p:pic>
        <p:nvPicPr>
          <p:cNvPr id="23" name="Afbeelding 22" descr="Afbeelding met klok&#10;&#10;Automatisch gegenereerde beschrijving">
            <a:extLst>
              <a:ext uri="{FF2B5EF4-FFF2-40B4-BE49-F238E27FC236}">
                <a16:creationId xmlns:a16="http://schemas.microsoft.com/office/drawing/2014/main" id="{06510D7E-2C37-4F69-9F7D-1421EFB7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3" y="4992226"/>
            <a:ext cx="3580952" cy="1409524"/>
          </a:xfrm>
          <a:prstGeom prst="rect">
            <a:avLst/>
          </a:prstGeom>
        </p:spPr>
      </p:pic>
      <p:pic>
        <p:nvPicPr>
          <p:cNvPr id="25" name="Afbeelding 2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5D4A7B6-D7E7-4FBF-ABB3-7E08D9172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48" y="3881749"/>
            <a:ext cx="3528002" cy="25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Grover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3-SAT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17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Grover’s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 err="1"/>
              <a:t>Unstructured</a:t>
            </a:r>
            <a:r>
              <a:rPr lang="nl-NL" dirty="0"/>
              <a:t> search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77231" y="1761256"/>
                <a:ext cx="4500000" cy="2520000"/>
              </a:xfrm>
            </p:spPr>
            <p:txBody>
              <a:bodyPr rtlCol="0"/>
              <a:lstStyle/>
              <a:p>
                <a:pPr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𝑞𝑢𝑎𝑛𝑡𝑢𝑚</m:t>
                    </m:r>
                  </m:oMath>
                </a14:m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classical</a:t>
                </a:r>
              </a:p>
              <a:p>
                <a:r>
                  <a:rPr lang="nl-NL" dirty="0"/>
                  <a:t>Oracle </a:t>
                </a:r>
                <a:r>
                  <a:rPr lang="nl-NL" dirty="0" err="1"/>
                  <a:t>encoding</a:t>
                </a:r>
                <a:endParaRPr lang="nl-NL" dirty="0"/>
              </a:p>
              <a:p>
                <a:r>
                  <a:rPr lang="nl-NL" dirty="0"/>
                  <a:t>Amplitude </a:t>
                </a:r>
                <a:r>
                  <a:rPr lang="nl-NL" dirty="0" err="1"/>
                  <a:t>amplification</a:t>
                </a:r>
                <a:endParaRPr lang="nl-NL" dirty="0"/>
              </a:p>
              <a:p>
                <a:endParaRPr lang="nl-NL" dirty="0"/>
              </a:p>
              <a:p>
                <a:pPr rtl="0"/>
                <a:endParaRPr lang="nl-NL" dirty="0"/>
              </a:p>
              <a:p>
                <a:pPr rtl="0"/>
                <a:endParaRPr lang="nl-NL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77231" y="1761256"/>
                <a:ext cx="4500000" cy="2520000"/>
              </a:xfrm>
              <a:blipFill>
                <a:blip r:embed="rId3"/>
                <a:stretch>
                  <a:fillRect l="-2846" t="-2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15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6" name="Picture 2" descr="Quantum Search is Nature's Way | RealityShifters Blog">
            <a:extLst>
              <a:ext uri="{FF2B5EF4-FFF2-40B4-BE49-F238E27FC236}">
                <a16:creationId xmlns:a16="http://schemas.microsoft.com/office/drawing/2014/main" id="{8EF536B9-BF40-46BD-BD2D-68EAB33E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40" y="3429000"/>
            <a:ext cx="20383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6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3-SAT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16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4D8A2570-17F9-44D2-8C5A-73BFE80D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28" y="1761256"/>
            <a:ext cx="8138406" cy="54880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36EDA0A4-0C20-4F95-A398-23186435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806" y="2566079"/>
            <a:ext cx="4271988" cy="4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 on a simulator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3-SAT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17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4D8A2570-17F9-44D2-8C5A-73BFE80D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87" y="1761256"/>
            <a:ext cx="8543213" cy="57048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36EDA0A4-0C20-4F95-A398-23186435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22" y="2895046"/>
            <a:ext cx="2808659" cy="2772419"/>
          </a:xfrm>
          <a:prstGeom prst="rect">
            <a:avLst/>
          </a:prstGeom>
        </p:spPr>
      </p:pic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0D6BAA8-346C-495B-9630-2C734F782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87" y="2494468"/>
            <a:ext cx="5718879" cy="40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/>
          <a:p>
            <a:pPr rtl="0"/>
            <a:r>
              <a:rPr lang="nl-NL" dirty="0"/>
              <a:t>The experiment on a real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Ibmq_16_melbourne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18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E8FF394-DD83-4685-A816-BF270C672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0" y="1761256"/>
            <a:ext cx="640225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/>
          <a:p>
            <a:pPr rtl="0"/>
            <a:r>
              <a:rPr lang="nl-NL" dirty="0"/>
              <a:t>The experiment on a real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Ibmq_16_melbourne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19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E7318D5-40EB-4F38-BE29-3FCFC93C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3" y="1581463"/>
            <a:ext cx="7752734" cy="49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/>
          <a:lstStyle/>
          <a:p>
            <a:pPr rtl="0"/>
            <a:r>
              <a:rPr lang="nl-NL" dirty="0"/>
              <a:t>Quantum computing?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r>
              <a:rPr lang="nl-NL" dirty="0"/>
              <a:t>A field </a:t>
            </a:r>
            <a:r>
              <a:rPr lang="nl-NL" dirty="0" err="1"/>
              <a:t>still</a:t>
            </a:r>
            <a:r>
              <a:rPr lang="nl-NL" dirty="0"/>
              <a:t> in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infancy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en-GB" dirty="0"/>
              <a:t>revolutionise</a:t>
            </a:r>
            <a:r>
              <a:rPr lang="nl-NL" dirty="0"/>
              <a:t> computer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3746500"/>
            <a:ext cx="5184800" cy="2445500"/>
          </a:xfrm>
        </p:spPr>
        <p:txBody>
          <a:bodyPr rtlCol="0"/>
          <a:lstStyle/>
          <a:p>
            <a:pPr rtl="0"/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pPr rtl="0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interest </a:t>
            </a:r>
            <a:r>
              <a:rPr lang="nl-NL" dirty="0" err="1"/>
              <a:t>so</a:t>
            </a:r>
            <a:r>
              <a:rPr lang="nl-NL" dirty="0"/>
              <a:t> high?</a:t>
            </a:r>
          </a:p>
          <a:p>
            <a:pPr rtl="0"/>
            <a:r>
              <a:rPr lang="nl-NL" dirty="0"/>
              <a:t>How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mainframe tie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</a:t>
            </a:fld>
            <a:endParaRPr lang="nl-NL" dirty="0"/>
          </a:p>
        </p:txBody>
      </p:sp>
      <p:pic>
        <p:nvPicPr>
          <p:cNvPr id="9" name="Tijdelijke aanduiding voor afbeelding 8" descr="Afbeelding met kop, glas&#10;&#10;Automatisch gegenereerde beschrijving">
            <a:extLst>
              <a:ext uri="{FF2B5EF4-FFF2-40B4-BE49-F238E27FC236}">
                <a16:creationId xmlns:a16="http://schemas.microsoft.com/office/drawing/2014/main" id="{B1D3CB0F-8289-4804-BFB5-85D12A95289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4" r="38094"/>
          <a:stretch>
            <a:fillRect/>
          </a:stretch>
        </p:blipFill>
        <p:spPr/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804B8ABC-2BBC-4739-BD0D-A3400ED4D12A}"/>
              </a:ext>
            </a:extLst>
          </p:cNvPr>
          <p:cNvSpPr/>
          <p:nvPr/>
        </p:nvSpPr>
        <p:spPr>
          <a:xfrm>
            <a:off x="9980476" y="6191999"/>
            <a:ext cx="2211524" cy="66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041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21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AB2190A-D42A-409A-9927-A1FDACC18354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52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Data </a:t>
            </a:r>
            <a:r>
              <a:rPr lang="nl-NL" dirty="0" err="1"/>
              <a:t>encoding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decoding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r>
              <a:rPr lang="nl-NL" dirty="0"/>
              <a:t>Time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 err="1"/>
              <a:t>Classical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back</a:t>
            </a:r>
          </a:p>
          <a:p>
            <a:r>
              <a:rPr lang="nl-NL" dirty="0"/>
              <a:t>Mainframe </a:t>
            </a:r>
            <a:r>
              <a:rPr lang="nl-NL" dirty="0" err="1"/>
              <a:t>devices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fit in </a:t>
            </a:r>
            <a:r>
              <a:rPr lang="nl-NL" dirty="0" err="1"/>
              <a:t>this</a:t>
            </a:r>
            <a:r>
              <a:rPr lang="nl-NL" dirty="0"/>
              <a:t> picture</a:t>
            </a:r>
          </a:p>
          <a:p>
            <a:r>
              <a:rPr lang="nl-NL" dirty="0"/>
              <a:t>Fitting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classical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realm</a:t>
            </a:r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22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74" name="Picture 2" descr="Ancillary Qubits - an overview | ScienceDirect Topics">
            <a:extLst>
              <a:ext uri="{FF2B5EF4-FFF2-40B4-BE49-F238E27FC236}">
                <a16:creationId xmlns:a16="http://schemas.microsoft.com/office/drawing/2014/main" id="{F343103E-1F8A-4111-91D2-45DA2F1D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01" y="3881751"/>
            <a:ext cx="475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Quantum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pPr rtl="0"/>
            <a:r>
              <a:rPr lang="nl-NL" dirty="0"/>
              <a:t>Chemistry</a:t>
            </a:r>
          </a:p>
          <a:p>
            <a:pPr rtl="0"/>
            <a:r>
              <a:rPr lang="nl-NL" dirty="0" err="1"/>
              <a:t>Physics</a:t>
            </a:r>
            <a:endParaRPr lang="nl-NL" dirty="0"/>
          </a:p>
          <a:p>
            <a:pPr rtl="0"/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  <a:p>
            <a:pPr rtl="0"/>
            <a:r>
              <a:rPr lang="nl-NL" dirty="0" err="1"/>
              <a:t>Simulation</a:t>
            </a:r>
            <a:endParaRPr lang="nl-NL" dirty="0"/>
          </a:p>
          <a:p>
            <a:pPr rtl="0"/>
            <a:r>
              <a:rPr lang="nl-NL" dirty="0"/>
              <a:t>…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23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194" name="Picture 2" descr="Machine learning fundamentals (II): Neural networks">
            <a:extLst>
              <a:ext uri="{FF2B5EF4-FFF2-40B4-BE49-F238E27FC236}">
                <a16:creationId xmlns:a16="http://schemas.microsoft.com/office/drawing/2014/main" id="{EA0B969B-9072-4897-8167-9C597167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69" y="3468455"/>
            <a:ext cx="3883443" cy="295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2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Future</a:t>
            </a:r>
            <a:r>
              <a:rPr lang="nl-NL" dirty="0"/>
              <a:t> development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err="1"/>
              <a:t>What</a:t>
            </a:r>
            <a:r>
              <a:rPr lang="nl-NL" dirty="0"/>
              <a:t> is in store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?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7C2548A-2080-4279-8450-BD7B2BF8D2F5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9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pPr rtl="0"/>
            <a:r>
              <a:rPr lang="nl-NL" sz="2400" dirty="0"/>
              <a:t>“Hot” silica-made </a:t>
            </a:r>
            <a:r>
              <a:rPr lang="nl-NL" sz="2400" dirty="0" err="1"/>
              <a:t>qubits</a:t>
            </a:r>
            <a:r>
              <a:rPr lang="nl-NL" sz="2400" dirty="0"/>
              <a:t>, </a:t>
            </a:r>
            <a:r>
              <a:rPr lang="nl-NL" sz="2400" dirty="0">
                <a:hlinkClick r:id="rId3"/>
              </a:rPr>
              <a:t>UNSW Sydney</a:t>
            </a:r>
            <a:endParaRPr lang="nl-NL" sz="2400" dirty="0"/>
          </a:p>
          <a:p>
            <a:pPr rtl="0"/>
            <a:r>
              <a:rPr lang="nl-NL" sz="2400" dirty="0"/>
              <a:t>Qiskit </a:t>
            </a:r>
            <a:r>
              <a:rPr lang="nl-NL" sz="2400" dirty="0" err="1"/>
              <a:t>quantum</a:t>
            </a:r>
            <a:r>
              <a:rPr lang="nl-NL" sz="2400" dirty="0"/>
              <a:t> </a:t>
            </a:r>
            <a:r>
              <a:rPr lang="nl-NL" sz="2400" dirty="0" err="1"/>
              <a:t>documentation</a:t>
            </a:r>
            <a:r>
              <a:rPr lang="nl-NL" sz="2400" dirty="0"/>
              <a:t>, </a:t>
            </a:r>
            <a:r>
              <a:rPr lang="nl-NL" sz="2400" dirty="0">
                <a:hlinkClick r:id="rId4"/>
              </a:rPr>
              <a:t>Qiskit</a:t>
            </a:r>
            <a:endParaRPr lang="nl-NL" sz="2400" dirty="0"/>
          </a:p>
          <a:p>
            <a:pPr rtl="0"/>
            <a:r>
              <a:rPr lang="nl-NL" sz="2400" dirty="0" err="1"/>
              <a:t>Cirq</a:t>
            </a:r>
            <a:r>
              <a:rPr lang="nl-NL" sz="2400" dirty="0"/>
              <a:t>, Q#... </a:t>
            </a:r>
          </a:p>
          <a:p>
            <a:pPr rtl="0"/>
            <a:r>
              <a:rPr lang="nl-NL" sz="2400" dirty="0"/>
              <a:t>Open </a:t>
            </a:r>
            <a:r>
              <a:rPr lang="nl-NL" sz="2400" dirty="0" err="1"/>
              <a:t>sourcing</a:t>
            </a:r>
            <a:r>
              <a:rPr lang="nl-NL" sz="2400" dirty="0"/>
              <a:t> research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25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29E72F2-2259-4210-8AF3-A57778D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Interesting developments</a:t>
            </a:r>
          </a:p>
        </p:txBody>
      </p:sp>
    </p:spTree>
    <p:extLst>
      <p:ext uri="{BB962C8B-B14F-4D97-AF65-F5344CB8AC3E}">
        <p14:creationId xmlns:p14="http://schemas.microsoft.com/office/powerpoint/2010/main" val="416317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nl-NL" dirty="0"/>
              <a:t>Lukas Marivoet</a:t>
            </a:r>
          </a:p>
        </p:txBody>
      </p:sp>
      <p:pic>
        <p:nvPicPr>
          <p:cNvPr id="9" name="Afbeelding 8" descr="Enveloppe" title="Pictogram - E-mailadres presentat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6797" y="4117720"/>
            <a:ext cx="218900" cy="21890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108162"/>
            <a:ext cx="2910342" cy="238016"/>
          </a:xfrm>
        </p:spPr>
        <p:txBody>
          <a:bodyPr rtlCol="0"/>
          <a:lstStyle/>
          <a:p>
            <a:pPr rtl="0"/>
            <a:r>
              <a:rPr lang="nl-NL" dirty="0"/>
              <a:t>Lukas.marivoet@student.hogent.be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nl-NL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nl-NL" sz="1600" b="1" spc="-100" dirty="0">
                <a:latin typeface="Corbel" panose="020B0503020204020204" pitchFamily="34" charset="0"/>
              </a:rPr>
              <a:t>CONSULTANTS</a:t>
            </a:r>
            <a:endParaRPr lang="nl-NL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26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0E2DFB0-F67F-4C4A-80BC-11302F1F8E5B}"/>
              </a:ext>
            </a:extLst>
          </p:cNvPr>
          <p:cNvSpPr/>
          <p:nvPr/>
        </p:nvSpPr>
        <p:spPr>
          <a:xfrm>
            <a:off x="10251642" y="0"/>
            <a:ext cx="1828063" cy="1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The Mainframe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Transaction backbone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3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8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993" y="1984948"/>
            <a:ext cx="4500000" cy="2520000"/>
          </a:xfrm>
        </p:spPr>
        <p:txBody>
          <a:bodyPr rtlCol="0"/>
          <a:lstStyle/>
          <a:p>
            <a:pPr rtl="0"/>
            <a:r>
              <a:rPr lang="nl-NL" dirty="0"/>
              <a:t>I/O </a:t>
            </a:r>
            <a:r>
              <a:rPr lang="nl-NL" dirty="0" err="1"/>
              <a:t>devices</a:t>
            </a:r>
            <a:endParaRPr lang="nl-NL" dirty="0"/>
          </a:p>
          <a:p>
            <a:pPr rtl="0"/>
            <a:r>
              <a:rPr lang="nl-NL" dirty="0"/>
              <a:t>Enterprise </a:t>
            </a:r>
            <a:r>
              <a:rPr lang="nl-NL" dirty="0" err="1"/>
              <a:t>grade</a:t>
            </a:r>
            <a:r>
              <a:rPr lang="nl-NL" dirty="0"/>
              <a:t> data </a:t>
            </a:r>
            <a:r>
              <a:rPr lang="nl-NL" dirty="0" err="1"/>
              <a:t>manipulation</a:t>
            </a:r>
            <a:endParaRPr lang="nl-NL" dirty="0"/>
          </a:p>
          <a:p>
            <a:pPr rtl="0"/>
            <a:r>
              <a:rPr lang="nl-NL" dirty="0"/>
              <a:t>Enterprise security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atomicity</a:t>
            </a:r>
            <a:endParaRPr lang="nl-NL" dirty="0"/>
          </a:p>
          <a:p>
            <a:pPr rtl="0"/>
            <a:r>
              <a:rPr lang="nl-NL" dirty="0"/>
              <a:t>Data </a:t>
            </a:r>
            <a:r>
              <a:rPr lang="nl-NL" dirty="0" err="1"/>
              <a:t>bottle</a:t>
            </a:r>
            <a:r>
              <a:rPr lang="nl-NL" dirty="0"/>
              <a:t> </a:t>
            </a:r>
            <a:r>
              <a:rPr lang="nl-NL" dirty="0" err="1"/>
              <a:t>necks</a:t>
            </a:r>
            <a:r>
              <a:rPr lang="nl-NL" dirty="0"/>
              <a:t> in </a:t>
            </a:r>
            <a:r>
              <a:rPr lang="nl-NL" dirty="0" err="1"/>
              <a:t>specific</a:t>
            </a:r>
            <a:r>
              <a:rPr lang="nl-NL" dirty="0"/>
              <a:t> fields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4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10BD615-476E-4782-960E-AAD3B1BE1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09215"/>
            <a:ext cx="9198000" cy="36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287AED0A-7B7F-4874-B7A3-97B9BE7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Mainframe</a:t>
            </a:r>
          </a:p>
        </p:txBody>
      </p:sp>
      <p:pic>
        <p:nvPicPr>
          <p:cNvPr id="2050" name="Picture 2" descr="IBM z15 - Overview - Belgium/Luxembourg">
            <a:extLst>
              <a:ext uri="{FF2B5EF4-FFF2-40B4-BE49-F238E27FC236}">
                <a16:creationId xmlns:a16="http://schemas.microsoft.com/office/drawing/2014/main" id="{D5E4B45D-1257-4D3D-8C90-F9C845F6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5" y="4281256"/>
            <a:ext cx="4002505" cy="22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Qubit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</a:t>
            </a:r>
            <a:r>
              <a:rPr lang="nl-NL" dirty="0" err="1"/>
              <a:t>core</a:t>
            </a:r>
            <a:r>
              <a:rPr lang="nl-NL" dirty="0"/>
              <a:t> unit of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5</a:t>
            </a:fld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A97106F-212C-4A4B-9DF2-3D5761D70A89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Representations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F5B1F9C-0913-4366-87C2-3605C8AC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38" y="4061828"/>
            <a:ext cx="2734829" cy="1189056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 err="1"/>
              <a:t>Representing</a:t>
            </a:r>
            <a:r>
              <a:rPr lang="nl-NL" dirty="0"/>
              <a:t> a </a:t>
            </a:r>
            <a:r>
              <a:rPr lang="nl-NL" dirty="0" err="1"/>
              <a:t>qubit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greater</a:t>
            </a:r>
            <a:r>
              <a:rPr lang="nl-NL" dirty="0"/>
              <a:t> </a:t>
            </a:r>
            <a:r>
              <a:rPr lang="nl-NL" dirty="0" err="1"/>
              <a:t>insights</a:t>
            </a:r>
            <a:r>
              <a:rPr lang="nl-NL" dirty="0"/>
              <a:t> in </a:t>
            </a:r>
            <a:r>
              <a:rPr lang="nl-NL" dirty="0" err="1"/>
              <a:t>quantum</a:t>
            </a:r>
            <a:r>
              <a:rPr lang="nl-NL" dirty="0"/>
              <a:t> computing as a </a:t>
            </a:r>
            <a:r>
              <a:rPr lang="nl-NL" dirty="0" err="1"/>
              <a:t>whole</a:t>
            </a:r>
            <a:r>
              <a:rPr lang="nl-NL" dirty="0"/>
              <a:t>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algn="ctr" rtl="0"/>
            <a:r>
              <a:rPr lang="nl-NL" dirty="0"/>
              <a:t>Multi-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algn="ctr" rtl="0"/>
            <a:r>
              <a:rPr lang="nl-NL" dirty="0"/>
              <a:t>Mathematical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6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Afbeelding 10" descr="Afbeelding met gebouw&#10;&#10;Automatisch gegenereerde beschrijving">
            <a:extLst>
              <a:ext uri="{FF2B5EF4-FFF2-40B4-BE49-F238E27FC236}">
                <a16:creationId xmlns:a16="http://schemas.microsoft.com/office/drawing/2014/main" id="{EF812E79-94C9-45ED-9F26-E6D877FA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3" y="2955236"/>
            <a:ext cx="3313993" cy="3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Interacting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qubit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Quantum gates </a:t>
            </a:r>
            <a:r>
              <a:rPr lang="nl-NL" dirty="0">
                <a:sym typeface="Wingdings" panose="05000000000000000000" pitchFamily="2" charset="2"/>
              </a:rPr>
              <a:t> </a:t>
            </a:r>
            <a:r>
              <a:rPr lang="nl-NL" dirty="0" err="1">
                <a:sym typeface="Wingdings" panose="05000000000000000000" pitchFamily="2" charset="2"/>
              </a:rPr>
              <a:t>Classical</a:t>
            </a:r>
            <a:r>
              <a:rPr lang="nl-NL" dirty="0">
                <a:sym typeface="Wingdings" panose="05000000000000000000" pitchFamily="2" charset="2"/>
              </a:rPr>
              <a:t> Gates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7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42AF8DB-F16F-427E-94BD-69EF6F33C3CF}"/>
              </a:ext>
            </a:extLst>
          </p:cNvPr>
          <p:cNvSpPr txBox="1"/>
          <p:nvPr/>
        </p:nvSpPr>
        <p:spPr>
          <a:xfrm>
            <a:off x="710214" y="1899820"/>
            <a:ext cx="729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Qubit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Qubit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Classical processes lose information through its irreversibility</a:t>
            </a:r>
          </a:p>
        </p:txBody>
      </p:sp>
      <p:pic>
        <p:nvPicPr>
          <p:cNvPr id="2050" name="Picture 2" descr="Qiskit - Wikipedia">
            <a:extLst>
              <a:ext uri="{FF2B5EF4-FFF2-40B4-BE49-F238E27FC236}">
                <a16:creationId xmlns:a16="http://schemas.microsoft.com/office/drawing/2014/main" id="{5FC82B9A-999D-4916-98B0-714904CE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00" y="4281256"/>
            <a:ext cx="1925715" cy="19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7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Superposition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entanglement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interference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Quantum </a:t>
            </a:r>
            <a:r>
              <a:rPr lang="nl-NL" dirty="0" err="1"/>
              <a:t>phenomena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B8045C-E229-41B6-9499-4D932AE81F9F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11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Superposition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9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8" name="Picture 4" descr="Bloch sphere">
            <a:extLst>
              <a:ext uri="{FF2B5EF4-FFF2-40B4-BE49-F238E27FC236}">
                <a16:creationId xmlns:a16="http://schemas.microsoft.com/office/drawing/2014/main" id="{647D3513-6D34-401E-8A26-20FE3E94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50" y="909637"/>
            <a:ext cx="56769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7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97_TF16411245.potx" id="{CE448A0C-CADA-49A8-8741-BA7A8BC29C5B}" vid="{F57BCE95-65AA-4207-92C3-E4B8A040987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microsoft.com/sharepoint/v3"/>
    <ds:schemaRef ds:uri="http://purl.org/dc/elements/1.1/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minimalistische kleuren</Template>
  <TotalTime>0</TotalTime>
  <Words>355</Words>
  <Application>Microsoft Office PowerPoint</Application>
  <PresentationFormat>Breedbeeld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Office-thema</vt:lpstr>
      <vt:lpstr>How  will  quantum computing  affect  the mainframe and  its applications</vt:lpstr>
      <vt:lpstr>Quantum computing?</vt:lpstr>
      <vt:lpstr>The Mainframe</vt:lpstr>
      <vt:lpstr>Mainframe</vt:lpstr>
      <vt:lpstr>Qubit</vt:lpstr>
      <vt:lpstr>Representations</vt:lpstr>
      <vt:lpstr>Interacting with a qubit</vt:lpstr>
      <vt:lpstr>Superposition, entanglement  and interference</vt:lpstr>
      <vt:lpstr>Superposition</vt:lpstr>
      <vt:lpstr>Entanglement</vt:lpstr>
      <vt:lpstr>Interference</vt:lpstr>
      <vt:lpstr>Quantum Decoherence</vt:lpstr>
      <vt:lpstr>Decoherence</vt:lpstr>
      <vt:lpstr>The experiment</vt:lpstr>
      <vt:lpstr>Grover’s algorithm</vt:lpstr>
      <vt:lpstr>The experiment</vt:lpstr>
      <vt:lpstr>The experiment on a simulator</vt:lpstr>
      <vt:lpstr>The experiment on a real quantum device</vt:lpstr>
      <vt:lpstr>The experiment on a real quantum device</vt:lpstr>
      <vt:lpstr>DEMO</vt:lpstr>
      <vt:lpstr>Discussion</vt:lpstr>
      <vt:lpstr>Data encoding and decoding</vt:lpstr>
      <vt:lpstr>Quantum problems</vt:lpstr>
      <vt:lpstr>Future development</vt:lpstr>
      <vt:lpstr>Interesting developments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2020-06-04T18:33:04Z</dcterms:created>
  <dcterms:modified xsi:type="dcterms:W3CDTF">2020-06-10T11:24:37Z</dcterms:modified>
</cp:coreProperties>
</file>