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0" r:id="rId2"/>
  </p:sldMasterIdLst>
  <p:notesMasterIdLst>
    <p:notesMasterId r:id="rId28"/>
  </p:notesMasterIdLst>
  <p:sldIdLst>
    <p:sldId id="256" r:id="rId3"/>
    <p:sldId id="263" r:id="rId4"/>
    <p:sldId id="264" r:id="rId5"/>
    <p:sldId id="258" r:id="rId6"/>
    <p:sldId id="270" r:id="rId7"/>
    <p:sldId id="271" r:id="rId8"/>
    <p:sldId id="272" r:id="rId9"/>
    <p:sldId id="259" r:id="rId10"/>
    <p:sldId id="261" r:id="rId11"/>
    <p:sldId id="262" r:id="rId12"/>
    <p:sldId id="265" r:id="rId13"/>
    <p:sldId id="266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FF"/>
    <a:srgbClr val="1E488F"/>
    <a:srgbClr val="FB9C11"/>
    <a:srgbClr val="00FF7F"/>
    <a:srgbClr val="9E0000"/>
    <a:srgbClr val="0AB1C4"/>
    <a:srgbClr val="40E0D0"/>
    <a:srgbClr val="FFC000"/>
    <a:srgbClr val="1FC3B3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95796"/>
  </p:normalViewPr>
  <p:slideViewPr>
    <p:cSldViewPr snapToGrid="0">
      <p:cViewPr varScale="1">
        <p:scale>
          <a:sx n="148" d="100"/>
          <a:sy n="148" d="100"/>
        </p:scale>
        <p:origin x="1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EFD5F-65E9-CA42-9660-CB6511EE84CE}" type="datetimeFigureOut">
              <a:rPr lang="en-AT" smtClean="0"/>
              <a:t>3/28/25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B4102-7AB5-8E4E-8C80-4878A8B63072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764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77621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390F1-8CF5-B981-8793-D368F075D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48AEDB8-FC54-CE00-1CB5-3FCCDA99F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20BEFE-52C8-2E24-2758-8870E42CE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5D7737-DB2A-2DA9-C551-6F02111C2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21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6061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EF0F2-D2DE-27A3-0FED-84D0F4C0B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44A42C9-A5A7-798A-917D-40EF9C324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0119D2E-143F-C2F8-FD87-1C909C98A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ED64E8-376D-DF17-5CA8-44324D72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22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4924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B4983-1817-4112-DAB7-5D8DE3C10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97F4B0-8F9F-5A93-56BD-B7B30DEE1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85609A0-2FEA-2AA6-7D3D-AF7C68650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247DC2-368F-7F23-173F-D7BB00AD3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9699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C35D2-48B3-929A-94CF-8CEAA9DE9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530DF2A-A4B4-C274-0FE7-B247FDEA5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C69444A-455C-92E9-78E6-7A70E4A67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A6C5A0-D105-FB5A-6ACC-9D5CC9358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0022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3DCD2-AA3A-9C71-E34F-E4AA42B8D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F1D711C-8D50-21C6-E9CC-AC0EBDF35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816DA11-546B-D23E-74CD-5D4757B47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C8D438-521C-F01F-2F42-C4A3A0AEC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3759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472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AE412-B9E0-45D7-191D-154255DAE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9335BFA-1814-9A94-EE5D-9C8F0743F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DB1E4DE-7F23-B511-E6F2-2ABE227D1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28F7C3-2148-5E42-E594-035832629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0267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E67EC-AF2E-2DE0-C4C4-F19392FB9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AB320F2-0F45-55B1-1C1E-47CFA28EA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D83BD67-0161-A24E-4298-99F1791B4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E062EB-6763-05CD-F9EA-A2A174774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18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060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CC0C3-9174-0D5A-0037-1BD778644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818679D-F0B4-EF26-DC06-86E8295A7C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168829-CAD6-EADF-FD89-D337900E7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A663C2-8D52-82F7-BCE2-11291BBCA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19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58096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A52E-14D6-5364-2E8E-53E06B80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687A6BD-8674-029A-B23D-091F99058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78508C9-E29E-4F78-5346-A60E1125C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5E1FB6-47ED-63A4-54E1-EBF7BD40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20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4466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EF23-A7B5-489A-8C26-46666D7D6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981"/>
            <a:ext cx="9144000" cy="120398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8CC6B-C0EC-4720-A55B-89F1B081B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818"/>
            <a:ext cx="9144000" cy="120398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33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17D17-E0D5-4C6E-92CF-C931C12ED9E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C102D-32DA-48B5-970C-017B9B6E9DB6}"/>
              </a:ext>
            </a:extLst>
          </p:cNvPr>
          <p:cNvPicPr/>
          <p:nvPr/>
        </p:nvPicPr>
        <p:blipFill rotWithShape="1">
          <a:blip r:embed="rId3"/>
          <a:srcRect t="78524" b="8846"/>
          <a:stretch/>
        </p:blipFill>
        <p:spPr>
          <a:xfrm>
            <a:off x="1" y="1207431"/>
            <a:ext cx="12191999" cy="1027800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E12A3C-0E18-41AE-94D0-2A460C223D4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6376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147CC-6190-D692-33D9-3C0D7B4B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FCDBB-0F7B-931E-DCC6-DC4073C7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26FA1-528A-4431-C66C-13AF8CD7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8E09A-89B6-E89C-7903-B579B4FD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AF91-3C89-0F55-8FE1-FE378AFB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64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7411B-638A-3AE3-5120-690302F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9828A-6BB9-4486-A704-A5BDC944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DAFAEF-44C9-CD9A-4A1B-3EE365B0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A2E4F-9A73-B659-8B3B-F969B9A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FE58EF-9D8F-F6FA-BA74-11386F1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4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9DF4A-C12A-0452-0D0F-9D2BD3E8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2CA4F-B68A-EA49-9896-A4F8C1FA2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F6480C-4309-BB63-471B-B2126EE49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7C3BDF-9D1F-828F-380B-60BE09CA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28.03.25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5F26DE-A5A5-65FF-8616-153CB1C1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93000F-944A-4559-CC8C-68F99953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428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9B570-5550-32D0-2741-742682AD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AB54BD-259D-CEE1-2540-8F049926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B4249-BD63-F3FA-BF1B-B32E788C6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5166F6-EF6A-D399-91F7-4391BD5E6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6C0C35-00EA-B7CB-B340-C22698104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F885E0-2565-F302-48A1-8B8F927E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28.03.25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F6CA5E-65B0-8E17-38AC-C314CE4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3804F0-2EB1-321D-B72D-A388D34B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373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635BF-2235-7C27-1409-A4E31B96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939E84-85EF-9B83-E1F1-5566C80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28.03.25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0FD094-EDDD-2B02-A005-0340EF34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690F0-BFE7-6A2D-DFE9-0AACE560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4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8C4AAB-B5F8-2528-7BB4-0547C7A7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28.03.25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59271D-8B16-0DC8-FF15-2AD696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7F98C0-BB91-4EB4-1CC8-A7F8F86A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1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A20FA-B03D-3AB6-EBE5-3B891639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94A75-0821-4E66-2116-B3442F0DD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CA06C1-5B3F-C99E-5703-344A2C249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5C5662-F3CF-8109-5DEC-84C7C8D7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28.03.25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F24FFB-0B81-115F-1ADD-447C4C06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D5696-EA53-27B9-805B-8F595950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62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11E88-67EE-1C2F-3E28-32F324DE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6033B-6F0B-5626-DFBC-7CD9D1969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0FDE3-AA02-0234-53B7-5EA36333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8435C-0F5D-E3B6-13CC-39D9770B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28.03.25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D29DF-1D31-5283-AF68-718E77AC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5C8A97-44D0-51D3-662B-FBF73F50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55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FF93F-0DFD-267C-15D0-DE20DE5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5F16A5-DD9D-D577-51FB-B1CBAB999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16CFD-5E61-7A06-535F-F3858036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902509-D34B-EEEA-89BA-AE186A27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F260D-67A9-099A-6F74-00B48AAA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54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B961F4-E7A4-517B-BDF4-5FB8AA6E9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811089-7749-7754-F713-402E7F9AC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A5ECF-9AEB-7EF1-CCF8-ADF928CC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E1A46-27C5-9D66-3B23-BAAE0391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061FB-B54E-286A-291E-BB6FBE26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5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245A-390C-41E0-A0BB-4B31C49F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4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0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 marL="18288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1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de-AT" sz="1800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DDD0-08B9-4130-96B1-1CAA8619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A7D5-E414-4CBC-80C6-A124B4C7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F5C3D7A-5219-40FA-A5B3-FA162F9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572" y="664442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63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5CA-D48F-47CA-8A85-0FFB300B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9CCD-D106-4339-AFCC-C7D0865A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962D-856C-4DB5-920B-432859C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4749-37D5-4C07-BF43-40A866AE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90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BF59-B3EE-4BD7-8C1E-EE60F485E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C4C30-830E-472E-87F1-91F6D93F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A60C-A52D-4AC4-A92C-5B75CBC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E631-524A-41B3-B758-DCCD1E17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0386DE2-FFD4-464E-B097-36D039E6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215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C8A56-3837-499E-9FEB-FB90FFA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83DDE-2DD4-47E3-82F6-7A25DE3C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F8B3D13-59A3-457D-99C8-B11D9C2F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273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7C937-68EE-4485-B75C-9EA9B0C3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CB53-62A4-4694-AF8F-588C6081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50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BEF4-0E2B-44CB-ADDF-7DA310D65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E9CD-1A5C-42A8-B088-6BF2FEB7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AC1E-2FC3-4E70-AF5B-E9B54829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0A28472-8B9C-490C-B43F-F37098B2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780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B489D-723A-4CCF-86CF-B247BE96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9555-CFCC-4715-B2B7-864B00AD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DF0788-935E-4679-BD2A-850BB508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03668-2E57-4238-8234-12A7C1666E9A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454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65083-2862-0A6F-9217-4F98B5C61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B709C3-5166-9C73-C35B-F937F626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0E113-D7F2-A5A0-85C5-F2D8FC5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754B5-A6E8-4B51-474B-9B425EDA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AF9588-018F-E596-A526-008A1762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43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E50765-5805-4697-9EB3-AB202E37CD75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0074ED-5077-45B8-81C4-89874EA8821F}"/>
              </a:ext>
            </a:extLst>
          </p:cNvPr>
          <p:cNvPicPr/>
          <p:nvPr/>
        </p:nvPicPr>
        <p:blipFill rotWithShape="1">
          <a:blip r:embed="rId11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B1E8D-26BA-4C5E-9F74-4009770F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370" y="681037"/>
            <a:ext cx="9105900" cy="51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B6D5F-304E-46AC-99F0-C0AFE375A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7B8A-BE6C-4E58-884D-06C6B20D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E631-A8BA-473F-89EA-3AF49B6C1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7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C656FD-8168-4A70-85FD-CB3FFEA2E3E7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7AF65-77DF-433D-8486-65879138C809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13B7546-C35D-09D0-81EB-0F38909F5B3F}"/>
              </a:ext>
            </a:extLst>
          </p:cNvPr>
          <p:cNvSpPr txBox="1"/>
          <p:nvPr userDrawn="1"/>
        </p:nvSpPr>
        <p:spPr>
          <a:xfrm>
            <a:off x="10342519" y="150090"/>
            <a:ext cx="184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Aptos Display" panose="020B0004020202020204" pitchFamily="34" charset="0"/>
              </a:rPr>
              <a:t>Lukas </a:t>
            </a:r>
            <a:r>
              <a:rPr lang="de-DE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Meinschad</a:t>
            </a:r>
            <a:r>
              <a:rPr lang="de-DE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35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Aptos Display" panose="020B000402020202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51EFD3-968D-A176-7E32-B12C7EAD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376F4-F5F8-B5C4-A894-2BF924371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0FE62-D1C8-834F-882F-060B90793A94}" type="datetimeFigureOut">
              <a:rPr lang="de-DE" smtClean="0"/>
              <a:t>28.03.25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E6CA-B789-A789-60C7-8000F785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7B6CA-BE43-E400-1473-C7E7F354F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00218E0E-FF53-435A-345B-CD8D9843BAE5}"/>
              </a:ext>
            </a:extLst>
          </p:cNvPr>
          <p:cNvPicPr/>
          <p:nvPr userDrawn="1"/>
        </p:nvPicPr>
        <p:blipFill rotWithShape="1">
          <a:blip r:embed="rId13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61171850-8E6B-46DF-80E0-5C5C908F978B}"/>
              </a:ext>
            </a:extLst>
          </p:cNvPr>
          <p:cNvPicPr/>
          <p:nvPr userDrawn="1"/>
        </p:nvPicPr>
        <p:blipFill rotWithShape="1">
          <a:blip r:embed="rId14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2E39B60-60DA-5290-7FBF-634B741A09EF}"/>
              </a:ext>
            </a:extLst>
          </p:cNvPr>
          <p:cNvSpPr txBox="1"/>
          <p:nvPr userDrawn="1"/>
        </p:nvSpPr>
        <p:spPr>
          <a:xfrm>
            <a:off x="9855200" y="136525"/>
            <a:ext cx="2112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Lukas </a:t>
            </a:r>
            <a:r>
              <a:rPr lang="de-DE" sz="2000" dirty="0" err="1"/>
              <a:t>Meinschad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03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kas.meinschad@uibk.student.ac.a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33.png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2C72-FED6-7C00-3665-872526CE8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6605"/>
            <a:ext cx="9144000" cy="1203982"/>
          </a:xfrm>
        </p:spPr>
        <p:txBody>
          <a:bodyPr>
            <a:normAutofit fontScale="90000"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Neighbouring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parcipitation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long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range</a:t>
            </a:r>
            <a:r>
              <a:rPr lang="de-DE" dirty="0">
                <a:solidFill>
                  <a:schemeClr val="tx1"/>
                </a:solidFill>
              </a:rPr>
              <a:t> remote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participation</a:t>
            </a:r>
            <a:r>
              <a:rPr lang="de-DE" dirty="0">
                <a:solidFill>
                  <a:schemeClr val="tx1"/>
                </a:solidFill>
              </a:rPr>
              <a:t> in O-</a:t>
            </a:r>
            <a:r>
              <a:rPr lang="de-DE" dirty="0" err="1">
                <a:solidFill>
                  <a:schemeClr val="tx1"/>
                </a:solidFill>
              </a:rPr>
              <a:t>glycosylation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EDDEA4-33D9-2E65-9503-6C9853722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817"/>
            <a:ext cx="9144000" cy="1674118"/>
          </a:xfrm>
        </p:spPr>
        <p:txBody>
          <a:bodyPr>
            <a:normAutofit lnSpcReduction="10000"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SE Seminar </a:t>
            </a:r>
            <a:r>
              <a:rPr lang="de-DE" i="1" dirty="0" err="1">
                <a:solidFill>
                  <a:schemeClr val="tx1"/>
                </a:solidFill>
              </a:rPr>
              <a:t>biological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organic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chemistry</a:t>
            </a:r>
            <a:endParaRPr lang="de-DE" i="1" dirty="0">
              <a:solidFill>
                <a:schemeClr val="tx1"/>
              </a:solidFill>
            </a:endParaRPr>
          </a:p>
          <a:p>
            <a:endParaRPr lang="de-DE" i="1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2"/>
              </a:rPr>
              <a:t>lukas.meinschad@uibk.student.ac.at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University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Innsbruck, Austria 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D871994-63D2-8B6A-0719-BDCD750C8507}"/>
              </a:ext>
            </a:extLst>
          </p:cNvPr>
          <p:cNvCxnSpPr>
            <a:cxnSpLocks/>
          </p:cNvCxnSpPr>
          <p:nvPr/>
        </p:nvCxnSpPr>
        <p:spPr>
          <a:xfrm>
            <a:off x="1524000" y="3950896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9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B61DA-3295-B01F-24BA-193E4A555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324B116-7EED-393E-58F9-759289410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453" y="1868399"/>
            <a:ext cx="6531947" cy="460982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3A70CAA-95F6-2B70-1E1B-B945D8F4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10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1ADDED3-0844-C280-632C-3260C3CA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Glycosylation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85B6C58-D7A3-94AF-98A1-F478CE2BCD75}"/>
                  </a:ext>
                </a:extLst>
              </p:cNvPr>
              <p:cNvSpPr txBox="1"/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Mechanistic pathway depends on many factors: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Greater Reactivity of Oxocarbenium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Stabilization of Carbocation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85B6C58-D7A3-94AF-98A1-F478CE2BC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blipFill>
                <a:blip r:embed="rId3"/>
                <a:stretch>
                  <a:fillRect l="-806" t="-1042" b="-72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7F162488-BFE3-AEC0-837A-B8D5670540D5}"/>
              </a:ext>
            </a:extLst>
          </p:cNvPr>
          <p:cNvSpPr/>
          <p:nvPr/>
        </p:nvSpPr>
        <p:spPr>
          <a:xfrm>
            <a:off x="8667364" y="238880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10D9EB-4296-3C9B-AF09-FDB8D62E9D4E}"/>
              </a:ext>
            </a:extLst>
          </p:cNvPr>
          <p:cNvSpPr/>
          <p:nvPr/>
        </p:nvSpPr>
        <p:spPr>
          <a:xfrm>
            <a:off x="6283554" y="576353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876BF1-A8B0-D51B-9649-67DEE41BEB13}"/>
              </a:ext>
            </a:extLst>
          </p:cNvPr>
          <p:cNvSpPr/>
          <p:nvPr/>
        </p:nvSpPr>
        <p:spPr>
          <a:xfrm>
            <a:off x="11056334" y="5768699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F96C26E-1B88-003A-D944-B0562827B4DB}"/>
              </a:ext>
            </a:extLst>
          </p:cNvPr>
          <p:cNvCxnSpPr/>
          <p:nvPr/>
        </p:nvCxnSpPr>
        <p:spPr>
          <a:xfrm>
            <a:off x="8302428" y="2540899"/>
            <a:ext cx="0" cy="88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FA409829-A0BF-DA75-1E61-13975A8D66A1}"/>
              </a:ext>
            </a:extLst>
          </p:cNvPr>
          <p:cNvCxnSpPr/>
          <p:nvPr/>
        </p:nvCxnSpPr>
        <p:spPr>
          <a:xfrm rot="10800000" flipV="1">
            <a:off x="6020474" y="2977869"/>
            <a:ext cx="2281954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4D5352C2-66C6-5BCA-490E-11B9B226EBC5}"/>
              </a:ext>
            </a:extLst>
          </p:cNvPr>
          <p:cNvCxnSpPr>
            <a:cxnSpLocks/>
          </p:cNvCxnSpPr>
          <p:nvPr/>
        </p:nvCxnSpPr>
        <p:spPr>
          <a:xfrm>
            <a:off x="8302428" y="2977869"/>
            <a:ext cx="2346691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8DE1732-7284-D9E1-1216-DBF88C8E93D6}"/>
              </a:ext>
            </a:extLst>
          </p:cNvPr>
          <p:cNvCxnSpPr/>
          <p:nvPr/>
        </p:nvCxnSpPr>
        <p:spPr>
          <a:xfrm>
            <a:off x="6020474" y="4357052"/>
            <a:ext cx="0" cy="91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8C2032B-5556-037A-466A-83F79C5418CF}"/>
                  </a:ext>
                </a:extLst>
              </p:cNvPr>
              <p:cNvSpPr txBox="1"/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8C2032B-5556-037A-466A-83F79C54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CECBD87-37BC-82B1-56AC-496A4CA916C9}"/>
              </a:ext>
            </a:extLst>
          </p:cNvPr>
          <p:cNvCxnSpPr>
            <a:cxnSpLocks/>
          </p:cNvCxnSpPr>
          <p:nvPr/>
        </p:nvCxnSpPr>
        <p:spPr>
          <a:xfrm flipH="1">
            <a:off x="6847496" y="4304062"/>
            <a:ext cx="3801623" cy="126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7538E77-3175-F0DE-F456-1C6E6A6C522C}"/>
                  </a:ext>
                </a:extLst>
              </p:cNvPr>
              <p:cNvSpPr txBox="1"/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7538E77-3175-F0DE-F456-1C6E6A6C5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99D8456-FE7C-2A75-2651-82788D519EAF}"/>
                  </a:ext>
                </a:extLst>
              </p:cNvPr>
              <p:cNvSpPr txBox="1"/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99D8456-FE7C-2A75-2651-82788D519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6795597-6C9F-AC8F-49D8-081A7F2A8A10}"/>
              </a:ext>
            </a:extLst>
          </p:cNvPr>
          <p:cNvCxnSpPr>
            <a:cxnSpLocks/>
          </p:cNvCxnSpPr>
          <p:nvPr/>
        </p:nvCxnSpPr>
        <p:spPr>
          <a:xfrm>
            <a:off x="10649119" y="4304062"/>
            <a:ext cx="0" cy="94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BC20B19-EAE4-CF7E-CD6E-C80B801A2936}"/>
              </a:ext>
            </a:extLst>
          </p:cNvPr>
          <p:cNvSpPr txBox="1"/>
          <p:nvPr/>
        </p:nvSpPr>
        <p:spPr>
          <a:xfrm>
            <a:off x="8342594" y="3006823"/>
            <a:ext cx="1578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contact / tight ion pair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9E357D-995C-DC40-5CAB-AE03B9220184}"/>
              </a:ext>
            </a:extLst>
          </p:cNvPr>
          <p:cNvSpPr txBox="1"/>
          <p:nvPr/>
        </p:nvSpPr>
        <p:spPr>
          <a:xfrm>
            <a:off x="10718320" y="2661783"/>
            <a:ext cx="12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solvent separated ion pair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A5670BA-73AA-9A3D-664F-87392AC31D93}"/>
              </a:ext>
            </a:extLst>
          </p:cNvPr>
          <p:cNvCxnSpPr>
            <a:cxnSpLocks/>
          </p:cNvCxnSpPr>
          <p:nvPr/>
        </p:nvCxnSpPr>
        <p:spPr>
          <a:xfrm flipH="1">
            <a:off x="6530858" y="4357052"/>
            <a:ext cx="1811736" cy="99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0F78DD2-8270-4143-E4EF-A0937EA1E1EB}"/>
              </a:ext>
            </a:extLst>
          </p:cNvPr>
          <p:cNvCxnSpPr>
            <a:cxnSpLocks/>
          </p:cNvCxnSpPr>
          <p:nvPr/>
        </p:nvCxnSpPr>
        <p:spPr>
          <a:xfrm>
            <a:off x="8342594" y="4357052"/>
            <a:ext cx="1642978" cy="91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6A19C64-ABB7-29B5-27F4-231F01BCB6B2}"/>
                  </a:ext>
                </a:extLst>
              </p:cNvPr>
              <p:cNvSpPr txBox="1"/>
              <p:nvPr/>
            </p:nvSpPr>
            <p:spPr>
              <a:xfrm>
                <a:off x="7194990" y="4417213"/>
                <a:ext cx="455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6A19C64-ABB7-29B5-27F4-231F01BCB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990" y="4417213"/>
                <a:ext cx="45557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28C9511-1E7C-648D-AB10-4D4FF648BD60}"/>
                  </a:ext>
                </a:extLst>
              </p:cNvPr>
              <p:cNvSpPr txBox="1"/>
              <p:nvPr/>
            </p:nvSpPr>
            <p:spPr>
              <a:xfrm>
                <a:off x="8831830" y="4416734"/>
                <a:ext cx="455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28C9511-1E7C-648D-AB10-4D4FF648B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830" y="4416734"/>
                <a:ext cx="45557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C4469A5-2DDB-8607-B160-DE5EEA9289E8}"/>
                  </a:ext>
                </a:extLst>
              </p:cNvPr>
              <p:cNvSpPr txBox="1"/>
              <p:nvPr/>
            </p:nvSpPr>
            <p:spPr>
              <a:xfrm>
                <a:off x="418656" y="3434580"/>
                <a:ext cx="405361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de-A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de-A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 (Nucleophilic Substitution Internal):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Retention of configuration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Formation of </a:t>
                </a:r>
                <a:r>
                  <a:rPr lang="en-GB" i="1" dirty="0"/>
                  <a:t>intimate ion pair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C4469A5-2DDB-8607-B160-DE5EEA92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56" y="3434580"/>
                <a:ext cx="4053610" cy="1477328"/>
              </a:xfrm>
              <a:prstGeom prst="rect">
                <a:avLst/>
              </a:prstGeom>
              <a:blipFill>
                <a:blip r:embed="rId9"/>
                <a:stretch>
                  <a:fillRect l="-1250" t="-1709" r="-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79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20A3EF-E624-B728-ACB5-297AA166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11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68D3331-D6F9-0CF7-EEC4-8C559A71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Neighbouring Group </a:t>
            </a:r>
            <a:r>
              <a:rPr lang="en-GB" dirty="0" err="1">
                <a:solidFill>
                  <a:schemeClr val="tx1"/>
                </a:solidFill>
              </a:rPr>
              <a:t>Partcipitation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181DE7E-D121-22A9-921B-12994BB63418}"/>
              </a:ext>
            </a:extLst>
          </p:cNvPr>
          <p:cNvSpPr txBox="1"/>
          <p:nvPr/>
        </p:nvSpPr>
        <p:spPr>
          <a:xfrm>
            <a:off x="4381109" y="2287370"/>
            <a:ext cx="3902043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Protecting Groups at C-2 position can be </a:t>
            </a:r>
            <a:r>
              <a:rPr lang="en-GB" i="1" dirty="0"/>
              <a:t>participating / non-participating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5CA7A4-44C0-4124-6E7A-1A9C8BF7E856}"/>
              </a:ext>
            </a:extLst>
          </p:cNvPr>
          <p:cNvSpPr txBox="1"/>
          <p:nvPr/>
        </p:nvSpPr>
        <p:spPr>
          <a:xfrm>
            <a:off x="1579830" y="3855541"/>
            <a:ext cx="2565148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Ester protecting groups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AD0C83-CF1D-C038-ED34-D3303BF5653B}"/>
              </a:ext>
            </a:extLst>
          </p:cNvPr>
          <p:cNvSpPr txBox="1"/>
          <p:nvPr/>
        </p:nvSpPr>
        <p:spPr>
          <a:xfrm>
            <a:off x="8047021" y="3855541"/>
            <a:ext cx="3007260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Non-ester protecting groups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EAC3E3-68E1-68A2-C0E2-8466B86F086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862404" y="3002459"/>
            <a:ext cx="3469727" cy="853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CF75423-6B98-E894-218B-5F5FF5BD7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332131" y="3002459"/>
            <a:ext cx="3218520" cy="853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46CCF18B-C07C-DDD2-C523-5F6C70183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98" y="4797407"/>
            <a:ext cx="3037411" cy="133178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3701102-6DB0-BD13-2813-A8551413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809" y="4797407"/>
            <a:ext cx="3209663" cy="13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8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8EE1C74-502E-78F9-91D7-5E5F55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A4DBE9-59D4-8247-C178-33CF781E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604763-6157-39A4-BCF7-9EE8CAE0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76" y="1825853"/>
            <a:ext cx="9526194" cy="489562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136576D-84D9-2704-B8CE-0A58E1D5C3A4}"/>
              </a:ext>
            </a:extLst>
          </p:cNvPr>
          <p:cNvSpPr/>
          <p:nvPr/>
        </p:nvSpPr>
        <p:spPr>
          <a:xfrm>
            <a:off x="923453" y="3295461"/>
            <a:ext cx="7134131" cy="256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0BC1D2E-5739-389A-FE67-3E9CDB770928}"/>
              </a:ext>
            </a:extLst>
          </p:cNvPr>
          <p:cNvSpPr/>
          <p:nvPr/>
        </p:nvSpPr>
        <p:spPr>
          <a:xfrm>
            <a:off x="7795034" y="3429001"/>
            <a:ext cx="3284459" cy="3292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216C47D-60D7-4866-CCE0-CA29290F1A1F}"/>
              </a:ext>
            </a:extLst>
          </p:cNvPr>
          <p:cNvSpPr/>
          <p:nvPr/>
        </p:nvSpPr>
        <p:spPr>
          <a:xfrm>
            <a:off x="1075853" y="3447861"/>
            <a:ext cx="7134131" cy="256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15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4470E-FBD5-5DBA-33EA-9B4AC12A6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BF29E0-92A7-3A10-0E04-C170E648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13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5069A2C-313E-FFC6-1A59-31722697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F895E3-B01C-4C98-99F0-8081D18F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76" y="1825853"/>
            <a:ext cx="9526194" cy="489562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E64F12A-42D3-1715-4682-D64A7820D488}"/>
              </a:ext>
            </a:extLst>
          </p:cNvPr>
          <p:cNvSpPr/>
          <p:nvPr/>
        </p:nvSpPr>
        <p:spPr>
          <a:xfrm>
            <a:off x="8030424" y="3429001"/>
            <a:ext cx="3049069" cy="3292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ahmen 1">
            <a:extLst>
              <a:ext uri="{FF2B5EF4-FFF2-40B4-BE49-F238E27FC236}">
                <a16:creationId xmlns:a16="http://schemas.microsoft.com/office/drawing/2014/main" id="{CDD4903A-9514-91AE-A3D5-81E5E406D517}"/>
              </a:ext>
            </a:extLst>
          </p:cNvPr>
          <p:cNvSpPr/>
          <p:nvPr/>
        </p:nvSpPr>
        <p:spPr>
          <a:xfrm>
            <a:off x="941560" y="3429000"/>
            <a:ext cx="7088864" cy="2292790"/>
          </a:xfrm>
          <a:prstGeom prst="frame">
            <a:avLst>
              <a:gd name="adj1" fmla="val 25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Pfeil nach oben 8">
            <a:extLst>
              <a:ext uri="{FF2B5EF4-FFF2-40B4-BE49-F238E27FC236}">
                <a16:creationId xmlns:a16="http://schemas.microsoft.com/office/drawing/2014/main" id="{1F88D440-E254-262D-7B7F-F52133902819}"/>
              </a:ext>
            </a:extLst>
          </p:cNvPr>
          <p:cNvSpPr/>
          <p:nvPr/>
        </p:nvSpPr>
        <p:spPr>
          <a:xfrm>
            <a:off x="3757187" y="4448490"/>
            <a:ext cx="226337" cy="151532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984CC88-CE0B-03D2-7125-E8D32FE5E2EB}"/>
                  </a:ext>
                </a:extLst>
              </p:cNvPr>
              <p:cNvSpPr txBox="1"/>
              <p:nvPr/>
            </p:nvSpPr>
            <p:spPr>
              <a:xfrm>
                <a:off x="988512" y="6047641"/>
                <a:ext cx="5107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-face blocked of, attack induced from opposite face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984CC88-CE0B-03D2-7125-E8D32FE5E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12" y="6047641"/>
                <a:ext cx="5107488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14AF0-1B28-E61A-2182-05B7FC86D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02F24A-A3DD-CCC8-2EC8-B5D1104D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14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807210C-6D70-B4E8-ADFC-58FB133B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AB919A-2879-3B92-0B74-348A3CB9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76" y="1825853"/>
            <a:ext cx="9526194" cy="4895622"/>
          </a:xfrm>
          <a:prstGeom prst="rect">
            <a:avLst/>
          </a:prstGeom>
        </p:spPr>
      </p:pic>
      <p:sp>
        <p:nvSpPr>
          <p:cNvPr id="2" name="Rahmen 1">
            <a:extLst>
              <a:ext uri="{FF2B5EF4-FFF2-40B4-BE49-F238E27FC236}">
                <a16:creationId xmlns:a16="http://schemas.microsoft.com/office/drawing/2014/main" id="{8D5CCB99-0128-EB59-20D5-9F5396461CCA}"/>
              </a:ext>
            </a:extLst>
          </p:cNvPr>
          <p:cNvSpPr/>
          <p:nvPr/>
        </p:nvSpPr>
        <p:spPr>
          <a:xfrm>
            <a:off x="941560" y="3429000"/>
            <a:ext cx="7088864" cy="2292790"/>
          </a:xfrm>
          <a:prstGeom prst="frame">
            <a:avLst>
              <a:gd name="adj1" fmla="val 25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B6100F-3DCB-46FE-3759-0129885D6C9B}"/>
              </a:ext>
            </a:extLst>
          </p:cNvPr>
          <p:cNvSpPr txBox="1"/>
          <p:nvPr/>
        </p:nvSpPr>
        <p:spPr>
          <a:xfrm>
            <a:off x="9052722" y="3910828"/>
            <a:ext cx="21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Possible Side-Product</a:t>
            </a:r>
          </a:p>
        </p:txBody>
      </p:sp>
      <p:sp>
        <p:nvSpPr>
          <p:cNvPr id="7" name="Pfeil nach oben 6">
            <a:extLst>
              <a:ext uri="{FF2B5EF4-FFF2-40B4-BE49-F238E27FC236}">
                <a16:creationId xmlns:a16="http://schemas.microsoft.com/office/drawing/2014/main" id="{551CBB18-BB7E-B000-2DDC-D89E29FEAD53}"/>
              </a:ext>
            </a:extLst>
          </p:cNvPr>
          <p:cNvSpPr/>
          <p:nvPr/>
        </p:nvSpPr>
        <p:spPr>
          <a:xfrm>
            <a:off x="3757187" y="4448490"/>
            <a:ext cx="226337" cy="151532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85828E9-D410-8DF9-B149-F2D9E1FCB1A8}"/>
                  </a:ext>
                </a:extLst>
              </p:cNvPr>
              <p:cNvSpPr txBox="1"/>
              <p:nvPr/>
            </p:nvSpPr>
            <p:spPr>
              <a:xfrm>
                <a:off x="988512" y="6047641"/>
                <a:ext cx="517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-face blocked off, attack induced from opposite face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85828E9-D410-8DF9-B149-F2D9E1FC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12" y="6047641"/>
                <a:ext cx="517577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714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18A96E-CB49-DEC2-CBF1-C807EE3E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15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EB6963D-92F0-670D-7E3D-AB7A30FF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Glycosylation under solvent free conditions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7B3ED4-05D2-59E5-7FA2-E43FAD36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55" y="1831192"/>
            <a:ext cx="8944806" cy="319561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5927277-7531-7EB0-B776-E42FBEA630E0}"/>
              </a:ext>
            </a:extLst>
          </p:cNvPr>
          <p:cNvSpPr txBox="1"/>
          <p:nvPr/>
        </p:nvSpPr>
        <p:spPr>
          <a:xfrm>
            <a:off x="4698809" y="2448827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No solvent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96FDCE5-FE5C-B0C1-C8A2-6884789C8508}"/>
              </a:ext>
            </a:extLst>
          </p:cNvPr>
          <p:cNvSpPr txBox="1"/>
          <p:nvPr/>
        </p:nvSpPr>
        <p:spPr>
          <a:xfrm>
            <a:off x="4885715" y="3972827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No solvent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685F630-77B0-AD9A-99FC-1F50848FF719}"/>
                  </a:ext>
                </a:extLst>
              </p:cNvPr>
              <p:cNvSpPr txBox="1"/>
              <p:nvPr/>
            </p:nvSpPr>
            <p:spPr>
              <a:xfrm>
                <a:off x="7165964" y="3018170"/>
                <a:ext cx="14074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rgbClr val="1E488F"/>
                    </a:solidFill>
                  </a:rPr>
                  <a:t>75 % (</a:t>
                </a:r>
                <a14:m>
                  <m:oMath xmlns:m="http://schemas.openxmlformats.org/officeDocument/2006/math"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400" dirty="0">
                    <a:solidFill>
                      <a:srgbClr val="1E488F"/>
                    </a:solidFill>
                  </a:rPr>
                  <a:t> 1:7.5)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685F630-77B0-AD9A-99FC-1F50848FF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964" y="3018170"/>
                <a:ext cx="1407437" cy="307777"/>
              </a:xfrm>
              <a:prstGeom prst="rect">
                <a:avLst/>
              </a:prstGeom>
              <a:blipFill>
                <a:blip r:embed="rId3"/>
                <a:stretch>
                  <a:fillRect l="-1802" t="-3846" r="-901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8775488-1A15-DF38-E4DA-3270E62BF6DA}"/>
                  </a:ext>
                </a:extLst>
              </p:cNvPr>
              <p:cNvSpPr txBox="1"/>
              <p:nvPr/>
            </p:nvSpPr>
            <p:spPr>
              <a:xfrm>
                <a:off x="7165964" y="4854001"/>
                <a:ext cx="12711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rgbClr val="1E488F"/>
                    </a:solidFill>
                  </a:rPr>
                  <a:t>30 % (</a:t>
                </a:r>
                <a14:m>
                  <m:oMath xmlns:m="http://schemas.openxmlformats.org/officeDocument/2006/math"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400" dirty="0">
                    <a:solidFill>
                      <a:srgbClr val="1E488F"/>
                    </a:solidFill>
                  </a:rPr>
                  <a:t> 1:9)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8775488-1A15-DF38-E4DA-3270E62BF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964" y="4854001"/>
                <a:ext cx="1271182" cy="307777"/>
              </a:xfrm>
              <a:prstGeom prst="rect">
                <a:avLst/>
              </a:prstGeom>
              <a:blipFill>
                <a:blip r:embed="rId4"/>
                <a:stretch>
                  <a:fillRect l="-1980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65C76307-4028-5B13-DFC0-E5109DE2D4E7}"/>
              </a:ext>
            </a:extLst>
          </p:cNvPr>
          <p:cNvSpPr txBox="1"/>
          <p:nvPr/>
        </p:nvSpPr>
        <p:spPr>
          <a:xfrm>
            <a:off x="566755" y="5382734"/>
            <a:ext cx="4337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Methanesulphonic</a:t>
            </a:r>
            <a:r>
              <a:rPr lang="en-GB" dirty="0"/>
              <a:t> acid as mild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Significant 1,2-trans selectivity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B88422-D4A3-F119-85CA-19ADE6785F9A}"/>
              </a:ext>
            </a:extLst>
          </p:cNvPr>
          <p:cNvSpPr txBox="1"/>
          <p:nvPr/>
        </p:nvSpPr>
        <p:spPr>
          <a:xfrm>
            <a:off x="261730" y="6538912"/>
            <a:ext cx="5917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S.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Traboni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E.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Bedini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A.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Silipo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G.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Vessella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A.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Iadonisi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de-AT" sz="11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Eur. J. Org. Chem.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de-AT" sz="11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2021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de-AT" sz="11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2021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5669.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4B536-0031-772A-1F31-5714080F6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7318DD7-8471-D69B-7EA8-E6CD2304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16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4802C0C-D377-7067-66FD-0D533465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Levulinoyl</a:t>
            </a:r>
            <a:r>
              <a:rPr lang="en-GB" dirty="0">
                <a:solidFill>
                  <a:schemeClr val="tx1"/>
                </a:solidFill>
              </a:rPr>
              <a:t> Protection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44B3146-C14A-206A-2D1E-14D4D6E79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1" y="2160026"/>
            <a:ext cx="8917359" cy="91083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9E9ED7C-DB05-37A0-3A3D-A5392EE04F0F}"/>
              </a:ext>
            </a:extLst>
          </p:cNvPr>
          <p:cNvSpPr txBox="1"/>
          <p:nvPr/>
        </p:nvSpPr>
        <p:spPr>
          <a:xfrm>
            <a:off x="7308505" y="312122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E488F"/>
                </a:solidFill>
              </a:rPr>
              <a:t>45 %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76D4EA3-9A22-6C2A-677E-510C4F569CAC}"/>
              </a:ext>
            </a:extLst>
          </p:cNvPr>
          <p:cNvSpPr txBox="1"/>
          <p:nvPr/>
        </p:nvSpPr>
        <p:spPr>
          <a:xfrm>
            <a:off x="114480" y="6211669"/>
            <a:ext cx="8305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T.K. Mong, H. Lee, S.G.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Durón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&amp; C. Wong,</a:t>
            </a:r>
          </a:p>
          <a:p>
            <a:pPr>
              <a:buNone/>
            </a:pP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Reactivity-based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one-pot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total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synthesis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fucose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GM</a:t>
            </a:r>
            <a:r>
              <a:rPr lang="de-AT" sz="1200" b="0" i="0" baseline="-25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1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oligosaccharide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 A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sialylated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antigenic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epitope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small-cell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lung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cancer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 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Proc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Natl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Acad.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Sci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U.S.A.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100 (3) 797-802,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1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95D4B-8E3C-4F07-B74B-E6D5AA240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0691D2-7995-E6DF-1D65-1A4F014D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17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24E3F8B-AB3D-4396-13E8-7540C9D3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Levulinoyl</a:t>
            </a:r>
            <a:r>
              <a:rPr lang="en-GB" dirty="0">
                <a:solidFill>
                  <a:schemeClr val="tx1"/>
                </a:solidFill>
              </a:rPr>
              <a:t> Protection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633A058-FC64-F0C6-DF0B-82139F5B1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1" y="2160026"/>
            <a:ext cx="8917359" cy="91083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D4D7D06-3C31-4102-7CA2-61B13F6CC1F6}"/>
              </a:ext>
            </a:extLst>
          </p:cNvPr>
          <p:cNvSpPr txBox="1"/>
          <p:nvPr/>
        </p:nvSpPr>
        <p:spPr>
          <a:xfrm>
            <a:off x="7308505" y="312122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E488F"/>
                </a:solidFill>
              </a:rPr>
              <a:t>45 %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D47BB93-1B4D-6E50-9A2F-2D17D0D5EE1A}"/>
              </a:ext>
            </a:extLst>
          </p:cNvPr>
          <p:cNvSpPr txBox="1"/>
          <p:nvPr/>
        </p:nvSpPr>
        <p:spPr>
          <a:xfrm>
            <a:off x="114480" y="6211669"/>
            <a:ext cx="8305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T.K. Mong, H. Lee, S.G.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Durón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&amp; C. Wong,</a:t>
            </a:r>
          </a:p>
          <a:p>
            <a:pPr>
              <a:buNone/>
            </a:pP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Reactivity-based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one-pot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total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synthesis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fucose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GM</a:t>
            </a:r>
            <a:r>
              <a:rPr lang="de-AT" sz="1200" b="0" i="0" baseline="-25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1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oligosaccharide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 A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sialylated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antigenic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epitope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small-cell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lung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cancer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 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Proc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Natl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Acad.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Sci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U.S.A.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100 (3) 797-802,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74B3C1-407A-4077-E3D1-92C01A57E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73" y="3909501"/>
            <a:ext cx="3609597" cy="91083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6F39CB5-A938-57F2-E828-83B4148F84E8}"/>
                  </a:ext>
                </a:extLst>
              </p:cNvPr>
              <p:cNvSpPr txBox="1"/>
              <p:nvPr/>
            </p:nvSpPr>
            <p:spPr>
              <a:xfrm>
                <a:off x="390813" y="3540169"/>
                <a:ext cx="2054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Levulinic Acid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GB" dirty="0"/>
                  <a:t> Lev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6F39CB5-A938-57F2-E828-83B4148F8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3" y="3540169"/>
                <a:ext cx="2054665" cy="369332"/>
              </a:xfrm>
              <a:prstGeom prst="rect">
                <a:avLst/>
              </a:prstGeom>
              <a:blipFill>
                <a:blip r:embed="rId5"/>
                <a:stretch>
                  <a:fillRect l="-2454" t="-6667" r="-122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79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A4121-5B73-DCD9-C61D-A613332F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37B815-91E7-FD15-EE32-823E2AE6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18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E477FA6-2D0D-B2C1-B71F-3956A9BB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Levulinoyl</a:t>
            </a:r>
            <a:r>
              <a:rPr lang="en-GB" dirty="0">
                <a:solidFill>
                  <a:schemeClr val="tx1"/>
                </a:solidFill>
              </a:rPr>
              <a:t> Protection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92BCBE-2B51-970D-CEDD-D2CC74F62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1" y="2160026"/>
            <a:ext cx="8917359" cy="91083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C632B49-2467-BD96-DB39-1B12FE9B403A}"/>
              </a:ext>
            </a:extLst>
          </p:cNvPr>
          <p:cNvSpPr txBox="1"/>
          <p:nvPr/>
        </p:nvSpPr>
        <p:spPr>
          <a:xfrm>
            <a:off x="7308505" y="312122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E488F"/>
                </a:solidFill>
              </a:rPr>
              <a:t>45 %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5192A22-07A5-8137-7250-6133764F6F7B}"/>
              </a:ext>
            </a:extLst>
          </p:cNvPr>
          <p:cNvSpPr txBox="1"/>
          <p:nvPr/>
        </p:nvSpPr>
        <p:spPr>
          <a:xfrm>
            <a:off x="84000" y="6315801"/>
            <a:ext cx="8305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T.K. Mong, H. Lee, S.G.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Durón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&amp; C. Wong,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Reactivity-based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one-pot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total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synthesis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fucose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GM</a:t>
            </a:r>
            <a:r>
              <a:rPr lang="de-AT" sz="1200" b="0" i="0" baseline="-25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1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oligosaccharide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 A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sialylated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antigenic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epitope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small-cell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lung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cancer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 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Proc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Natl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Acad.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Sci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U.S.A.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100 (3) 797-802,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D200F4-E656-EB60-D4F1-B81B1A855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73" y="3909501"/>
            <a:ext cx="3609597" cy="91083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79F5172-13A3-FB47-E969-3A219E9B59E7}"/>
                  </a:ext>
                </a:extLst>
              </p:cNvPr>
              <p:cNvSpPr txBox="1"/>
              <p:nvPr/>
            </p:nvSpPr>
            <p:spPr>
              <a:xfrm>
                <a:off x="390813" y="3540169"/>
                <a:ext cx="2255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Levulinic Acid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Lev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79F5172-13A3-FB47-E969-3A219E9B5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3" y="3540169"/>
                <a:ext cx="2255810" cy="369332"/>
              </a:xfrm>
              <a:prstGeom prst="rect">
                <a:avLst/>
              </a:prstGeom>
              <a:blipFill>
                <a:blip r:embed="rId5"/>
                <a:stretch>
                  <a:fillRect l="-2235" t="-6667" r="-111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F981BE94-AACA-E6A2-C807-120D1E855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950" y="3724835"/>
            <a:ext cx="2821574" cy="1234439"/>
          </a:xfrm>
          <a:prstGeom prst="rect">
            <a:avLst/>
          </a:prstGeom>
        </p:spPr>
      </p:pic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E4A44ECA-6E90-839B-E813-9D1D16181FEA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361163" y="4715743"/>
            <a:ext cx="772746" cy="981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E663CF3-C856-E29F-DA85-6D368D66A0B4}"/>
              </a:ext>
            </a:extLst>
          </p:cNvPr>
          <p:cNvSpPr txBox="1"/>
          <p:nvPr/>
        </p:nvSpPr>
        <p:spPr>
          <a:xfrm>
            <a:off x="3289141" y="5411128"/>
            <a:ext cx="2374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Deprotection through </a:t>
            </a:r>
            <a:r>
              <a:rPr lang="en-GB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AcOH</a:t>
            </a:r>
            <a:endParaRPr lang="en-GB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winkelte Verbindung 6">
            <a:extLst>
              <a:ext uri="{FF2B5EF4-FFF2-40B4-BE49-F238E27FC236}">
                <a16:creationId xmlns:a16="http://schemas.microsoft.com/office/drawing/2014/main" id="{E1BE9F6B-C643-4191-E3CD-97947BAD49E4}"/>
              </a:ext>
            </a:extLst>
          </p:cNvPr>
          <p:cNvCxnSpPr>
            <a:cxnSpLocks/>
          </p:cNvCxnSpPr>
          <p:nvPr/>
        </p:nvCxnSpPr>
        <p:spPr>
          <a:xfrm>
            <a:off x="5212080" y="2958650"/>
            <a:ext cx="2263140" cy="1436859"/>
          </a:xfrm>
          <a:prstGeom prst="bentConnector3">
            <a:avLst>
              <a:gd name="adj1" fmla="val 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E36B57-D6BE-BF2C-A681-33DCF61847C8}"/>
              </a:ext>
            </a:extLst>
          </p:cNvPr>
          <p:cNvSpPr txBox="1"/>
          <p:nvPr/>
        </p:nvSpPr>
        <p:spPr>
          <a:xfrm>
            <a:off x="7308505" y="5016360"/>
            <a:ext cx="403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activation (glycosyl cation intermediate)</a:t>
            </a:r>
          </a:p>
        </p:txBody>
      </p:sp>
    </p:spTree>
    <p:extLst>
      <p:ext uri="{BB962C8B-B14F-4D97-AF65-F5344CB8AC3E}">
        <p14:creationId xmlns:p14="http://schemas.microsoft.com/office/powerpoint/2010/main" val="154790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CEA8C-17B8-7621-F8A4-D1CE596FA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8ED8DB-64AF-5DD3-4544-2A7A0BCC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19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CCC153A-1812-E4A1-F523-60C82885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Pivalate Protection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DF63B9-6499-B56B-2F74-1ED944611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2" y="2329551"/>
            <a:ext cx="4289008" cy="2891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69FB1EF-153E-9DF7-4606-1461FFA399A9}"/>
              </a:ext>
            </a:extLst>
          </p:cNvPr>
          <p:cNvSpPr txBox="1"/>
          <p:nvPr/>
        </p:nvSpPr>
        <p:spPr>
          <a:xfrm>
            <a:off x="274320" y="196021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Derivatives of pivaloyl group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2EA8613-1044-2CE5-A2B3-EA8D3A19C5D1}"/>
              </a:ext>
            </a:extLst>
          </p:cNvPr>
          <p:cNvSpPr txBox="1"/>
          <p:nvPr/>
        </p:nvSpPr>
        <p:spPr>
          <a:xfrm>
            <a:off x="336332" y="5436825"/>
            <a:ext cx="534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Reduces probability for nucleophilic attack at oxocarbenium centre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Removal of Pivalate Group requires harsher conditions</a:t>
            </a:r>
          </a:p>
        </p:txBody>
      </p:sp>
      <p:sp>
        <p:nvSpPr>
          <p:cNvPr id="18" name="AutoShape 2" descr="[1860-5397-21-27-i6]">
            <a:extLst>
              <a:ext uri="{FF2B5EF4-FFF2-40B4-BE49-F238E27FC236}">
                <a16:creationId xmlns:a16="http://schemas.microsoft.com/office/drawing/2014/main" id="{E644DE76-F2CC-0BB0-8FAE-0ACBEDACE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C60BA394-B901-6D9F-6C3F-AA31143C20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1B9DB4B-A948-FA0C-49A7-5CD5A98C5CAC}"/>
              </a:ext>
            </a:extLst>
          </p:cNvPr>
          <p:cNvSpPr txBox="1"/>
          <p:nvPr/>
        </p:nvSpPr>
        <p:spPr>
          <a:xfrm>
            <a:off x="2063894" y="404622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OPivCN</a:t>
            </a:r>
            <a:endParaRPr lang="en-GB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B419461-AA66-118F-5491-72D6B264EE6C}"/>
              </a:ext>
            </a:extLst>
          </p:cNvPr>
          <p:cNvSpPr txBox="1"/>
          <p:nvPr/>
        </p:nvSpPr>
        <p:spPr>
          <a:xfrm>
            <a:off x="101379" y="6300238"/>
            <a:ext cx="11156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Cyanopivaloyl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Ester in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Automated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Solid-Phase Synthesis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Oligorhamnans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Anne Geert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Volbeda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Jeanine van Mechelen, Nico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Meeuwenoord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Herman S.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Overkleeft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Gijsbert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A. van der Marel, and Jeroen D. C.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Codée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 Journal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Chemistry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2017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82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(24), 12992-13002 DOI: 10.1021/acs.joc.7b02511</a:t>
            </a:r>
          </a:p>
        </p:txBody>
      </p:sp>
    </p:spTree>
    <p:extLst>
      <p:ext uri="{BB962C8B-B14F-4D97-AF65-F5344CB8AC3E}">
        <p14:creationId xmlns:p14="http://schemas.microsoft.com/office/powerpoint/2010/main" val="101633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7012B-8E70-6F1D-67B2-FC7E2C19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537EE87-F2E2-B134-613D-83199148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Carbohydrates are essential building blocks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BB5EBE-25F3-65AB-70E9-9B1C129B2CEF}"/>
              </a:ext>
            </a:extLst>
          </p:cNvPr>
          <p:cNvSpPr txBox="1"/>
          <p:nvPr/>
        </p:nvSpPr>
        <p:spPr>
          <a:xfrm>
            <a:off x="1011046" y="3246535"/>
            <a:ext cx="1726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Lactose (animal milk)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7F68EF-9C0A-78FA-B95D-49AC4A8C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55" y="1643565"/>
            <a:ext cx="2691299" cy="150805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70092C7-3FE7-C84F-D63D-907BD08C1B47}"/>
              </a:ext>
            </a:extLst>
          </p:cNvPr>
          <p:cNvSpPr txBox="1"/>
          <p:nvPr/>
        </p:nvSpPr>
        <p:spPr>
          <a:xfrm>
            <a:off x="4826567" y="3246535"/>
            <a:ext cx="2377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Adenosine Triphosphate (ATP)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DF8E555-3220-38B4-CD7A-810F1CB4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644" y="1806495"/>
            <a:ext cx="3522526" cy="128797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50402E3-4BFC-0D89-8246-F668A2ABE903}"/>
              </a:ext>
            </a:extLst>
          </p:cNvPr>
          <p:cNvSpPr txBox="1"/>
          <p:nvPr/>
        </p:nvSpPr>
        <p:spPr>
          <a:xfrm>
            <a:off x="9293100" y="324653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Cellulose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24D7A15-6065-D7B7-9336-095966673132}"/>
              </a:ext>
            </a:extLst>
          </p:cNvPr>
          <p:cNvSpPr txBox="1"/>
          <p:nvPr/>
        </p:nvSpPr>
        <p:spPr>
          <a:xfrm>
            <a:off x="86265" y="6538704"/>
            <a:ext cx="8729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Weymouth-Wilson, A. C. (1997). The role of carbohydrates in biologically active natural products. Natural product reports, 14(2), 99-110. 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F050EA1-A701-7AA7-9B07-B90F553F6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48" y="3832718"/>
            <a:ext cx="2018821" cy="206540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7587ECD2-9F0C-71B9-1532-0BC68A373388}"/>
              </a:ext>
            </a:extLst>
          </p:cNvPr>
          <p:cNvSpPr txBox="1"/>
          <p:nvPr/>
        </p:nvSpPr>
        <p:spPr>
          <a:xfrm>
            <a:off x="537280" y="5898127"/>
            <a:ext cx="2740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Daunomycin (</a:t>
            </a:r>
            <a:r>
              <a:rPr lang="en-GB" sz="1400" dirty="0" err="1"/>
              <a:t>Leukemia</a:t>
            </a:r>
            <a:r>
              <a:rPr lang="en-GB" sz="1400" dirty="0"/>
              <a:t> Treatment)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CD8F7AF4-64EF-1A3D-361E-03813184D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951" y="3680989"/>
            <a:ext cx="2189506" cy="2203632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C3421F9-0240-D8B2-FBA0-BAF3FD8E669B}"/>
              </a:ext>
            </a:extLst>
          </p:cNvPr>
          <p:cNvSpPr txBox="1"/>
          <p:nvPr/>
        </p:nvSpPr>
        <p:spPr>
          <a:xfrm>
            <a:off x="4942447" y="5907303"/>
            <a:ext cx="2016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Erythromycin (Antibiotic)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3EC8AEA-CC5E-BB6D-B8D5-357AB16F9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642" y="3763534"/>
            <a:ext cx="3788939" cy="201244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2D5AF889-D747-8323-58B7-DD9F0902DA12}"/>
              </a:ext>
            </a:extLst>
          </p:cNvPr>
          <p:cNvSpPr txBox="1"/>
          <p:nvPr/>
        </p:nvSpPr>
        <p:spPr>
          <a:xfrm>
            <a:off x="8816197" y="5907302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Heparin (blood anticoagulant)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418277B-2608-A092-49B5-CABA6325B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45" y="1926729"/>
            <a:ext cx="2806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75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54856-6D32-D568-25D3-7774C4D6C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91E64BA-9D48-92A6-5F54-C7ABACC4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20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5EB087-E6F5-E855-4316-EEB68F72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Pivalate Protection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80C126-8EBA-7A99-393A-45E5F6D3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2" y="2329551"/>
            <a:ext cx="4289008" cy="2891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F489FDE-220B-0C7B-EEC8-5C7B66FF6790}"/>
              </a:ext>
            </a:extLst>
          </p:cNvPr>
          <p:cNvSpPr txBox="1"/>
          <p:nvPr/>
        </p:nvSpPr>
        <p:spPr>
          <a:xfrm>
            <a:off x="274320" y="196021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Derivatives of pivaloyl group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36297C-A588-479C-89BA-6D455361BEC7}"/>
              </a:ext>
            </a:extLst>
          </p:cNvPr>
          <p:cNvSpPr txBox="1"/>
          <p:nvPr/>
        </p:nvSpPr>
        <p:spPr>
          <a:xfrm>
            <a:off x="336332" y="5436825"/>
            <a:ext cx="534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Reduces probability for nucleophilic attack at oxocarbenium centre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Removal of Pivalate Group requires harsher conditions</a:t>
            </a:r>
          </a:p>
        </p:txBody>
      </p:sp>
      <p:sp>
        <p:nvSpPr>
          <p:cNvPr id="18" name="AutoShape 2" descr="[1860-5397-21-27-i6]">
            <a:extLst>
              <a:ext uri="{FF2B5EF4-FFF2-40B4-BE49-F238E27FC236}">
                <a16:creationId xmlns:a16="http://schemas.microsoft.com/office/drawing/2014/main" id="{E7276DDF-0CCA-1D5E-C729-A2B7B0883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029D8217-C995-64A8-4664-A21AD9EB31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8108E77-7B15-9102-48F3-B938C978D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883" y="2069753"/>
            <a:ext cx="6813317" cy="3151629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FBCBC5B9-5B1F-AB3D-D84A-929E02D6B007}"/>
              </a:ext>
            </a:extLst>
          </p:cNvPr>
          <p:cNvSpPr txBox="1"/>
          <p:nvPr/>
        </p:nvSpPr>
        <p:spPr>
          <a:xfrm>
            <a:off x="2063894" y="404622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OPivCN</a:t>
            </a:r>
            <a:endParaRPr lang="en-GB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54098C-A83E-D3A3-B498-108017F08D76}"/>
              </a:ext>
            </a:extLst>
          </p:cNvPr>
          <p:cNvSpPr txBox="1"/>
          <p:nvPr/>
        </p:nvSpPr>
        <p:spPr>
          <a:xfrm>
            <a:off x="101379" y="6300238"/>
            <a:ext cx="11156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Cyanopivaloyl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Ester in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Automated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Solid-Phase Synthesis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Oligorhamnans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Anne Geert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Volbeda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Jeanine van Mechelen, Nico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Meeuwenoord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Herman S.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Overkleeft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Gijsbert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A. van der Marel, and Jeroen D. C.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Codée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 Journal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Chemistry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2017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82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(24), 12992-13002 DOI: 10.1021/acs.joc.7b02511</a:t>
            </a:r>
          </a:p>
        </p:txBody>
      </p:sp>
    </p:spTree>
    <p:extLst>
      <p:ext uri="{BB962C8B-B14F-4D97-AF65-F5344CB8AC3E}">
        <p14:creationId xmlns:p14="http://schemas.microsoft.com/office/powerpoint/2010/main" val="4125677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C1864-095D-3A45-E2FA-B0891A9D1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66514BD-DA7A-9674-FE60-1F63386C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21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2F2E3A4-26DE-6342-E39A-DBC4C6E6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Non-Ester Participating Protecting Groups</a:t>
            </a: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04571C4D-6A40-37EB-F20E-E02845BF70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8740305-3828-09F0-4B3C-E33727A286C3}"/>
              </a:ext>
            </a:extLst>
          </p:cNvPr>
          <p:cNvSpPr txBox="1"/>
          <p:nvPr/>
        </p:nvSpPr>
        <p:spPr>
          <a:xfrm>
            <a:off x="632460" y="1897380"/>
            <a:ext cx="60191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Recap: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Ester groups influence stereoselectivity of glycosylation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Formation of 1,2-trans glycosides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Electron-withdrawing </a:t>
            </a:r>
            <a:r>
              <a:rPr lang="en-GB" dirty="0">
                <a:sym typeface="Wingdings" pitchFamily="2" charset="2"/>
              </a:rPr>
              <a:t> reduces activity of glycosyl donors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D8E7CF2-3A07-C6F6-4BB5-138DAEA03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58" y="1897380"/>
            <a:ext cx="4960712" cy="1477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319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20B23-4D0A-3C42-FF8B-C5628989C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593838A-8CF9-B8BC-2417-1441B705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00186A-C9B7-B3D4-4E49-19C4AB50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Non-Ester Participating Protecting Groups</a:t>
            </a: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1E370770-E3E2-3DAD-ED15-00EF5341D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2423CB-0E96-ED26-1955-B11D3EC40C28}"/>
              </a:ext>
            </a:extLst>
          </p:cNvPr>
          <p:cNvSpPr txBox="1"/>
          <p:nvPr/>
        </p:nvSpPr>
        <p:spPr>
          <a:xfrm>
            <a:off x="632460" y="1897380"/>
            <a:ext cx="60191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Recap: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Ester groups influence stereoselectivity of glycosylation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Formation of 1,2-trans glycosides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Electron-withdrawing </a:t>
            </a:r>
            <a:r>
              <a:rPr lang="en-GB" dirty="0">
                <a:sym typeface="Wingdings" pitchFamily="2" charset="2"/>
              </a:rPr>
              <a:t> reduces activity of glycosyl donors</a:t>
            </a:r>
            <a:endParaRPr lang="en-GB" dirty="0"/>
          </a:p>
        </p:txBody>
      </p:sp>
      <p:sp>
        <p:nvSpPr>
          <p:cNvPr id="6" name="Pfeil nach unten 5">
            <a:extLst>
              <a:ext uri="{FF2B5EF4-FFF2-40B4-BE49-F238E27FC236}">
                <a16:creationId xmlns:a16="http://schemas.microsoft.com/office/drawing/2014/main" id="{94394632-1D54-2B64-8CA5-3FFBE5328D6C}"/>
              </a:ext>
            </a:extLst>
          </p:cNvPr>
          <p:cNvSpPr/>
          <p:nvPr/>
        </p:nvSpPr>
        <p:spPr>
          <a:xfrm>
            <a:off x="5699760" y="3619500"/>
            <a:ext cx="518160" cy="11506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95D5D-1EAA-C97A-B9DC-D9F6C799F8F0}"/>
              </a:ext>
            </a:extLst>
          </p:cNvPr>
          <p:cNvSpPr txBox="1"/>
          <p:nvPr/>
        </p:nvSpPr>
        <p:spPr>
          <a:xfrm>
            <a:off x="1402080" y="5014912"/>
            <a:ext cx="9432197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Are there protecting groups which perform NGP and impart higher reactivity of to glycosyl donors?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AB99EC-18EC-D825-77E2-C1406DF4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58" y="1897380"/>
            <a:ext cx="4960712" cy="1477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262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05130F-7FE7-8962-8AF2-8540A022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23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AB3BBDC-F3BE-A143-54BB-DFAAC846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Alkoxymethyl</a:t>
            </a:r>
            <a:r>
              <a:rPr lang="en-GB" dirty="0">
                <a:solidFill>
                  <a:schemeClr val="tx1"/>
                </a:solidFill>
              </a:rPr>
              <a:t>-type protecting groups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6A79D86-F397-8A82-5C76-66D99BFF5C68}"/>
              </a:ext>
            </a:extLst>
          </p:cNvPr>
          <p:cNvSpPr txBox="1"/>
          <p:nvPr/>
        </p:nvSpPr>
        <p:spPr>
          <a:xfrm>
            <a:off x="5379720" y="212598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363AD6-0760-6C39-A668-3F4F04D09289}"/>
              </a:ext>
            </a:extLst>
          </p:cNvPr>
          <p:cNvSpPr txBox="1"/>
          <p:nvPr/>
        </p:nvSpPr>
        <p:spPr>
          <a:xfrm>
            <a:off x="5379720" y="364466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2EA2ECB-1929-956B-8A46-1E5AA2ADF98B}"/>
              </a:ext>
            </a:extLst>
          </p:cNvPr>
          <p:cNvGrpSpPr/>
          <p:nvPr/>
        </p:nvGrpSpPr>
        <p:grpSpPr>
          <a:xfrm>
            <a:off x="556259" y="2024643"/>
            <a:ext cx="9031943" cy="3133254"/>
            <a:chOff x="556259" y="2024643"/>
            <a:chExt cx="9031943" cy="3133254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4704190-F6B7-D828-D58E-F74381CC7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259" y="2024643"/>
              <a:ext cx="9031943" cy="2808713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73BAC55-DCD7-8A34-9A82-ABB1A0E41724}"/>
                </a:ext>
              </a:extLst>
            </p:cNvPr>
            <p:cNvSpPr txBox="1"/>
            <p:nvPr/>
          </p:nvSpPr>
          <p:spPr>
            <a:xfrm>
              <a:off x="556259" y="4896287"/>
              <a:ext cx="5200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A = In(</a:t>
              </a:r>
              <a:r>
                <a:rPr lang="en-GB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OTf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GB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 (1.1 </a:t>
              </a:r>
              <a:r>
                <a:rPr lang="en-GB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equiv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), NIS (1.2 </a:t>
              </a:r>
              <a:r>
                <a:rPr lang="en-GB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equiv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), MS, CH</a:t>
              </a:r>
              <a:r>
                <a:rPr lang="en-GB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Cl</a:t>
              </a:r>
              <a:r>
                <a:rPr lang="en-GB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, -78 °C to -30 °C, 0.5 to 1 h</a:t>
              </a: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0BCAEF03-5816-280B-DBA1-FC971F265BD9}"/>
              </a:ext>
            </a:extLst>
          </p:cNvPr>
          <p:cNvSpPr txBox="1"/>
          <p:nvPr/>
        </p:nvSpPr>
        <p:spPr>
          <a:xfrm>
            <a:off x="7310744" y="298769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rgbClr val="1E488F"/>
                </a:solidFill>
              </a:rPr>
              <a:t>85 %</a:t>
            </a:r>
            <a:endParaRPr lang="en-GB" sz="1400" dirty="0">
              <a:solidFill>
                <a:srgbClr val="1E488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8CF0C1B-6CA7-0462-EC60-C683962CC629}"/>
              </a:ext>
            </a:extLst>
          </p:cNvPr>
          <p:cNvSpPr txBox="1"/>
          <p:nvPr/>
        </p:nvSpPr>
        <p:spPr>
          <a:xfrm>
            <a:off x="7310744" y="4915587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rgbClr val="1E488F"/>
                </a:solidFill>
              </a:rPr>
              <a:t>75 %</a:t>
            </a:r>
            <a:endParaRPr lang="en-GB" sz="1400" dirty="0">
              <a:solidFill>
                <a:srgbClr val="1E488F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AE53E7-B079-EF20-DA59-13CAA4AF356E}"/>
              </a:ext>
            </a:extLst>
          </p:cNvPr>
          <p:cNvSpPr txBox="1"/>
          <p:nvPr/>
        </p:nvSpPr>
        <p:spPr>
          <a:xfrm>
            <a:off x="556259" y="5466179"/>
            <a:ext cx="465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Activation of </a:t>
            </a:r>
            <a:r>
              <a:rPr lang="en-GB" dirty="0" err="1"/>
              <a:t>thiophenyl</a:t>
            </a:r>
            <a:r>
              <a:rPr lang="en-GB" dirty="0"/>
              <a:t> glycoside donor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Nucleophilic attack of the glycoside acceptor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D297F69-9026-B98D-D003-CC6D3D898458}"/>
              </a:ext>
            </a:extLst>
          </p:cNvPr>
          <p:cNvSpPr txBox="1"/>
          <p:nvPr/>
        </p:nvSpPr>
        <p:spPr>
          <a:xfrm>
            <a:off x="0" y="6308079"/>
            <a:ext cx="11109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Neighboring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Group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Participation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9-Anthracenylmethyl Group in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Glycosylation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 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Preparation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Unusual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-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Glycosides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Suvarn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Kulkarni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Yi-Hung Liu, and Shang-Cheng Hung 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 Journal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Chemistry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2005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70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(7), 2808-2811 DOI: 10.1021/jo047794a</a:t>
            </a:r>
          </a:p>
        </p:txBody>
      </p:sp>
    </p:spTree>
    <p:extLst>
      <p:ext uri="{BB962C8B-B14F-4D97-AF65-F5344CB8AC3E}">
        <p14:creationId xmlns:p14="http://schemas.microsoft.com/office/powerpoint/2010/main" val="875392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98347-874D-AF36-9C5E-A3B183A7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A12092-4BBB-337E-C975-BE468558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24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740E9F-A07F-5A7E-5784-0EAA5A80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Alkoxymethyl</a:t>
            </a:r>
            <a:r>
              <a:rPr lang="en-GB" dirty="0">
                <a:solidFill>
                  <a:schemeClr val="tx1"/>
                </a:solidFill>
              </a:rPr>
              <a:t>-type protecting groups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84A7077-5470-2E9A-81FD-952EEFC25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45521"/>
            <a:ext cx="9374820" cy="300653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CAEEA8E-BDE3-BAF0-DB81-2DD85C406606}"/>
              </a:ext>
            </a:extLst>
          </p:cNvPr>
          <p:cNvSpPr txBox="1"/>
          <p:nvPr/>
        </p:nvSpPr>
        <p:spPr>
          <a:xfrm>
            <a:off x="3246120" y="52349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Target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8EDAD8-90E8-6DDE-06F4-15E57C5260AB}"/>
              </a:ext>
            </a:extLst>
          </p:cNvPr>
          <p:cNvSpPr txBox="1"/>
          <p:nvPr/>
        </p:nvSpPr>
        <p:spPr>
          <a:xfrm>
            <a:off x="9022080" y="5234940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Side Product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9C6BB93-5D4E-F7E3-FB06-9DB1BFF4D708}"/>
              </a:ext>
            </a:extLst>
          </p:cNvPr>
          <p:cNvSpPr txBox="1"/>
          <p:nvPr/>
        </p:nvSpPr>
        <p:spPr>
          <a:xfrm>
            <a:off x="0" y="6308079"/>
            <a:ext cx="11109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Neighboring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Group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Participation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9-Anthracenylmethyl Group in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Glycosylation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 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Preparation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Unusual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-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Glycosides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Suvarn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Kulkarni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Yi-Hung Liu, and Shang-Cheng Hung 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 Journal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Chemistry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2005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70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(7), 2808-2811 DOI: 10.1021/jo047794a</a:t>
            </a:r>
          </a:p>
        </p:txBody>
      </p:sp>
    </p:spTree>
    <p:extLst>
      <p:ext uri="{BB962C8B-B14F-4D97-AF65-F5344CB8AC3E}">
        <p14:creationId xmlns:p14="http://schemas.microsoft.com/office/powerpoint/2010/main" val="229578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ECD0745-718A-138B-24A9-79E64B66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Protecting group manipulation highly essential in carbohydrate chemistry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Neighbouring group participation of protecting groups provides stereoselective control</a:t>
            </a:r>
          </a:p>
          <a:p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Electron-withdrawing groups reduce the reactivity of glycosylation reaction</a:t>
            </a:r>
          </a:p>
          <a:p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of different electron-donating groups to enhance reactivity of glycoside donor</a:t>
            </a:r>
          </a:p>
          <a:p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47A663-F84F-2425-8ADF-62563EA6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25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AA6650-E39A-B0B6-4146-B0C039BB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0425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9B37E-1DC7-D235-029E-F05E0A586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BD123A-19AC-6C7A-A9AB-9B052909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3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6F7F26D-5024-530D-1108-45D7A46F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Biological Background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E4BD859-0929-12A5-715A-F0A255AB11F1}"/>
              </a:ext>
            </a:extLst>
          </p:cNvPr>
          <p:cNvSpPr txBox="1"/>
          <p:nvPr/>
        </p:nvSpPr>
        <p:spPr>
          <a:xfrm>
            <a:off x="278494" y="1921465"/>
            <a:ext cx="2789334" cy="5107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Cell-Surface Glycans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0A7302-F7FD-4FAF-D51A-CABBFF24D5CF}"/>
              </a:ext>
            </a:extLst>
          </p:cNvPr>
          <p:cNvSpPr txBox="1"/>
          <p:nvPr/>
        </p:nvSpPr>
        <p:spPr>
          <a:xfrm>
            <a:off x="2062460" y="2986326"/>
            <a:ext cx="3168776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Cell-to-Cell Communications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44C3696-F487-4632-3255-13195CA23E75}"/>
              </a:ext>
            </a:extLst>
          </p:cNvPr>
          <p:cNvSpPr txBox="1"/>
          <p:nvPr/>
        </p:nvSpPr>
        <p:spPr>
          <a:xfrm>
            <a:off x="2062460" y="3833736"/>
            <a:ext cx="3556052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Immune and Humoral Response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402ADF5-1F83-6A1B-CD32-7BB809078676}"/>
              </a:ext>
            </a:extLst>
          </p:cNvPr>
          <p:cNvSpPr txBox="1"/>
          <p:nvPr/>
        </p:nvSpPr>
        <p:spPr>
          <a:xfrm>
            <a:off x="2062460" y="4681146"/>
            <a:ext cx="4609467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Post-Translational Modification of Proteins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76A4A1-9A9D-13FF-7F20-2A05198840FE}"/>
              </a:ext>
            </a:extLst>
          </p:cNvPr>
          <p:cNvSpPr txBox="1"/>
          <p:nvPr/>
        </p:nvSpPr>
        <p:spPr>
          <a:xfrm>
            <a:off x="2062460" y="5528556"/>
            <a:ext cx="2888191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Cell Growth / Fertilisation</a:t>
            </a:r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34EDA8EB-DF22-5294-D1F3-F0497F9E7784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16200000" flipH="1">
            <a:off x="1480100" y="2625303"/>
            <a:ext cx="775420" cy="3892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B14A302D-98DA-8473-D80E-DE58E4EA5E06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1056395" y="3049008"/>
            <a:ext cx="1622830" cy="3892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winkelte Verbindung 23">
            <a:extLst>
              <a:ext uri="{FF2B5EF4-FFF2-40B4-BE49-F238E27FC236}">
                <a16:creationId xmlns:a16="http://schemas.microsoft.com/office/drawing/2014/main" id="{9A82642C-22B2-731D-4F88-86B8EE8DC45B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632690" y="3472713"/>
            <a:ext cx="2470240" cy="3892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1C7F1A-DB54-A0C0-1E65-CF87DD733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645" y="1681852"/>
            <a:ext cx="4187228" cy="41872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9F31E49-068E-8D47-E5D0-9ED9D198894B}"/>
              </a:ext>
            </a:extLst>
          </p:cNvPr>
          <p:cNvSpPr txBox="1"/>
          <p:nvPr/>
        </p:nvSpPr>
        <p:spPr>
          <a:xfrm>
            <a:off x="211460" y="6211669"/>
            <a:ext cx="571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Gao, Y.; Luan, X.;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Melamed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 J.; Brockhausen, I.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Role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Glycans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on Key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Surface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Receptors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Regulate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Proliferation and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Death. 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de-AT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2021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 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10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 1252. https://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doi.org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/10.3390/cells10051252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" name="Gewinkelte Verbindung 1">
            <a:extLst>
              <a:ext uri="{FF2B5EF4-FFF2-40B4-BE49-F238E27FC236}">
                <a16:creationId xmlns:a16="http://schemas.microsoft.com/office/drawing/2014/main" id="{446FAEE9-A95A-A247-6185-C2E2EA484AB4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208985" y="3896418"/>
            <a:ext cx="3317650" cy="3892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1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CB0C9E1-CF20-0D35-78BA-08C1E772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4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A1BF53-5482-4901-E889-D50FD374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3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854DBE15-4A4C-3BE2-CC8E-3E0A5250C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2" y="2729867"/>
            <a:ext cx="4640771" cy="1246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97B1002-67E4-2117-7BE3-979A7D14340E}"/>
                  </a:ext>
                </a:extLst>
              </p:cNvPr>
              <p:cNvSpPr txBox="1"/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97B1002-67E4-2117-7BE3-979A7D143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blipFill>
                <a:blip r:embed="rId5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9FFE0E8-3E80-393C-CE58-EAA63B3B33C5}"/>
                  </a:ext>
                </a:extLst>
              </p:cNvPr>
              <p:cNvSpPr txBox="1"/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9FFE0E8-3E80-393C-CE58-EAA63B3B3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blipFill>
                <a:blip r:embed="rId6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87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EB28D-DB35-3464-4E55-CD2CCFEC7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59DE6E5-7FAA-583D-78A1-750DEBCA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5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4A1E620-5390-54DE-B97E-CE374789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062DDC5-40F8-12E3-F26F-54D580EF9322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3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0595A940-A838-16DE-F50E-1BDFF1D88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2" y="2729867"/>
            <a:ext cx="4640771" cy="1246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F15F099-870E-B9D1-7C63-B88421C91AB1}"/>
                  </a:ext>
                </a:extLst>
              </p:cNvPr>
              <p:cNvSpPr txBox="1"/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F15F099-870E-B9D1-7C63-B88421C91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blipFill>
                <a:blip r:embed="rId5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D71F11-CA73-9667-1085-4A9E4CF93519}"/>
                  </a:ext>
                </a:extLst>
              </p:cNvPr>
              <p:cNvSpPr txBox="1"/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D71F11-CA73-9667-1085-4A9E4CF93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blipFill>
                <a:blip r:embed="rId6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1955400-31D4-BA94-0FB4-D52DF924705E}"/>
              </a:ext>
            </a:extLst>
          </p:cNvPr>
          <p:cNvSpPr/>
          <p:nvPr/>
        </p:nvSpPr>
        <p:spPr>
          <a:xfrm>
            <a:off x="4914161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705DB6-A951-17BC-97DC-8B7CAD51F32B}"/>
              </a:ext>
            </a:extLst>
          </p:cNvPr>
          <p:cNvSpPr/>
          <p:nvPr/>
        </p:nvSpPr>
        <p:spPr>
          <a:xfrm>
            <a:off x="2294963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12E0EE-56F4-C366-DD4F-056026DA4882}"/>
              </a:ext>
            </a:extLst>
          </p:cNvPr>
          <p:cNvSpPr/>
          <p:nvPr/>
        </p:nvSpPr>
        <p:spPr>
          <a:xfrm>
            <a:off x="6528781" y="2673796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50CB3AE-C91F-5DDE-C6E8-37DF1C244A84}"/>
              </a:ext>
            </a:extLst>
          </p:cNvPr>
          <p:cNvSpPr txBox="1"/>
          <p:nvPr/>
        </p:nvSpPr>
        <p:spPr>
          <a:xfrm>
            <a:off x="6968861" y="2545201"/>
            <a:ext cx="18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Anomeric Position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240A1814-1286-36F3-5E54-046630B2674B}"/>
              </a:ext>
            </a:extLst>
          </p:cNvPr>
          <p:cNvCxnSpPr/>
          <p:nvPr/>
        </p:nvCxnSpPr>
        <p:spPr>
          <a:xfrm>
            <a:off x="6096000" y="2435543"/>
            <a:ext cx="0" cy="35210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1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6B9D-B626-44E3-F3AD-DC532EEC6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F921C68-ABC4-F67C-FD81-20931A99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6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261E503-6785-5C06-5865-95FB1565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D044877-C108-7878-B113-0391EBA55D02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3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33BA8E8C-FB0E-758D-D0CF-AA843CBC2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2" y="2729867"/>
            <a:ext cx="4640771" cy="1246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16CFF6C-83DB-0435-4494-00EFB1189B98}"/>
                  </a:ext>
                </a:extLst>
              </p:cNvPr>
              <p:cNvSpPr txBox="1"/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16CFF6C-83DB-0435-4494-00EFB1189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blipFill>
                <a:blip r:embed="rId5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26A4410-D4B3-BAFF-4F36-02EAAF224FC5}"/>
                  </a:ext>
                </a:extLst>
              </p:cNvPr>
              <p:cNvSpPr txBox="1"/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26A4410-D4B3-BAFF-4F36-02EAAF224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blipFill>
                <a:blip r:embed="rId6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6861534D-6C89-0AD9-6C1C-EBEC7E6D10F4}"/>
              </a:ext>
            </a:extLst>
          </p:cNvPr>
          <p:cNvSpPr/>
          <p:nvPr/>
        </p:nvSpPr>
        <p:spPr>
          <a:xfrm>
            <a:off x="4914161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328DC8-BB40-62EE-E9C7-9E513654445A}"/>
              </a:ext>
            </a:extLst>
          </p:cNvPr>
          <p:cNvSpPr/>
          <p:nvPr/>
        </p:nvSpPr>
        <p:spPr>
          <a:xfrm>
            <a:off x="2294963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1AB79-7013-11F7-E305-FD023C69728A}"/>
              </a:ext>
            </a:extLst>
          </p:cNvPr>
          <p:cNvSpPr/>
          <p:nvPr/>
        </p:nvSpPr>
        <p:spPr>
          <a:xfrm>
            <a:off x="6528781" y="2673796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4888062-F868-02FA-9A22-D8930E297D6C}"/>
              </a:ext>
            </a:extLst>
          </p:cNvPr>
          <p:cNvSpPr txBox="1"/>
          <p:nvPr/>
        </p:nvSpPr>
        <p:spPr>
          <a:xfrm>
            <a:off x="6968861" y="2545201"/>
            <a:ext cx="18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Anomeric Position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58EEA72-CC49-8FC9-0980-E264316F04F3}"/>
              </a:ext>
            </a:extLst>
          </p:cNvPr>
          <p:cNvCxnSpPr/>
          <p:nvPr/>
        </p:nvCxnSpPr>
        <p:spPr>
          <a:xfrm>
            <a:off x="6096000" y="2435543"/>
            <a:ext cx="0" cy="35210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94B49A5E-07C1-E68C-CA04-865669613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378" y="4843732"/>
            <a:ext cx="3374338" cy="1246377"/>
          </a:xfrm>
          <a:prstGeom prst="rect">
            <a:avLst/>
          </a:prstGeom>
        </p:spPr>
      </p:pic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2E676254-FC26-AC44-2ECB-2FE74EABFF63}"/>
              </a:ext>
            </a:extLst>
          </p:cNvPr>
          <p:cNvCxnSpPr>
            <a:cxnSpLocks/>
          </p:cNvCxnSpPr>
          <p:nvPr/>
        </p:nvCxnSpPr>
        <p:spPr>
          <a:xfrm>
            <a:off x="6527102" y="3353056"/>
            <a:ext cx="133659" cy="0"/>
          </a:xfrm>
          <a:prstGeom prst="line">
            <a:avLst/>
          </a:prstGeom>
          <a:ln w="19050">
            <a:solidFill>
              <a:srgbClr val="33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8681DD4-07D8-8F77-F097-2A11D10DC0CA}"/>
              </a:ext>
            </a:extLst>
          </p:cNvPr>
          <p:cNvSpPr txBox="1"/>
          <p:nvPr/>
        </p:nvSpPr>
        <p:spPr>
          <a:xfrm>
            <a:off x="6935734" y="3168390"/>
            <a:ext cx="165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Glycosidic bond</a:t>
            </a:r>
          </a:p>
        </p:txBody>
      </p:sp>
    </p:spTree>
    <p:extLst>
      <p:ext uri="{BB962C8B-B14F-4D97-AF65-F5344CB8AC3E}">
        <p14:creationId xmlns:p14="http://schemas.microsoft.com/office/powerpoint/2010/main" val="209563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AB340-6E49-D1D1-CD19-B1E1D1202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4EB0CC-C215-FC1C-2C8F-87800E16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7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91021EB-CCD7-8CFE-D1B7-9F7A2BB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CE3DE29-BB53-F5B2-845E-2279BF81ADEF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3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ED55948D-9180-0402-1989-EBE42B169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2" y="2729867"/>
            <a:ext cx="4640771" cy="1246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060717B-88D7-B625-9CB9-FDEB8AAF58EF}"/>
                  </a:ext>
                </a:extLst>
              </p:cNvPr>
              <p:cNvSpPr txBox="1"/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060717B-88D7-B625-9CB9-FDEB8AAF5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blipFill>
                <a:blip r:embed="rId5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8B8CE21-15A6-06B2-C1A6-3EC8D2FFC2D0}"/>
                  </a:ext>
                </a:extLst>
              </p:cNvPr>
              <p:cNvSpPr txBox="1"/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8B8CE21-15A6-06B2-C1A6-3EC8D2FFC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blipFill>
                <a:blip r:embed="rId6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0D9B348-5189-7A3E-DC54-8BFA13324F67}"/>
              </a:ext>
            </a:extLst>
          </p:cNvPr>
          <p:cNvSpPr/>
          <p:nvPr/>
        </p:nvSpPr>
        <p:spPr>
          <a:xfrm>
            <a:off x="4914161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14111E-7DA6-D8EE-0638-C7BD91AB4483}"/>
              </a:ext>
            </a:extLst>
          </p:cNvPr>
          <p:cNvSpPr/>
          <p:nvPr/>
        </p:nvSpPr>
        <p:spPr>
          <a:xfrm>
            <a:off x="2294963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FDC178-B6A0-CBE2-59D2-61DBA9FBC914}"/>
              </a:ext>
            </a:extLst>
          </p:cNvPr>
          <p:cNvSpPr/>
          <p:nvPr/>
        </p:nvSpPr>
        <p:spPr>
          <a:xfrm>
            <a:off x="6528781" y="2673796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82A91A6-77EC-DA59-3535-F05DCB7B9188}"/>
              </a:ext>
            </a:extLst>
          </p:cNvPr>
          <p:cNvSpPr txBox="1"/>
          <p:nvPr/>
        </p:nvSpPr>
        <p:spPr>
          <a:xfrm>
            <a:off x="6968861" y="2545201"/>
            <a:ext cx="18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Anomeric Position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272C9BF4-0CFB-44B9-1EBD-5697CAAE7742}"/>
              </a:ext>
            </a:extLst>
          </p:cNvPr>
          <p:cNvCxnSpPr/>
          <p:nvPr/>
        </p:nvCxnSpPr>
        <p:spPr>
          <a:xfrm>
            <a:off x="6096000" y="2435543"/>
            <a:ext cx="0" cy="35210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0AB9530D-7ED1-69BC-DC2E-2CC2707CE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378" y="4843732"/>
            <a:ext cx="3374338" cy="1246377"/>
          </a:xfrm>
          <a:prstGeom prst="rect">
            <a:avLst/>
          </a:prstGeom>
        </p:spPr>
      </p:pic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C906FDAF-C941-9C86-9A47-0F60E7B00BC7}"/>
              </a:ext>
            </a:extLst>
          </p:cNvPr>
          <p:cNvCxnSpPr>
            <a:cxnSpLocks/>
          </p:cNvCxnSpPr>
          <p:nvPr/>
        </p:nvCxnSpPr>
        <p:spPr>
          <a:xfrm>
            <a:off x="6527102" y="3353056"/>
            <a:ext cx="133659" cy="0"/>
          </a:xfrm>
          <a:prstGeom prst="line">
            <a:avLst/>
          </a:prstGeom>
          <a:ln w="19050">
            <a:solidFill>
              <a:srgbClr val="33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7E87D04-749E-F107-4EAA-9F61A1E4C640}"/>
              </a:ext>
            </a:extLst>
          </p:cNvPr>
          <p:cNvSpPr txBox="1"/>
          <p:nvPr/>
        </p:nvSpPr>
        <p:spPr>
          <a:xfrm>
            <a:off x="6935734" y="3168390"/>
            <a:ext cx="165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Glycosidic bond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71D9E8-6AF8-47B3-EAC1-FA64EEA7E560}"/>
              </a:ext>
            </a:extLst>
          </p:cNvPr>
          <p:cNvSpPr txBox="1"/>
          <p:nvPr/>
        </p:nvSpPr>
        <p:spPr>
          <a:xfrm>
            <a:off x="8619361" y="3758802"/>
            <a:ext cx="139480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Carbohydrates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D558EF0-6CA8-CF3C-28AE-A52D6308312A}"/>
              </a:ext>
            </a:extLst>
          </p:cNvPr>
          <p:cNvSpPr txBox="1"/>
          <p:nvPr/>
        </p:nvSpPr>
        <p:spPr>
          <a:xfrm>
            <a:off x="7873644" y="4568760"/>
            <a:ext cx="74571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Simple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59B5507-2D35-FFF3-8ABA-B2562B9B1A05}"/>
              </a:ext>
            </a:extLst>
          </p:cNvPr>
          <p:cNvSpPr txBox="1"/>
          <p:nvPr/>
        </p:nvSpPr>
        <p:spPr>
          <a:xfrm>
            <a:off x="10567874" y="4570380"/>
            <a:ext cx="90774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Complex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429DB85-7649-F5D6-B2D2-A760589EA914}"/>
              </a:ext>
            </a:extLst>
          </p:cNvPr>
          <p:cNvSpPr txBox="1"/>
          <p:nvPr/>
        </p:nvSpPr>
        <p:spPr>
          <a:xfrm>
            <a:off x="10272792" y="5478723"/>
            <a:ext cx="149791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Polysaccharides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B6BC24D-A632-FB2D-7BD8-42CAF858F81C}"/>
              </a:ext>
            </a:extLst>
          </p:cNvPr>
          <p:cNvSpPr txBox="1"/>
          <p:nvPr/>
        </p:nvSpPr>
        <p:spPr>
          <a:xfrm>
            <a:off x="6624202" y="5478752"/>
            <a:ext cx="156324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err="1"/>
              <a:t>Monosacharides</a:t>
            </a:r>
            <a:endParaRPr lang="en-GB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D340D3B-BFE4-D2CF-4D6A-27CDFB171104}"/>
              </a:ext>
            </a:extLst>
          </p:cNvPr>
          <p:cNvSpPr txBox="1"/>
          <p:nvPr/>
        </p:nvSpPr>
        <p:spPr>
          <a:xfrm>
            <a:off x="8448283" y="5478723"/>
            <a:ext cx="132279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Disaccharides</a:t>
            </a:r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0B0A26AC-10A5-873A-BB15-367559C03257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8545932" y="3797928"/>
            <a:ext cx="471404" cy="1070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FAE4E6FA-1F7D-8E6F-551C-C308F1ECF745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rot="16200000" flipH="1">
            <a:off x="9932744" y="3481375"/>
            <a:ext cx="473024" cy="1704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winkelte Verbindung 30">
            <a:extLst>
              <a:ext uri="{FF2B5EF4-FFF2-40B4-BE49-F238E27FC236}">
                <a16:creationId xmlns:a16="http://schemas.microsoft.com/office/drawing/2014/main" id="{77185162-1E4D-5C1B-8B49-D8CFD389CFF7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10736855" y="5193828"/>
            <a:ext cx="56978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winkelte Verbindung 33">
            <a:extLst>
              <a:ext uri="{FF2B5EF4-FFF2-40B4-BE49-F238E27FC236}">
                <a16:creationId xmlns:a16="http://schemas.microsoft.com/office/drawing/2014/main" id="{A595693D-B922-DF21-4DF6-870B851F494E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16200000" flipH="1">
            <a:off x="8392388" y="4761428"/>
            <a:ext cx="571409" cy="863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winkelte Verbindung 36">
            <a:extLst>
              <a:ext uri="{FF2B5EF4-FFF2-40B4-BE49-F238E27FC236}">
                <a16:creationId xmlns:a16="http://schemas.microsoft.com/office/drawing/2014/main" id="{D9DCE3C2-D29F-735D-D689-CAB5FC84C907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rot="5400000">
            <a:off x="7540446" y="4772695"/>
            <a:ext cx="571438" cy="840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2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91094-DCCD-EF7C-DCE0-75B225F1E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EBC3C5B2-02E8-C99E-CF78-5584E472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453" y="1868399"/>
            <a:ext cx="6531947" cy="460982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CAD388-98D5-765A-2D17-80095C9C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8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3DC46C5-2D41-D0F5-3D93-084592BB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Glycosylation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F78D1A2-535F-A705-C3EB-B25006CF1381}"/>
              </a:ext>
            </a:extLst>
          </p:cNvPr>
          <p:cNvSpPr txBox="1"/>
          <p:nvPr/>
        </p:nvSpPr>
        <p:spPr>
          <a:xfrm>
            <a:off x="422694" y="1854678"/>
            <a:ext cx="39976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u="sng" dirty="0"/>
              <a:t>Glycosylation</a:t>
            </a:r>
          </a:p>
          <a:p>
            <a:endParaRPr lang="en-GB" dirty="0"/>
          </a:p>
          <a:p>
            <a:r>
              <a:rPr lang="en-GB" dirty="0"/>
              <a:t>Formation of a glycosidic bond between:</a:t>
            </a:r>
          </a:p>
          <a:p>
            <a:endParaRPr lang="en-GB" dirty="0"/>
          </a:p>
          <a:p>
            <a:pPr marL="285750" indent="-285750">
              <a:buFont typeface="Symbol" pitchFamily="2" charset="2"/>
              <a:buChar char="-"/>
            </a:pPr>
            <a:r>
              <a:rPr lang="en-GB" dirty="0"/>
              <a:t>Two carbohydrate units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dirty="0"/>
              <a:t>Or carbohydrate with aglycon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D5B16E2-FCBC-3BE0-BC17-9E22AFEE0CAB}"/>
              </a:ext>
            </a:extLst>
          </p:cNvPr>
          <p:cNvSpPr/>
          <p:nvPr/>
        </p:nvSpPr>
        <p:spPr>
          <a:xfrm>
            <a:off x="5042133" y="3054258"/>
            <a:ext cx="6862046" cy="152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12CE6D-3EAA-4C23-DA76-FD8C9F557D97}"/>
              </a:ext>
            </a:extLst>
          </p:cNvPr>
          <p:cNvSpPr/>
          <p:nvPr/>
        </p:nvSpPr>
        <p:spPr>
          <a:xfrm>
            <a:off x="8667364" y="238880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F708E0-5A23-F522-F3DA-197B722A175B}"/>
              </a:ext>
            </a:extLst>
          </p:cNvPr>
          <p:cNvSpPr/>
          <p:nvPr/>
        </p:nvSpPr>
        <p:spPr>
          <a:xfrm>
            <a:off x="6283554" y="576353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1367C7-8DB2-EAAF-A0CD-A27788B2D27E}"/>
              </a:ext>
            </a:extLst>
          </p:cNvPr>
          <p:cNvSpPr/>
          <p:nvPr/>
        </p:nvSpPr>
        <p:spPr>
          <a:xfrm>
            <a:off x="11056334" y="5768699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feil nach unten 13">
            <a:extLst>
              <a:ext uri="{FF2B5EF4-FFF2-40B4-BE49-F238E27FC236}">
                <a16:creationId xmlns:a16="http://schemas.microsoft.com/office/drawing/2014/main" id="{F1AD068E-06BF-D59D-5C07-34C16CD08F5A}"/>
              </a:ext>
            </a:extLst>
          </p:cNvPr>
          <p:cNvSpPr/>
          <p:nvPr/>
        </p:nvSpPr>
        <p:spPr>
          <a:xfrm>
            <a:off x="8139550" y="2863971"/>
            <a:ext cx="352245" cy="207896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3470E6-3AA0-F65C-20E3-A979B3356457}"/>
              </a:ext>
            </a:extLst>
          </p:cNvPr>
          <p:cNvSpPr txBox="1"/>
          <p:nvPr/>
        </p:nvSpPr>
        <p:spPr>
          <a:xfrm>
            <a:off x="8578063" y="3386192"/>
            <a:ext cx="265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Nucleophilic Substitution</a:t>
            </a:r>
            <a:r>
              <a:rPr lang="en-GB" dirty="0"/>
              <a:t> at anomeric centre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47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53C21-3FFD-CAF4-3D5B-439026D3D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5613C316-23A5-DE06-74FD-F7E468AC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453" y="1868399"/>
            <a:ext cx="6531947" cy="460982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7F82F7-3474-DF9C-22E0-C7353F83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9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A93001-E7B4-B928-2831-9B643DBE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Glycosylation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E474C60-A555-530B-8226-28980F339E62}"/>
                  </a:ext>
                </a:extLst>
              </p:cNvPr>
              <p:cNvSpPr txBox="1"/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Mechanistic pathway depends on many factors: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Greater Reactivity of Oxocarbenium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Stabilization of Carbocation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E474C60-A555-530B-8226-28980F339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blipFill>
                <a:blip r:embed="rId3"/>
                <a:stretch>
                  <a:fillRect l="-806" t="-1042" b="-72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DE404F59-AA64-06F2-D647-AEA51B5C88E0}"/>
              </a:ext>
            </a:extLst>
          </p:cNvPr>
          <p:cNvSpPr/>
          <p:nvPr/>
        </p:nvSpPr>
        <p:spPr>
          <a:xfrm>
            <a:off x="8667364" y="238880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8D7806-959A-BA93-0939-82059E9D8849}"/>
              </a:ext>
            </a:extLst>
          </p:cNvPr>
          <p:cNvSpPr/>
          <p:nvPr/>
        </p:nvSpPr>
        <p:spPr>
          <a:xfrm>
            <a:off x="6283554" y="576353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26F643-8464-1D99-5B74-C1403EC706CF}"/>
              </a:ext>
            </a:extLst>
          </p:cNvPr>
          <p:cNvSpPr/>
          <p:nvPr/>
        </p:nvSpPr>
        <p:spPr>
          <a:xfrm>
            <a:off x="11056334" y="5768699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C5A57E2-58EA-9043-024B-EC9AF9438E67}"/>
              </a:ext>
            </a:extLst>
          </p:cNvPr>
          <p:cNvCxnSpPr/>
          <p:nvPr/>
        </p:nvCxnSpPr>
        <p:spPr>
          <a:xfrm>
            <a:off x="8302428" y="2540899"/>
            <a:ext cx="0" cy="88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B59FB913-F1A5-B63F-706B-832E25EC6894}"/>
              </a:ext>
            </a:extLst>
          </p:cNvPr>
          <p:cNvCxnSpPr/>
          <p:nvPr/>
        </p:nvCxnSpPr>
        <p:spPr>
          <a:xfrm rot="10800000" flipV="1">
            <a:off x="6020474" y="2977869"/>
            <a:ext cx="2281954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29B93583-F5D4-8CF2-DE0D-24CB23C9A079}"/>
              </a:ext>
            </a:extLst>
          </p:cNvPr>
          <p:cNvCxnSpPr>
            <a:cxnSpLocks/>
          </p:cNvCxnSpPr>
          <p:nvPr/>
        </p:nvCxnSpPr>
        <p:spPr>
          <a:xfrm>
            <a:off x="8302428" y="2977869"/>
            <a:ext cx="2346691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DAE7C7-EC0C-8AE7-86C5-9A79631F178B}"/>
              </a:ext>
            </a:extLst>
          </p:cNvPr>
          <p:cNvCxnSpPr/>
          <p:nvPr/>
        </p:nvCxnSpPr>
        <p:spPr>
          <a:xfrm>
            <a:off x="6020474" y="4357052"/>
            <a:ext cx="0" cy="91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8F3E9C1-AB0A-C6B7-FBF1-272ED65739AB}"/>
                  </a:ext>
                </a:extLst>
              </p:cNvPr>
              <p:cNvSpPr txBox="1"/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8F3E9C1-AB0A-C6B7-FBF1-272ED6573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55D498E-ADAE-CC96-AA4E-F23DB924C76A}"/>
              </a:ext>
            </a:extLst>
          </p:cNvPr>
          <p:cNvCxnSpPr>
            <a:cxnSpLocks/>
          </p:cNvCxnSpPr>
          <p:nvPr/>
        </p:nvCxnSpPr>
        <p:spPr>
          <a:xfrm flipH="1">
            <a:off x="6847496" y="4304062"/>
            <a:ext cx="3801623" cy="126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813DF896-5266-E7FE-2764-D185E6A5B471}"/>
                  </a:ext>
                </a:extLst>
              </p:cNvPr>
              <p:cNvSpPr txBox="1"/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813DF896-5266-E7FE-2764-D185E6A5B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64271F7-6609-0D7A-9290-CF95AFB60D5D}"/>
                  </a:ext>
                </a:extLst>
              </p:cNvPr>
              <p:cNvSpPr txBox="1"/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64271F7-6609-0D7A-9290-CF95AFB60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59BD2CB-AF82-7198-0B3E-5205209516EB}"/>
              </a:ext>
            </a:extLst>
          </p:cNvPr>
          <p:cNvCxnSpPr>
            <a:cxnSpLocks/>
          </p:cNvCxnSpPr>
          <p:nvPr/>
        </p:nvCxnSpPr>
        <p:spPr>
          <a:xfrm>
            <a:off x="10649119" y="4304062"/>
            <a:ext cx="0" cy="94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7DEDB287-C8C7-385D-3197-0BB7AB8C932B}"/>
              </a:ext>
            </a:extLst>
          </p:cNvPr>
          <p:cNvSpPr txBox="1"/>
          <p:nvPr/>
        </p:nvSpPr>
        <p:spPr>
          <a:xfrm>
            <a:off x="8342594" y="3006823"/>
            <a:ext cx="1578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contact / tight ion pair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46ED9B3-B5C7-844D-2DEC-EF65F0006C93}"/>
              </a:ext>
            </a:extLst>
          </p:cNvPr>
          <p:cNvSpPr txBox="1"/>
          <p:nvPr/>
        </p:nvSpPr>
        <p:spPr>
          <a:xfrm>
            <a:off x="10718320" y="2661783"/>
            <a:ext cx="12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solvent separated ion pair</a:t>
            </a:r>
          </a:p>
        </p:txBody>
      </p:sp>
    </p:spTree>
    <p:extLst>
      <p:ext uri="{BB962C8B-B14F-4D97-AF65-F5344CB8AC3E}">
        <p14:creationId xmlns:p14="http://schemas.microsoft.com/office/powerpoint/2010/main" val="687015447"/>
      </p:ext>
    </p:extLst>
  </p:cSld>
  <p:clrMapOvr>
    <a:masterClrMapping/>
  </p:clrMapOvr>
</p:sld>
</file>

<file path=ppt/theme/theme1.xml><?xml version="1.0" encoding="utf-8"?>
<a:theme xmlns:a="http://schemas.openxmlformats.org/drawingml/2006/main" name="Uni-Theme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-Theme" id="{EF8D4787-3A25-4A38-A29E-87FF57DA759F}" vid="{40B6E75A-6F84-4FBE-BFD6-68CC6529B1A6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1137</Words>
  <Application>Microsoft Macintosh PowerPoint</Application>
  <PresentationFormat>Breitbild</PresentationFormat>
  <Paragraphs>200</Paragraphs>
  <Slides>25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Cambria Math</vt:lpstr>
      <vt:lpstr>Helvetica</vt:lpstr>
      <vt:lpstr>Helvetica Neue</vt:lpstr>
      <vt:lpstr>Open Sans</vt:lpstr>
      <vt:lpstr>Symbol</vt:lpstr>
      <vt:lpstr>Wingdings</vt:lpstr>
      <vt:lpstr>Uni-Theme</vt:lpstr>
      <vt:lpstr>Benutzerdefiniertes Design</vt:lpstr>
      <vt:lpstr>Neighbouring group parcipitation and long range remote group participation in O-glycosylation</vt:lpstr>
      <vt:lpstr>Carbohydrates are essential building blocks </vt:lpstr>
      <vt:lpstr>Biological Background</vt:lpstr>
      <vt:lpstr>Overview Carbohydrates</vt:lpstr>
      <vt:lpstr>Overview Carbohydrates</vt:lpstr>
      <vt:lpstr>Overview Carbohydrates</vt:lpstr>
      <vt:lpstr>Overview Carbohydrates</vt:lpstr>
      <vt:lpstr>Principle of Glycosylation</vt:lpstr>
      <vt:lpstr>Principle of Glycosylation</vt:lpstr>
      <vt:lpstr>Principle of Glycosylation</vt:lpstr>
      <vt:lpstr>Neighbouring Group Partcipitation</vt:lpstr>
      <vt:lpstr>Formation of 1,2-trans glycosides</vt:lpstr>
      <vt:lpstr>Formation of 1,2-trans glycosides</vt:lpstr>
      <vt:lpstr>Formation of 1,2-trans glycosides</vt:lpstr>
      <vt:lpstr>Glycosylation under solvent free conditions</vt:lpstr>
      <vt:lpstr>Levulinoyl Protection</vt:lpstr>
      <vt:lpstr>Levulinoyl Protection</vt:lpstr>
      <vt:lpstr>Levulinoyl Protection</vt:lpstr>
      <vt:lpstr>Pivalate Protection</vt:lpstr>
      <vt:lpstr>Pivalate Protection</vt:lpstr>
      <vt:lpstr>Non-Ester Participating Protecting Groups</vt:lpstr>
      <vt:lpstr>Non-Ester Participating Protecting Groups</vt:lpstr>
      <vt:lpstr>Alkoxymethyl-type protecting groups</vt:lpstr>
      <vt:lpstr>Alkoxymethyl-type protecting groups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TCI</dc:creator>
  <cp:lastModifiedBy>Lukas Marian Meinschad</cp:lastModifiedBy>
  <cp:revision>200</cp:revision>
  <dcterms:created xsi:type="dcterms:W3CDTF">2021-06-24T11:46:01Z</dcterms:created>
  <dcterms:modified xsi:type="dcterms:W3CDTF">2025-03-28T13:14:07Z</dcterms:modified>
</cp:coreProperties>
</file>