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0" autoAdjust="0"/>
    <p:restoredTop sz="94721"/>
  </p:normalViewPr>
  <p:slideViewPr>
    <p:cSldViewPr snapToGrid="0" snapToObjects="1" showGuides="1">
      <p:cViewPr varScale="1">
        <p:scale>
          <a:sx n="104" d="100"/>
          <a:sy n="104" d="100"/>
        </p:scale>
        <p:origin x="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20.11.24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Nn3P8sj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990797C-ACE3-4439-0E33-42947308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VO-Inhalte Komplexe Zahlen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9A8A9105-88C9-2BCB-4798-DA0A554DC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Definition (imaginäre Einheit)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de-AT" b="0" dirty="0"/>
              </a:p>
              <a:p>
                <a:pPr marL="0" indent="0">
                  <a:buNone/>
                </a:pPr>
                <a:r>
                  <a:rPr lang="de-DE" dirty="0"/>
                  <a:t>Definition (komplexe Zahlen)</a:t>
                </a:r>
              </a:p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m:rPr>
                        <m:lit/>
                      </m:rP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lit/>
                      </m:rP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Real und Imaginärteil</a:t>
                </a:r>
              </a:p>
              <a:p>
                <a:r>
                  <a:rPr lang="de-DE" dirty="0"/>
                  <a:t>Für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de-DE" dirty="0"/>
                  <a:t> heißt Realteil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, Imaginärteil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Rechenregeln in komplexen Zahlen</a:t>
                </a:r>
              </a:p>
              <a:p>
                <a:r>
                  <a:rPr lang="de-DE" dirty="0"/>
                  <a:t>Addition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r>
                  <a:rPr lang="de-DE" dirty="0"/>
                  <a:t>Multiplikation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9A8A9105-88C9-2BCB-4798-DA0A554DC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51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A2A97F6-7BF5-1B92-5CB2-95A25B6D1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Konjugiert Komplexe Zahl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Vorgehensweise bei der Komplexen Division:</a:t>
                </a:r>
              </a:p>
              <a:p>
                <a:r>
                  <a:rPr lang="de-DE" dirty="0"/>
                  <a:t>Erweitern des Bruchs mit komplex konjugierten Nenner</a:t>
                </a:r>
              </a:p>
              <a:p>
                <a:r>
                  <a:rPr lang="de-DE" dirty="0"/>
                  <a:t>Im Nenner bildet sich der Betrag einer komplexen Zahl</a:t>
                </a:r>
              </a:p>
              <a:p>
                <a:r>
                  <a:rPr lang="de-DE" dirty="0"/>
                  <a:t>Im Nenner erhält man somit eine reelle Zahl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A2A97F6-7BF5-1B92-5CB2-95A25B6D1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0C5FFE41-09EB-F7F6-82C9-EBFDA65E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und wichtige Rechenregeln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5D64B78-5669-6488-6D1E-21BC50B7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88" y="981075"/>
            <a:ext cx="5661212" cy="461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1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6B54257-BD1C-A81B-59C2-8B8C499CF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995" y="4778375"/>
                <a:ext cx="10400386" cy="131092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Im Grunde kann man sich jede komplexe Zahl als ein Element der komplexen Ebene vorstellen, im Grunde wie ein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dirty="0"/>
                  <a:t> Koordinatensystem</a:t>
                </a:r>
              </a:p>
              <a:p>
                <a:pPr marL="0" indent="0">
                  <a:buNone/>
                </a:pPr>
                <a:r>
                  <a:rPr lang="de-DE" dirty="0"/>
                  <a:t>Für die Berechnung von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de-DE" dirty="0"/>
                  <a:t> gibt es dann mehrere Trigonometrische Möglichkeiten.</a:t>
                </a:r>
              </a:p>
              <a:p>
                <a:pPr marL="0" indent="0">
                  <a:buNone/>
                </a:pPr>
                <a:r>
                  <a:rPr lang="de-DE" dirty="0"/>
                  <a:t>Wir merken uns folgendes --&gt;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AT" b="0" i="0" smtClean="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lang="de-AT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AT" b="0" i="0" smtClean="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de-A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de-AT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6B54257-BD1C-A81B-59C2-8B8C499CF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995" y="4778375"/>
                <a:ext cx="10400386" cy="1310926"/>
              </a:xfrm>
              <a:blipFill>
                <a:blip r:embed="rId2"/>
                <a:stretch>
                  <a:fillRect l="-244" t="-110577" b="-19519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B86745FD-B933-7534-5D50-94DB186C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Polarkoordinaten</a:t>
            </a:r>
          </a:p>
        </p:txBody>
      </p:sp>
      <p:pic>
        <p:nvPicPr>
          <p:cNvPr id="1028" name="Picture 4" descr="Complex Plane: Rectangular and Polar Form (examples, solutions, worksheets,  activities)">
            <a:extLst>
              <a:ext uri="{FF2B5EF4-FFF2-40B4-BE49-F238E27FC236}">
                <a16:creationId xmlns:a16="http://schemas.microsoft.com/office/drawing/2014/main" id="{55934493-B364-EAE7-FF10-E26E2E26A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6" y="981075"/>
            <a:ext cx="7442200" cy="37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0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1F12-B34A-5EF5-7AE6-6B6129C5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20A1CD8-F048-638D-B993-A72986A0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Damit das bei Prüfungen klappt </a:t>
            </a:r>
            <a:r>
              <a:rPr lang="de-DE" dirty="0">
                <a:sym typeface="Wingdings" pitchFamily="2" charset="2"/>
              </a:rPr>
              <a:t>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60E1D6C-C5CF-105B-75A0-DD5E6901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Brauchen wir noch einige wichtige Werte des </a:t>
            </a:r>
            <a:r>
              <a:rPr lang="de-DE" dirty="0" err="1"/>
              <a:t>arccos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2052" name="Picture 4" descr="How to use the table of arcsine and arccosine. Example 2 | MATHVOX">
            <a:extLst>
              <a:ext uri="{FF2B5EF4-FFF2-40B4-BE49-F238E27FC236}">
                <a16:creationId xmlns:a16="http://schemas.microsoft.com/office/drawing/2014/main" id="{96928FED-17AD-DD1D-B95A-5B4DABA7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571450"/>
            <a:ext cx="82423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8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400A5-8250-7BAA-5A8D-D2760579D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Für jede reelle Zahl x gilt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𝑐𝑜𝑠𝑥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𝑖𝑠𝑖𝑛𝑥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Richard Feynman – „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most</a:t>
                </a:r>
                <a:r>
                  <a:rPr lang="de-DE" dirty="0"/>
                  <a:t> </a:t>
                </a:r>
                <a:r>
                  <a:rPr lang="de-DE" dirty="0" err="1"/>
                  <a:t>remarkable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in </a:t>
                </a:r>
                <a:r>
                  <a:rPr lang="de-DE" dirty="0" err="1"/>
                  <a:t>mathematics</a:t>
                </a:r>
                <a:r>
                  <a:rPr lang="de-DE" dirty="0"/>
                  <a:t>“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Die Eulersche Formel macht es uns möglich eine</a:t>
                </a:r>
              </a:p>
              <a:p>
                <a:pPr marL="0" indent="0">
                  <a:buNone/>
                </a:pPr>
                <a:r>
                  <a:rPr lang="de-DE" dirty="0"/>
                  <a:t>komplexe Zahl von kartesischen in das polar- Koordinatensystem</a:t>
                </a:r>
              </a:p>
              <a:p>
                <a:pPr marL="0" indent="0">
                  <a:buNone/>
                </a:pPr>
                <a:r>
                  <a:rPr lang="de-DE" dirty="0"/>
                  <a:t>zu transformieren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Wir brauchen eigentlich nur einsetzen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𝑖𝑠𝑖𝑛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e-A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de-A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de-AT" b="0" i="1" dirty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dirty="0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de-AT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86400A5-8250-7BAA-5A8D-D2760579D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338EBA53-7D43-3161-112A-D1EA1EE4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Eulers Formula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0917CDC-FB35-198C-B8CD-80080D28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076" y="1130142"/>
            <a:ext cx="4072939" cy="420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36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E6B4EF7F-5C26-393D-C6EB-985DD97E3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24299"/>
            <a:ext cx="4889500" cy="34036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7D0EC6DE-9472-A879-0C41-5A1E3A1F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Dann kann man auch „anders“ Rechnen</a:t>
            </a:r>
          </a:p>
        </p:txBody>
      </p:sp>
    </p:spTree>
    <p:extLst>
      <p:ext uri="{BB962C8B-B14F-4D97-AF65-F5344CB8AC3E}">
        <p14:creationId xmlns:p14="http://schemas.microsoft.com/office/powerpoint/2010/main" val="22040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00D2D49-9E19-9984-F79C-E2CEFB26C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Eine fundamentale Identität die wir hier brauchen ist der Satz von De </a:t>
                </a:r>
                <a:r>
                  <a:rPr lang="de-DE" dirty="0" err="1"/>
                  <a:t>Moivre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Es gilt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de-DE" dirty="0"/>
                  <a:t> und damit für jede reelle Zahl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de-DE" dirty="0"/>
                  <a:t> eine: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Betrachte </a:t>
                </a:r>
                <a:r>
                  <a:rPr lang="de-DE" dirty="0" err="1"/>
                  <a:t>zb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de-DE" dirty="0"/>
                  <a:t> wandeln wir in die Exponentialform um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Das gibt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=1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 damit kann man die Formel aus der VO folgendes Ableiten: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ra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d>
                              <m:d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de-DE" dirty="0"/>
                  <a:t> das Theorem von De </a:t>
                </a:r>
                <a:r>
                  <a:rPr lang="de-DE" dirty="0" err="1"/>
                  <a:t>Moive</a:t>
                </a:r>
                <a:r>
                  <a:rPr lang="de-DE" dirty="0"/>
                  <a:t> </a:t>
                </a:r>
                <a:r>
                  <a:rPr lang="de-DE" dirty="0" err="1"/>
                  <a:t>bzw</a:t>
                </a:r>
                <a:r>
                  <a:rPr lang="de-DE" dirty="0"/>
                  <a:t> die Umwandlung zwischen Polar/Exponentialform gibt uns dann ein Ergebnis</a:t>
                </a:r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700D2D49-9E19-9984-F79C-E2CEFB26C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0BF61025-7E6E-0CFD-F270-3EF8106F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Bevor wir mit den Übungen starten – Roots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99310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648AD-23AB-FCFA-FFFB-E76A360D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mit dem Theorem von de </a:t>
            </a:r>
            <a:r>
              <a:rPr lang="de-DE" dirty="0" err="1"/>
              <a:t>Moive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083D5A-A46E-060E-D286-E20CBFF9D9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20BF7C-EA61-2D6D-A0E4-79833BC27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A93888-282C-114D-3C7B-0096633B2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44143D-3156-C3AA-71FF-545D4E1FC8C1}"/>
                  </a:ext>
                </a:extLst>
              </p:cNvPr>
              <p:cNvSpPr txBox="1"/>
              <p:nvPr/>
            </p:nvSpPr>
            <p:spPr>
              <a:xfrm>
                <a:off x="939114" y="1309816"/>
                <a:ext cx="9811939" cy="3065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lang="de-DE" dirty="0"/>
                  <a:t> mit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=0,1,2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Im Fall </a:t>
                </a:r>
                <a:r>
                  <a:rPr lang="de-DE" dirty="0" err="1"/>
                  <a:t>k</a:t>
                </a:r>
                <a:r>
                  <a:rPr lang="de-DE" dirty="0"/>
                  <a:t>=0: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Im Fall </a:t>
                </a:r>
                <a:r>
                  <a:rPr lang="de-DE" dirty="0" err="1"/>
                  <a:t>k</a:t>
                </a:r>
                <a:r>
                  <a:rPr lang="de-DE" dirty="0"/>
                  <a:t>=1: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Im Fall </a:t>
                </a:r>
                <a:r>
                  <a:rPr lang="de-DE" dirty="0" err="1"/>
                  <a:t>k</a:t>
                </a:r>
                <a:r>
                  <a:rPr lang="de-DE" dirty="0"/>
                  <a:t>=2: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𝑖𝑠𝑖𝑛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=0 −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A44143D-3156-C3AA-71FF-545D4E1FC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14" y="1309816"/>
                <a:ext cx="9811939" cy="3065711"/>
              </a:xfrm>
              <a:prstGeom prst="rect">
                <a:avLst/>
              </a:prstGeom>
              <a:blipFill>
                <a:blip r:embed="rId2"/>
                <a:stretch>
                  <a:fillRect l="-388" b="-8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7ACDFF51-69B7-3EAE-026F-0C898537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998" y="306041"/>
            <a:ext cx="4932130" cy="49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0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17ED98-0FF6-B023-7AFE-807CA723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Schauen wir uns das Mal genauer an: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799DCA-22C5-82A9-8BE3-F555B917B9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49EAE-910C-07D9-D5FC-B91FE0321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645F58-F90C-CDD5-8753-7028BA366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9</a:t>
            </a:fld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9C957B-CD5F-9A9C-6DE5-8FA944EBA433}"/>
              </a:ext>
            </a:extLst>
          </p:cNvPr>
          <p:cNvSpPr txBox="1"/>
          <p:nvPr/>
        </p:nvSpPr>
        <p:spPr>
          <a:xfrm>
            <a:off x="767408" y="1137507"/>
            <a:ext cx="6122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2"/>
              </a:rPr>
              <a:t>https://www.geogebra.org/m/Nn3P8sje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67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474</Words>
  <Application>Microsoft Macintosh PowerPoint</Application>
  <PresentationFormat>Breitbild</PresentationFormat>
  <Paragraphs>66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</vt:lpstr>
      <vt:lpstr>Wiederholung VO-Inhalte Komplexe Zahlen</vt:lpstr>
      <vt:lpstr>Eigenschaften und wichtige Rechenregeln</vt:lpstr>
      <vt:lpstr>Darstellung Polarkoordinaten</vt:lpstr>
      <vt:lpstr>Damit das bei Prüfungen klappt </vt:lpstr>
      <vt:lpstr>Eulers Formula</vt:lpstr>
      <vt:lpstr>Dann kann man auch „anders“ Rechnen</vt:lpstr>
      <vt:lpstr>Bevor wir mit den Übungen starten – Roots of Complex Numbers</vt:lpstr>
      <vt:lpstr>Beispiel mit dem Theorem von de Moive</vt:lpstr>
      <vt:lpstr>Schauen wir uns das Mal genauer an: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139</cp:revision>
  <dcterms:created xsi:type="dcterms:W3CDTF">2017-06-06T07:41:45Z</dcterms:created>
  <dcterms:modified xsi:type="dcterms:W3CDTF">2024-11-20T19:34:09Z</dcterms:modified>
</cp:coreProperties>
</file>