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8" r:id="rId2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4C"/>
    <a:srgbClr val="EB8B2D"/>
    <a:srgbClr val="343433"/>
    <a:srgbClr val="636462"/>
    <a:srgbClr val="7777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5" autoAdjust="0"/>
    <p:restoredTop sz="94721"/>
  </p:normalViewPr>
  <p:slideViewPr>
    <p:cSldViewPr snapToGrid="0" snapToObjects="1" showGuides="1">
      <p:cViewPr varScale="1">
        <p:scale>
          <a:sx n="89" d="100"/>
          <a:sy n="89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170" d="100"/>
          <a:sy n="170" d="100"/>
        </p:scale>
        <p:origin x="648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AF9A7093-B570-B193-D7A9-C5C63DBA20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BD1486-6470-ADF8-DE88-7EFF4FFC6F9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5FBCA-7827-204B-8916-3BD441F72BB8}" type="datetimeFigureOut">
              <a:rPr lang="de-DE" smtClean="0"/>
              <a:t>28.11.24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4AD9848-4544-6C88-D485-3E2FFA25BC9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54C57B-ECE4-849C-BD69-0C6CD30F619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B2C0D7-0313-8748-AFD1-FE9CFDB25C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58877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CE5A1-857B-214D-8BEE-AF65CEFCD544}" type="datetimeFigureOut">
              <a:rPr lang="de-DE" smtClean="0"/>
              <a:t>28.11.24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31BCB-E4CC-CD41-BF0E-941D9510A3D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562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4FC01E-4815-58CB-245F-C6264A32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408" y="1130142"/>
            <a:ext cx="10858029" cy="4746783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8864711B-B66A-4977-94BF-C8F796675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DADEC43C-9F10-44C2-948C-1CE9C0008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062F2930-2022-4645-AD40-1CBBC51C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DDB4200-B07A-411A-9FE4-AD38EF843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6542403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0" userDrawn="1">
          <p15:clr>
            <a:srgbClr val="FBAE40"/>
          </p15:clr>
        </p15:guide>
        <p15:guide id="2" pos="48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E0E2EE-6D34-4B5B-AA4B-573B592F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CA28F89-96FF-4583-812E-E0A19D070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FC789B-2A81-4438-874D-C120BD958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5BED4D0-8BC2-43F5-A2D4-B6152750D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7351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6763" y="1130400"/>
            <a:ext cx="5273191" cy="47513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de-DE" dirty="0"/>
            </a:lvl1pPr>
            <a:lvl2pPr>
              <a:defRPr lang="de-DE" dirty="0"/>
            </a:lvl2pPr>
            <a:lvl3pPr>
              <a:defRPr lang="de-DE" dirty="0"/>
            </a:lvl3pPr>
            <a:lvl4pPr>
              <a:defRPr lang="de-DE" dirty="0"/>
            </a:lvl4pPr>
            <a:lvl5pPr>
              <a:defRPr lang="en-US" dirty="0"/>
            </a:lvl5pPr>
          </a:lstStyle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F25E90-E439-A938-CC55-2C9384E72BB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130400"/>
            <a:ext cx="5274000" cy="4751387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D2A0F63-3047-48A0-8844-706F94AA5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1F5EA41-68C8-4101-A777-DA8D66CDA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BA835BB1-C341-484D-9478-FD7AC6FE9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3CABCA6-8A44-4510-88DF-10525829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946873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0969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23EBBEB-ABBC-395C-14A7-2F7F0FAE60BA}"/>
              </a:ext>
            </a:extLst>
          </p:cNvPr>
          <p:cNvSpPr txBox="1"/>
          <p:nvPr userDrawn="1"/>
        </p:nvSpPr>
        <p:spPr>
          <a:xfrm>
            <a:off x="770969" y="1126927"/>
            <a:ext cx="5273999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68689F5-31B5-F924-6649-EBD229A11FB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9368" y="1797050"/>
            <a:ext cx="5274000" cy="4079875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400">
                <a:solidFill>
                  <a:srgbClr val="4C4D4C"/>
                </a:solidFill>
              </a:defRPr>
            </a:lvl2pPr>
            <a:lvl3pPr>
              <a:defRPr sz="2000">
                <a:solidFill>
                  <a:schemeClr val="accent6"/>
                </a:solidFill>
              </a:defRPr>
            </a:lvl3pPr>
            <a:lvl4pPr>
              <a:defRPr sz="2000">
                <a:solidFill>
                  <a:schemeClr val="accent6"/>
                </a:solidFill>
              </a:defRPr>
            </a:lvl4pPr>
            <a:lvl5pPr>
              <a:defRPr sz="2000">
                <a:solidFill>
                  <a:schemeClr val="accent6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FCADC7D-CFAE-D0EC-0BBB-45D49E9E25BF}"/>
              </a:ext>
            </a:extLst>
          </p:cNvPr>
          <p:cNvSpPr txBox="1"/>
          <p:nvPr userDrawn="1"/>
        </p:nvSpPr>
        <p:spPr>
          <a:xfrm>
            <a:off x="6359368" y="1127050"/>
            <a:ext cx="5274000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</a:rPr>
              <a:t>Untertitelformat bearbeiten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139E03F-37B4-4FFD-BF3A-B610654DE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164399-33DF-4CA4-BB06-BBFA3298F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524F7D8-13D0-4D7C-BB66-DD0288049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0BA7D5B-6828-4902-BCFD-FDFC10141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91244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9368" y="1130400"/>
            <a:ext cx="5274000" cy="4756918"/>
          </a:xfrm>
        </p:spPr>
        <p:txBody>
          <a:bodyPr>
            <a:normAutofit/>
          </a:bodyPr>
          <a:lstStyle>
            <a:lvl1pPr marL="228594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1pPr>
            <a:lvl2pPr marL="685783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2pPr>
            <a:lvl3pPr marL="1142971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3pPr>
            <a:lvl4pPr marL="1600160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4pPr>
            <a:lvl5pPr marL="2057349" indent="-228594">
              <a:buFont typeface="Wingdings" pitchFamily="2" charset="2"/>
              <a:buChar char="§"/>
              <a:defRPr sz="1800">
                <a:solidFill>
                  <a:srgbClr val="4C4D4C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6799" y="1130400"/>
            <a:ext cx="5274000" cy="475691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FA8C76D-FB78-46AD-9126-06C0DD97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C3B2896-5CE0-4AE2-BF67-5854CC0A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164C183-DEFE-4514-A946-E88C7F47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93F9A72-D976-44B9-928D-DE07A3A5D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1576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9368" y="1130400"/>
            <a:ext cx="5274000" cy="4751386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6C6A265-800A-43D6-2F98-C10611F54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6762" y="1130400"/>
            <a:ext cx="5274000" cy="47513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4C4D4C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4E2278B-2CE9-430A-902D-4C5232CCD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AC6CA4D-A3B1-475B-ABEA-939A8969F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24C3248B-5FBB-4845-9AAC-068CB56D4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600DB79-799A-4AB8-8AF9-3C91DADD7D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199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+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E3D3830-AFB1-4618-B279-6F686B2B65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6763" y="1700213"/>
            <a:ext cx="10866437" cy="1145537"/>
          </a:xfrm>
        </p:spPr>
        <p:txBody>
          <a:bodyPr>
            <a:noAutofit/>
          </a:bodyPr>
          <a:lstStyle>
            <a:lvl1pPr marL="623888" indent="-358775">
              <a:buNone/>
              <a:defRPr sz="2000" i="1"/>
            </a:lvl1pPr>
            <a:lvl2pPr marL="457200" indent="0">
              <a:buNone/>
              <a:defRPr sz="2000" i="1"/>
            </a:lvl2pPr>
            <a:lvl3pPr marL="914400" indent="0">
              <a:buNone/>
              <a:defRPr sz="2000" i="1"/>
            </a:lvl3pPr>
            <a:lvl4pPr marL="1371600" indent="0">
              <a:buNone/>
              <a:defRPr sz="2000" i="1"/>
            </a:lvl4pPr>
            <a:lvl5pPr marL="1828800" indent="0">
              <a:buNone/>
              <a:defRPr sz="2000" i="1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D230031-93FC-50BC-76F9-90A026F0873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1130400"/>
            <a:ext cx="10865960" cy="480053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C4D4C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5D40C19-5571-4E6B-92FB-0DB032155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6A666AF-0FF4-4744-939E-6225A79AC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C3F18671-40F8-476D-AA96-093766E4A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AAADEFE-31C8-48CD-9129-6646A91622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C19150B-8033-4BB0-A118-14B6BAB79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6763" y="2949575"/>
            <a:ext cx="10848975" cy="29273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66364703-4655-3A8A-7A24-521B94AB028D}"/>
              </a:ext>
            </a:extLst>
          </p:cNvPr>
          <p:cNvCxnSpPr/>
          <p:nvPr userDrawn="1"/>
        </p:nvCxnSpPr>
        <p:spPr>
          <a:xfrm>
            <a:off x="863269" y="1797050"/>
            <a:ext cx="0" cy="960107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369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CEA406-B33A-474E-AD25-1543EBC50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CA45CBD-1CCA-4B41-9006-CD2C63922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5B5B30B-5CF3-41A4-91A9-CC3AAAC64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16765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ckblatt Social Media+ww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7090AD0-FD2A-CA7D-BBD5-5B2FCD0D81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240682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3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218396C8-6250-4EB9-A9AF-4941536C768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/>
          <a:stretch/>
        </p:blipFill>
        <p:spPr>
          <a:xfrm>
            <a:off x="0" y="0"/>
            <a:ext cx="12250813" cy="689108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408" y="332656"/>
            <a:ext cx="10865960" cy="4778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408" y="1130142"/>
            <a:ext cx="10865960" cy="4746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594" lvl="0" indent="-228594">
              <a:buFont typeface="Wingdings" pitchFamily="2" charset="2"/>
              <a:buChar char="§"/>
            </a:pPr>
            <a:r>
              <a:rPr lang="de-DE" dirty="0"/>
              <a:t>Mastertextformat bearbeiten</a:t>
            </a:r>
          </a:p>
          <a:p>
            <a:pPr marL="685783" lvl="1" indent="-228594">
              <a:buFont typeface="Wingdings" pitchFamily="2" charset="2"/>
              <a:buChar char="§"/>
            </a:pPr>
            <a:r>
              <a:rPr lang="de-DE" dirty="0"/>
              <a:t>Zweite Ebene</a:t>
            </a:r>
          </a:p>
          <a:p>
            <a:pPr marL="1142971" lvl="2" indent="-228594">
              <a:buFont typeface="Wingdings" pitchFamily="2" charset="2"/>
              <a:buChar char="§"/>
            </a:pPr>
            <a:r>
              <a:rPr lang="de-DE" dirty="0"/>
              <a:t>Dritte Ebene</a:t>
            </a:r>
          </a:p>
          <a:p>
            <a:pPr marL="1600160" lvl="3" indent="-228594">
              <a:buFont typeface="Wingdings" pitchFamily="2" charset="2"/>
              <a:buChar char="§"/>
            </a:pPr>
            <a:r>
              <a:rPr lang="de-DE" dirty="0"/>
              <a:t>Vierte Ebene</a:t>
            </a:r>
          </a:p>
          <a:p>
            <a:pPr marL="2057349" lvl="4" indent="-228594">
              <a:buFont typeface="Wingdings" pitchFamily="2" charset="2"/>
              <a:buChar char="§"/>
            </a:pPr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14198" y="6356350"/>
            <a:ext cx="1311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1183" y="6356350"/>
            <a:ext cx="4114799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  <a:latin typeface="+mj-lt"/>
              </a:defRPr>
            </a:lvl1pPr>
          </a:lstStyle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1053" y="6356350"/>
            <a:ext cx="882315" cy="365125"/>
          </a:xfrm>
          <a:prstGeom prst="rect">
            <a:avLst/>
          </a:prstGeom>
        </p:spPr>
        <p:txBody>
          <a:bodyPr anchor="ctr" anchorCtr="1"/>
          <a:lstStyle>
            <a:lvl1pPr>
              <a:defRPr lang="de-DE" sz="1000" smtClean="0">
                <a:solidFill>
                  <a:schemeClr val="accent3"/>
                </a:solidFill>
              </a:defRPr>
            </a:lvl1pPr>
          </a:lstStyle>
          <a:p>
            <a:pPr algn="r"/>
            <a:fld id="{EBA229B5-7CFD-BC45-B1DD-7E8FA6FF2A01}" type="slidenum">
              <a:rPr lang="de-AT" smtClean="0"/>
              <a:pPr algn="r"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13970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47" r:id="rId2"/>
    <p:sldLayoutId id="2147483708" r:id="rId3"/>
    <p:sldLayoutId id="2147483721" r:id="rId4"/>
    <p:sldLayoutId id="2147483712" r:id="rId5"/>
    <p:sldLayoutId id="2147483713" r:id="rId6"/>
    <p:sldLayoutId id="2147483714" r:id="rId7"/>
    <p:sldLayoutId id="2147483735" r:id="rId8"/>
    <p:sldLayoutId id="2147483720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rgbClr val="4C4D4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>
          <a:solidFill>
            <a:srgbClr val="4C4D4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F26B43"/>
          </p15:clr>
        </p15:guide>
        <p15:guide id="2" pos="48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20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CBB23126-1C1D-A405-2A0B-93F39418A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7408" y="1139181"/>
            <a:ext cx="2819400" cy="11176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4D079BB1-02B5-486F-3BC1-C84652490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Lösen von Linearen </a:t>
            </a:r>
            <a:r>
              <a:rPr lang="de-DE" dirty="0" err="1"/>
              <a:t>Gleichungsystemen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6CBBB91-92AA-7E78-A8EA-0A6C57924B97}"/>
              </a:ext>
            </a:extLst>
          </p:cNvPr>
          <p:cNvSpPr txBox="1"/>
          <p:nvPr/>
        </p:nvSpPr>
        <p:spPr>
          <a:xfrm>
            <a:off x="831511" y="2400802"/>
            <a:ext cx="63408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 lineares </a:t>
            </a:r>
            <a:r>
              <a:rPr lang="de-DE" dirty="0" err="1"/>
              <a:t>Gleichungsystem</a:t>
            </a:r>
            <a:r>
              <a:rPr lang="de-DE" dirty="0"/>
              <a:t> aufgebaut durch Variablen </a:t>
            </a:r>
            <a:r>
              <a:rPr lang="de-DE" dirty="0" err="1"/>
              <a:t>x,y,z</a:t>
            </a:r>
            <a:r>
              <a:rPr lang="de-DE" dirty="0"/>
              <a:t>… und Koeffizienten vor den Variablen.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Eine Lösung ist dann ein Tripel (</a:t>
            </a:r>
            <a:r>
              <a:rPr lang="de-DE" dirty="0" err="1"/>
              <a:t>x,y,z</a:t>
            </a:r>
            <a:r>
              <a:rPr lang="de-DE" dirty="0"/>
              <a:t>) aus Werten, welche das gegebene </a:t>
            </a:r>
            <a:r>
              <a:rPr lang="de-DE" dirty="0" err="1"/>
              <a:t>Gleichungsystem</a:t>
            </a:r>
            <a:r>
              <a:rPr lang="de-DE" dirty="0"/>
              <a:t> löst.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Im 3D Raum kann man sich die Lösung als Schnittpunkt von verschiedenen Ebenen vorstellen.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0946B48-1D17-645D-1CD4-E0AC59C4C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5194" y="142875"/>
            <a:ext cx="328612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824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B51C9B-F884-C230-C721-2989D3B3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Allgemeine Form des linearen </a:t>
            </a:r>
            <a:r>
              <a:rPr lang="de-DE" dirty="0" err="1"/>
              <a:t>Gleichungsystems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902743-B8E3-88BE-897A-2941566480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F39D73-7471-56F7-6CD2-AAD422112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6727013-9550-B805-45D2-686B5DF47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2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9527D20-0ADB-82BE-7D0E-0B2507C2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06" y="993775"/>
            <a:ext cx="4610100" cy="1498600"/>
          </a:xfrm>
          <a:prstGeom prst="rect">
            <a:avLst/>
          </a:prstGeom>
        </p:spPr>
      </p:pic>
      <p:sp>
        <p:nvSpPr>
          <p:cNvPr id="7" name="Pfeil nach rechts 6">
            <a:extLst>
              <a:ext uri="{FF2B5EF4-FFF2-40B4-BE49-F238E27FC236}">
                <a16:creationId xmlns:a16="http://schemas.microsoft.com/office/drawing/2014/main" id="{8E7321EE-5573-8CBA-2E32-99C0E80F1456}"/>
              </a:ext>
            </a:extLst>
          </p:cNvPr>
          <p:cNvSpPr/>
          <p:nvPr/>
        </p:nvSpPr>
        <p:spPr>
          <a:xfrm rot="2341880" flipV="1">
            <a:off x="4899832" y="2990983"/>
            <a:ext cx="1443037" cy="369331"/>
          </a:xfrm>
          <a:prstGeom prst="rightArrow">
            <a:avLst>
              <a:gd name="adj1" fmla="val 50000"/>
              <a:gd name="adj2" fmla="val 667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2558BAD-35BF-4EFA-E01E-3FA9746BA182}"/>
              </a:ext>
            </a:extLst>
          </p:cNvPr>
          <p:cNvSpPr txBox="1"/>
          <p:nvPr/>
        </p:nvSpPr>
        <p:spPr>
          <a:xfrm>
            <a:off x="5480514" y="2543772"/>
            <a:ext cx="30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Übergang zur Matrixgleichung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A999A14-DE81-541C-2194-D33C85B79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386" y="2537938"/>
            <a:ext cx="1244600" cy="381000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A452627-FA13-C70C-3F54-4D7B391C5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682" y="3882307"/>
            <a:ext cx="67818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9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0D81E3-9FCE-9250-4FAE-2E786F580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Die Lösungsmenge / Lösungsraum und eine geometrische Interpretation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E9183B4-320E-0D19-EEEC-5995F9B5B10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8C23A2-5A87-60E6-E906-82E8F8491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C75AAD-BD80-60DD-C7AB-74CE61B62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3</a:t>
            </a:fld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77C3649-82D0-0AE2-67C5-6A8493ABAD12}"/>
              </a:ext>
            </a:extLst>
          </p:cNvPr>
          <p:cNvSpPr txBox="1"/>
          <p:nvPr/>
        </p:nvSpPr>
        <p:spPr>
          <a:xfrm>
            <a:off x="684387" y="1485784"/>
            <a:ext cx="61837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Für ein lineares </a:t>
            </a:r>
            <a:r>
              <a:rPr lang="de-DE" dirty="0" err="1"/>
              <a:t>Gleichungsystem</a:t>
            </a:r>
            <a:r>
              <a:rPr lang="de-DE" dirty="0"/>
              <a:t> haben wir folgende Möglichkeiten für Lösungen:</a:t>
            </a:r>
          </a:p>
          <a:p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Keine Lösung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unendlich viele Lösungen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Eine exakte Lösung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54635527-AFAB-86C5-AB93-1C0F47149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477" y="1267439"/>
            <a:ext cx="3714866" cy="3714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63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42AF75-6F11-2614-2269-2AFFB0C3E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Lösung durch den Satz von Gauß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181FAE9-F287-D44D-93D7-D979E40CEAA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A2FE09-3365-426D-99C0-54A94AE622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12F1852-2ED4-4F74-7A06-67A3AD20E7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4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4A106DA-D4B4-18DB-F8F9-0F1A03AE0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64" y="1467719"/>
            <a:ext cx="5651500" cy="2616200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D163E0A-1AFD-8CDC-6BC9-F43818F68102}"/>
              </a:ext>
            </a:extLst>
          </p:cNvPr>
          <p:cNvSpPr txBox="1"/>
          <p:nvPr/>
        </p:nvSpPr>
        <p:spPr>
          <a:xfrm>
            <a:off x="335264" y="1782928"/>
            <a:ext cx="5524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Unser Ziel bei diesem Algorithmus ist es das System auf Zeilenstufenform zu bringen. </a:t>
            </a:r>
          </a:p>
          <a:p>
            <a:endParaRPr lang="de-DE" dirty="0"/>
          </a:p>
          <a:p>
            <a:r>
              <a:rPr lang="de-DE" dirty="0" err="1"/>
              <a:t>Dannach</a:t>
            </a:r>
            <a:r>
              <a:rPr lang="de-DE" dirty="0"/>
              <a:t> kann man nämlich die Lösung einfach ablesen</a:t>
            </a:r>
          </a:p>
        </p:txBody>
      </p:sp>
    </p:spTree>
    <p:extLst>
      <p:ext uri="{BB962C8B-B14F-4D97-AF65-F5344CB8AC3E}">
        <p14:creationId xmlns:p14="http://schemas.microsoft.com/office/powerpoint/2010/main" val="667692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5FE5D-21B3-1EA4-BEC3-66D95D44A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1FE8C4-17A7-1FD9-9A7B-FFB6CFBB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Wiederholung Zeilenstufenform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11C77C9-13D7-7286-410A-01B0ED2009A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FF8E11-0E13-2DF6-E461-2AC2BD626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A43D1CD-1FAB-C41F-9BB9-2C21E8EF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5</a:t>
            </a:fld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8230C63-1200-6261-4024-EE2516AD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00" y="3276515"/>
            <a:ext cx="5308600" cy="208280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6A57455-C110-8145-5566-35076E0EB1D5}"/>
              </a:ext>
            </a:extLst>
          </p:cNvPr>
          <p:cNvCxnSpPr/>
          <p:nvPr/>
        </p:nvCxnSpPr>
        <p:spPr>
          <a:xfrm>
            <a:off x="5181343" y="2389537"/>
            <a:ext cx="0" cy="886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2785FD7-E5AC-0D75-28A2-1AB97888731B}"/>
                  </a:ext>
                </a:extLst>
              </p:cNvPr>
              <p:cNvSpPr txBox="1"/>
              <p:nvPr/>
            </p:nvSpPr>
            <p:spPr>
              <a:xfrm>
                <a:off x="3249827" y="1393003"/>
                <a:ext cx="41147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Pivots, dieses sind unsere gebundenen Variablen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de-DE" dirty="0"/>
                  <a:t> der Wert ist eindeutig bestimmt</a:t>
                </a:r>
              </a:p>
            </p:txBody>
          </p:sp>
        </mc:Choice>
        <mc:Fallback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2785FD7-E5AC-0D75-28A2-1AB978887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827" y="1393003"/>
                <a:ext cx="4114796" cy="923330"/>
              </a:xfrm>
              <a:prstGeom prst="rect">
                <a:avLst/>
              </a:prstGeom>
              <a:blipFill>
                <a:blip r:embed="rId3"/>
                <a:stretch>
                  <a:fillRect l="-923" t="-2703" b="-945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0E0CC50-FC15-C00C-A2E0-DED6A89DB9CC}"/>
              </a:ext>
            </a:extLst>
          </p:cNvPr>
          <p:cNvCxnSpPr>
            <a:cxnSpLocks/>
          </p:cNvCxnSpPr>
          <p:nvPr/>
        </p:nvCxnSpPr>
        <p:spPr>
          <a:xfrm flipH="1">
            <a:off x="5753873" y="2316333"/>
            <a:ext cx="2228592" cy="111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7ECF938-77B3-0ACA-DB83-AD095AC9F82D}"/>
              </a:ext>
            </a:extLst>
          </p:cNvPr>
          <p:cNvSpPr txBox="1"/>
          <p:nvPr/>
        </p:nvSpPr>
        <p:spPr>
          <a:xfrm>
            <a:off x="8130747" y="1807529"/>
            <a:ext cx="3707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Freie Variablen, welche nicht in </a:t>
            </a:r>
            <a:r>
              <a:rPr lang="de-DE" dirty="0" err="1"/>
              <a:t>Pivotpositionen</a:t>
            </a:r>
            <a:r>
              <a:rPr lang="de-DE" dirty="0"/>
              <a:t> stehen, diese können beliebige Werte annehmen</a:t>
            </a:r>
          </a:p>
        </p:txBody>
      </p:sp>
    </p:spTree>
    <p:extLst>
      <p:ext uri="{BB962C8B-B14F-4D97-AF65-F5344CB8AC3E}">
        <p14:creationId xmlns:p14="http://schemas.microsoft.com/office/powerpoint/2010/main" val="888048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82263-F826-5A02-F01E-197DEE19F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D0956F-3F6A-1D5A-DB0A-90CBE38C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Der Algorithmus kurz erklärt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61C8301-656A-A91A-DE89-DC4BBE3CBE1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B4A86D7-951F-A528-AF3E-46E6F037F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AC5E34-3BB4-4FEB-9134-9D5206E804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6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D5D30B9-2E7A-0CA5-ABB1-A520510E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079328"/>
            <a:ext cx="10407480" cy="223537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0BB4866-E03F-3417-411B-B98B62E61C73}"/>
              </a:ext>
            </a:extLst>
          </p:cNvPr>
          <p:cNvSpPr txBox="1"/>
          <p:nvPr/>
        </p:nvSpPr>
        <p:spPr>
          <a:xfrm>
            <a:off x="740787" y="3409231"/>
            <a:ext cx="9658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Um unsere Zeilenstufenform zu bekommen können wir also x-beliebige Zeilenoperationen anwenden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59304AD-8F2C-C73C-94D7-A0F447DFF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408" y="4027401"/>
            <a:ext cx="7772400" cy="16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8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A89706-4603-63B3-75FD-9E5C22845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Matrixmultiplikation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60ECFAB-D68E-8C09-842D-17337ECD76E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FF055A-798F-1AD0-4ACC-B02FFB848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3F6B80B-4E0A-3CEF-E5EE-BFDD447BA9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7</a:t>
            </a:fld>
            <a:endParaRPr lang="de-AT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7C327B36-D57F-53C6-302F-DECF189D6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61" y="959100"/>
            <a:ext cx="4372637" cy="2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20263B8-74BB-B3F7-FE8A-E0E57164B1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37"/>
          <a:stretch/>
        </p:blipFill>
        <p:spPr>
          <a:xfrm>
            <a:off x="117088" y="3747244"/>
            <a:ext cx="6083300" cy="22908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A89D50DA-5715-A8D7-9923-ECED5169EB08}"/>
              </a:ext>
            </a:extLst>
          </p:cNvPr>
          <p:cNvSpPr txBox="1"/>
          <p:nvPr/>
        </p:nvSpPr>
        <p:spPr>
          <a:xfrm>
            <a:off x="6858000" y="985838"/>
            <a:ext cx="4586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Wir merken uns dass für hier die Dimensionen passen müssen:</a:t>
            </a:r>
          </a:p>
          <a:p>
            <a:endParaRPr lang="de-DE" dirty="0"/>
          </a:p>
          <a:p>
            <a:r>
              <a:rPr lang="de-DE" b="1" dirty="0"/>
              <a:t>Die Anzahl der Spalten von A muss mit der Anzahl der Zeilen von B übereinstimmen!</a:t>
            </a:r>
          </a:p>
        </p:txBody>
      </p:sp>
    </p:spTree>
    <p:extLst>
      <p:ext uri="{BB962C8B-B14F-4D97-AF65-F5344CB8AC3E}">
        <p14:creationId xmlns:p14="http://schemas.microsoft.com/office/powerpoint/2010/main" val="3319346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92234-2779-DF11-38AB-A22EAB6A3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88377E-D92B-3C3A-937F-50CB7C18A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Matrixmultiplikation der Algorithmus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0FF85E-86BF-FE58-FB9D-0BEC081C0E0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7587AA-7247-3490-C93A-24513C43CE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B2BAEC-1FED-5365-7109-AA1BCCEC8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8</a:t>
            </a:fld>
            <a:endParaRPr lang="de-AT" dirty="0"/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ACF6D5D6-C24A-107B-5BAE-B7A748F39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682750"/>
            <a:ext cx="9778574" cy="504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23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30334-18DC-3666-7FC4-158971EC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4B0C656-70FD-AA07-72E4-BBD9C526AB6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algn="ctr"/>
            <a:fld id="{7C3CDC0F-71BF-B840-812C-9588125E0BFE}" type="datetime6">
              <a:rPr lang="de-AT" smtClean="0"/>
              <a:pPr algn="ctr"/>
              <a:t>November 24</a:t>
            </a:fld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21C6A8-C082-65AF-964D-4C2E06125A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ctr"/>
            <a:r>
              <a:rPr lang="de-AT"/>
              <a:t>Titel oder Vortragender</a:t>
            </a:r>
            <a:endParaRPr lang="de-AT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EB863D1-CE05-B620-450C-8BA7FD2D6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EBA229B5-7CFD-BC45-B1DD-7E8FA6FF2A01}" type="slidenum">
              <a:rPr lang="de-AT" smtClean="0"/>
              <a:pPr algn="r"/>
              <a:t>9</a:t>
            </a:fld>
            <a:endParaRPr lang="de-AT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250E5D-910F-F1EF-E8B9-7A4A7490F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" y="165100"/>
            <a:ext cx="12141805" cy="530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9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uibk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1"/>
      </a:accent1>
      <a:accent2>
        <a:srgbClr val="F3920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x m l   v e r s i o n = " 1 . 0 "   e n c o d i n g = " u t f - 1 6 " ? > < D o c u m e n t S e t t i n g s   x m l n s : x s d = " h t t p : / / w w w . w 3 . o r g / 2 0 0 1 / X M L S c h e m a "   x m l n s : x s i = " h t t p : / / w w w . w 3 . o r g / 2 0 0 1 / X M L S c h e m a - i n s t a n c e "   x m l n s = " h t t p : / / w w w . z h a w . c h / A c c e s s i b i l i t y A d d I n " >  
     < C h e c k R e a d i n g O r d e r > t r u e < / C h e c k R e a d i n g O r d e r >  
     < C h e c k T a b l e H e a d e r > t r u e < / C h e c k T a b l e H e a d e r >  
     < C h e c k S l i d e T i t l e > t r u e < / C h e c k S l i d e T i t l e >  
     < C h e c k L a n g u a g e S e t t i n g > t r u e < / C h e c k L a n g u a g e S e t t i n g >  
     < C h e c k A l t T e x t > t r u e < / C h e c k A l t T e x t >  
     < C h e c k T e x t S i z e > f a l s e < / C h e c k T e x t S i z e >  
     < C h e c k S c r e e n T i p > f a l s e < / C h e c k S c r e e n T i p >  
     < S h o w S h a p e N a m e C o l u m n > f a l s e < / S h o w S h a p e N a m e C o l u m n >  
     < S h o w I s s u e D e s c r i p t i o n > t r u e < / S h o w I s s u e D e s c r i p t i o n >  
 < / D o c u m e n t S e t t i n g s > 
</file>

<file path=customXml/itemProps1.xml><?xml version="1.0" encoding="utf-8"?>
<ds:datastoreItem xmlns:ds="http://schemas.openxmlformats.org/officeDocument/2006/customXml" ds:itemID="{61E5F9E1-5A31-44B6-82D3-CDBA1960149B}">
  <ds:schemaRefs>
    <ds:schemaRef ds:uri="http://www.w3.org/2001/XMLSchema"/>
    <ds:schemaRef ds:uri="http://www.zhaw.ch/AccessibilityAddI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237</Words>
  <Application>Microsoft Macintosh PowerPoint</Application>
  <PresentationFormat>Breitbild</PresentationFormat>
  <Paragraphs>54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</vt:lpstr>
      <vt:lpstr>Lösen von Linearen Gleichungsystemen</vt:lpstr>
      <vt:lpstr>Allgemeine Form des linearen Gleichungsystems</vt:lpstr>
      <vt:lpstr>Die Lösungsmenge / Lösungsraum und eine geometrische Interpretation</vt:lpstr>
      <vt:lpstr>Lösung durch den Satz von Gauß</vt:lpstr>
      <vt:lpstr>Wiederholung Zeilenstufenform</vt:lpstr>
      <vt:lpstr>Der Algorithmus kurz erklärt</vt:lpstr>
      <vt:lpstr>Matrixmultiplikation</vt:lpstr>
      <vt:lpstr>Matrixmultiplikation der Algorithmus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Lukas Marian Meinschad</cp:lastModifiedBy>
  <cp:revision>144</cp:revision>
  <dcterms:created xsi:type="dcterms:W3CDTF">2017-06-06T07:41:45Z</dcterms:created>
  <dcterms:modified xsi:type="dcterms:W3CDTF">2024-11-28T11:10:49Z</dcterms:modified>
</cp:coreProperties>
</file>