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94721"/>
  </p:normalViewPr>
  <p:slideViewPr>
    <p:cSldViewPr snapToGrid="0" snapToObjects="1" showGuides="1">
      <p:cViewPr varScale="1">
        <p:scale>
          <a:sx n="104" d="100"/>
          <a:sy n="104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01.12.24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01.12.24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8E1F9190-324F-3E66-A757-D9FA099AD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Vektorräume bieten Hintergrund für fast lalle Erscheinungsräume der Geometrie</a:t>
                </a:r>
              </a:p>
              <a:p>
                <a:r>
                  <a:rPr lang="de-DE" dirty="0"/>
                  <a:t>Uns werden sie insbesondere erlauben Begriffe zu entwickeln, um die Lösbarkeit von linearen </a:t>
                </a:r>
                <a:r>
                  <a:rPr lang="de-DE" dirty="0" err="1"/>
                  <a:t>Gleichungsystemen</a:t>
                </a:r>
                <a:r>
                  <a:rPr lang="de-DE" dirty="0"/>
                  <a:t> festzustellen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Betrachte hierzu zwei Lösungen eines linearen homogenen </a:t>
                </a:r>
                <a:r>
                  <a:rPr lang="de-DE" dirty="0" err="1"/>
                  <a:t>Gleichungsystems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𝐴𝑐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𝐴𝑑</m:t>
                    </m:r>
                  </m:oMath>
                </a14:m>
                <a:r>
                  <a:rPr lang="de-DE" dirty="0"/>
                  <a:t> so gilt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𝐴𝑐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𝐴𝑑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=0+0=0</m:t>
                    </m:r>
                  </m:oMath>
                </a14:m>
                <a:r>
                  <a:rPr lang="de-AT" b="0" dirty="0"/>
                  <a:t> </a:t>
                </a:r>
              </a:p>
              <a:p>
                <a:pPr marL="0" indent="0">
                  <a:buNone/>
                </a:pPr>
                <a:r>
                  <a:rPr lang="de-AT" dirty="0"/>
                  <a:t>und man kann die Lösung auch mit einer Zahl skalieren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𝐴𝑐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0=0</m:t>
                    </m:r>
                  </m:oMath>
                </a14:m>
                <a:r>
                  <a:rPr lang="de-AT" b="0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8E1F9190-324F-3E66-A757-D9FA099AD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89EBE390-8329-EDB0-CDCB-954BED18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Vektorräume </a:t>
            </a:r>
          </a:p>
        </p:txBody>
      </p:sp>
    </p:spTree>
    <p:extLst>
      <p:ext uri="{BB962C8B-B14F-4D97-AF65-F5344CB8AC3E}">
        <p14:creationId xmlns:p14="http://schemas.microsoft.com/office/powerpoint/2010/main" val="41330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BABC98-4691-0608-BBA4-190BEEBF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9D4AB11-32AC-DA99-6F7E-17DFABC0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Definition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D6F5CE-8C1C-BBE4-B2B0-8CE0AA919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30142"/>
            <a:ext cx="7772400" cy="41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6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5664DE0-8D6F-FAA3-FC97-4749FEAA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müssen wir also prüfen?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2B55C3-45A9-1820-E570-30F5A60D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3" y="1058061"/>
            <a:ext cx="7772400" cy="47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8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DDE09-A715-E875-73D7-1E3F7FCD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Summenzeichen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C3227C-609F-647D-0855-0DD1F89777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52C6BD-A66E-2CD4-76AD-6ABF0D713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06E457-5666-634D-5D76-142E5CB81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4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BA53DA-3E17-C140-DFA2-0A12574F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067550"/>
            <a:ext cx="9544196" cy="28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7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32DAD-7D34-A845-0A5F-E56FC108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Linearkombination, Lineare Hülle </a:t>
            </a:r>
            <a:r>
              <a:rPr lang="de-DE" dirty="0" err="1"/>
              <a:t>Erzeugendensystem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BF7E62-4C7A-102D-F452-2A61778E68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99400D-0775-CA73-EED2-E6B40E2EC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65265F-5161-9C36-5BC5-A0DBB4717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5</a:t>
            </a:fld>
            <a:endParaRPr lang="de-AT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B048155-1C19-F842-BAFE-29A48B28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676" y="1032387"/>
            <a:ext cx="4803430" cy="330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4B28E25-EB96-DD83-3AAE-901B6E181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0" y="1310431"/>
            <a:ext cx="6192041" cy="2080214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868FE20-4A43-F21C-4F4D-3126175EDCBC}"/>
              </a:ext>
            </a:extLst>
          </p:cNvPr>
          <p:cNvCxnSpPr/>
          <p:nvPr/>
        </p:nvCxnSpPr>
        <p:spPr>
          <a:xfrm>
            <a:off x="1224116" y="3429000"/>
            <a:ext cx="2241755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92453293-5FA9-3A7C-0474-83BAE7B50316}"/>
              </a:ext>
            </a:extLst>
          </p:cNvPr>
          <p:cNvSpPr txBox="1"/>
          <p:nvPr/>
        </p:nvSpPr>
        <p:spPr>
          <a:xfrm>
            <a:off x="3954162" y="5140411"/>
            <a:ext cx="7402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Eine Linearkombination ist also ein Vektor der sich durch Vektoraddition und </a:t>
            </a:r>
          </a:p>
          <a:p>
            <a:r>
              <a:rPr lang="de-DE" dirty="0"/>
              <a:t>skalarer Multiplikation ausdrücken lässt</a:t>
            </a:r>
          </a:p>
        </p:txBody>
      </p:sp>
    </p:spTree>
    <p:extLst>
      <p:ext uri="{BB962C8B-B14F-4D97-AF65-F5344CB8AC3E}">
        <p14:creationId xmlns:p14="http://schemas.microsoft.com/office/powerpoint/2010/main" val="155222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F2F96-D091-2EC5-6488-B431ACD4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76F63-E989-2457-191F-66F2A16C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Linearkombination, Lineare Hülle </a:t>
            </a:r>
            <a:r>
              <a:rPr lang="de-DE" dirty="0" err="1"/>
              <a:t>Erzeugendensystem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F677B0-00C9-0D45-92CB-0B4CBF819F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42E07E-C443-580B-CAD0-2AA2F58CC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6A78D5-64CB-F28A-5A1A-050852C32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6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60A867-3BBE-85CF-F329-4FBAC550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54" y="1175187"/>
            <a:ext cx="5173399" cy="200798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8AF9D10-8E67-229B-2483-F0BAEE82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89" y="1175187"/>
            <a:ext cx="4716679" cy="191638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109E717-F3DF-D4EA-6DDC-665A43E43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98" y="3766425"/>
            <a:ext cx="5171408" cy="1765530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CF3ED9A-2A78-0285-B29F-767C4BDF68DA}"/>
              </a:ext>
            </a:extLst>
          </p:cNvPr>
          <p:cNvCxnSpPr/>
          <p:nvPr/>
        </p:nvCxnSpPr>
        <p:spPr>
          <a:xfrm>
            <a:off x="1179871" y="3183167"/>
            <a:ext cx="648929" cy="124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FF2A30-0AD4-BC44-81A2-60DFF9D59F0C}"/>
              </a:ext>
            </a:extLst>
          </p:cNvPr>
          <p:cNvSpPr txBox="1"/>
          <p:nvPr/>
        </p:nvSpPr>
        <p:spPr>
          <a:xfrm>
            <a:off x="689025" y="4544816"/>
            <a:ext cx="703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lineare Hülle ist also die Menge aller möglichen Linearkombinationen</a:t>
            </a:r>
          </a:p>
          <a:p>
            <a:r>
              <a:rPr lang="de-DE" dirty="0"/>
              <a:t>man spricht auch gerne vom Span(M)</a:t>
            </a:r>
          </a:p>
        </p:txBody>
      </p:sp>
    </p:spTree>
    <p:extLst>
      <p:ext uri="{BB962C8B-B14F-4D97-AF65-F5344CB8AC3E}">
        <p14:creationId xmlns:p14="http://schemas.microsoft.com/office/powerpoint/2010/main" val="377248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A13F4-F954-0EB3-D724-E857133A2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71F44-BB31-A885-3A8A-0703C1260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Linearkombination, Lineare Hülle </a:t>
            </a:r>
            <a:r>
              <a:rPr lang="de-DE" dirty="0" err="1"/>
              <a:t>Erzeugendensystem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8F6DA8-0FFF-43A9-6DE7-BBF219B32B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549ED2-FA4B-B1CB-B76E-AAE9CE5BB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942E8DE-F30B-4D13-E447-5D2D3342E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7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F26F24E-3F02-E817-1EB0-6238397B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20210"/>
            <a:ext cx="7772400" cy="2108348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DECCD55-C072-96EA-4641-0577683ABDB6}"/>
              </a:ext>
            </a:extLst>
          </p:cNvPr>
          <p:cNvCxnSpPr/>
          <p:nvPr/>
        </p:nvCxnSpPr>
        <p:spPr>
          <a:xfrm>
            <a:off x="1755058" y="3429000"/>
            <a:ext cx="1238865" cy="1157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C9F1D8D-099A-B0FC-5943-7383BBBBD564}"/>
              </a:ext>
            </a:extLst>
          </p:cNvPr>
          <p:cNvSpPr txBox="1"/>
          <p:nvPr/>
        </p:nvSpPr>
        <p:spPr>
          <a:xfrm>
            <a:off x="3170903" y="4630994"/>
            <a:ext cx="8869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Tupel ist genau dann ein </a:t>
            </a:r>
            <a:r>
              <a:rPr lang="de-DE" dirty="0" err="1"/>
              <a:t>Erzeugendensystem</a:t>
            </a:r>
            <a:r>
              <a:rPr lang="de-DE" dirty="0"/>
              <a:t>, wenn der gesamte Vektorraum von diesem</a:t>
            </a:r>
          </a:p>
          <a:p>
            <a:r>
              <a:rPr lang="de-DE" dirty="0"/>
              <a:t>Tupel aufgespannt wird.</a:t>
            </a:r>
          </a:p>
        </p:txBody>
      </p:sp>
    </p:spTree>
    <p:extLst>
      <p:ext uri="{BB962C8B-B14F-4D97-AF65-F5344CB8AC3E}">
        <p14:creationId xmlns:p14="http://schemas.microsoft.com/office/powerpoint/2010/main" val="13626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F4255-C3E5-CA52-16F4-D8FCAD7B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Eindeutige Darstellung, Definition Basis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109FB5-FEFB-5EF3-E996-3F3C807DD5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Dezember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5932B2-D004-A338-0739-FD361BF6B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857324-DA14-7C3F-12E1-1946B249C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8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1247027-E02F-5534-BF4A-F3301752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2" y="930571"/>
            <a:ext cx="7772400" cy="473138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43F9B4-74D8-6A85-FC97-A2E7C2AB18E7}"/>
              </a:ext>
            </a:extLst>
          </p:cNvPr>
          <p:cNvSpPr txBox="1"/>
          <p:nvPr/>
        </p:nvSpPr>
        <p:spPr>
          <a:xfrm>
            <a:off x="8563232" y="1173892"/>
            <a:ext cx="36179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der Literatur bezeichnet man</a:t>
            </a:r>
          </a:p>
          <a:p>
            <a:r>
              <a:rPr lang="de-DE" dirty="0"/>
              <a:t>Diese Eindeutigkeit auch als</a:t>
            </a:r>
          </a:p>
          <a:p>
            <a:r>
              <a:rPr lang="de-DE" dirty="0"/>
              <a:t>Lineare Unabhängigkeit</a:t>
            </a:r>
          </a:p>
          <a:p>
            <a:endParaRPr lang="de-DE" dirty="0"/>
          </a:p>
          <a:p>
            <a:r>
              <a:rPr lang="de-DE" dirty="0"/>
              <a:t>Wichtig ist also das nur eine </a:t>
            </a:r>
          </a:p>
          <a:p>
            <a:r>
              <a:rPr lang="de-DE" dirty="0"/>
              <a:t>Linearkombination den Vektor bildet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Für eine Basis braucht man also ein</a:t>
            </a:r>
          </a:p>
          <a:p>
            <a:r>
              <a:rPr lang="de-DE" dirty="0"/>
              <a:t>minimales </a:t>
            </a:r>
            <a:r>
              <a:rPr lang="de-DE" dirty="0" err="1"/>
              <a:t>Erzeugendensystem</a:t>
            </a:r>
            <a:endParaRPr lang="de-DE" dirty="0"/>
          </a:p>
          <a:p>
            <a:r>
              <a:rPr lang="de-DE" dirty="0"/>
              <a:t>Und maximal viele eindeutig </a:t>
            </a:r>
          </a:p>
          <a:p>
            <a:r>
              <a:rPr lang="de-DE" dirty="0"/>
              <a:t>Darstellbare Vektoren</a:t>
            </a:r>
          </a:p>
        </p:txBody>
      </p:sp>
    </p:spTree>
    <p:extLst>
      <p:ext uri="{BB962C8B-B14F-4D97-AF65-F5344CB8AC3E}">
        <p14:creationId xmlns:p14="http://schemas.microsoft.com/office/powerpoint/2010/main" val="121607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Macintosh PowerPoint</Application>
  <PresentationFormat>Breitbild</PresentationFormat>
  <Paragraphs>52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</vt:lpstr>
      <vt:lpstr>Wiederholung Vektorräume </vt:lpstr>
      <vt:lpstr>Wiederholung Definition</vt:lpstr>
      <vt:lpstr>Was müssen wir also prüfen?</vt:lpstr>
      <vt:lpstr>Wiederholung Summenzeichen</vt:lpstr>
      <vt:lpstr>Linearkombination, Lineare Hülle Erzeugendensystem</vt:lpstr>
      <vt:lpstr>Linearkombination, Lineare Hülle Erzeugendensystem</vt:lpstr>
      <vt:lpstr>Linearkombination, Lineare Hülle Erzeugendensystem</vt:lpstr>
      <vt:lpstr>Eindeutige Darstellung, Definition Basis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145</cp:revision>
  <dcterms:created xsi:type="dcterms:W3CDTF">2017-06-06T07:41:45Z</dcterms:created>
  <dcterms:modified xsi:type="dcterms:W3CDTF">2024-12-01T17:18:58Z</dcterms:modified>
</cp:coreProperties>
</file>