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8" r:id="rId2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D4C"/>
    <a:srgbClr val="EB8B2D"/>
    <a:srgbClr val="343433"/>
    <a:srgbClr val="636462"/>
    <a:srgbClr val="77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2" autoAdjust="0"/>
    <p:restoredTop sz="94682"/>
  </p:normalViewPr>
  <p:slideViewPr>
    <p:cSldViewPr snapToGrid="0" snapToObjects="1" showGuides="1">
      <p:cViewPr>
        <p:scale>
          <a:sx n="105" d="100"/>
          <a:sy n="105" d="100"/>
        </p:scale>
        <p:origin x="808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70" d="100"/>
          <a:sy n="170" d="100"/>
        </p:scale>
        <p:origin x="64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9A7093-B570-B193-D7A9-C5C63DBA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BD1486-6470-ADF8-DE88-7EFF4FFC6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FBCA-7827-204B-8916-3BD441F72BB8}" type="datetimeFigureOut">
              <a:rPr lang="de-DE" smtClean="0"/>
              <a:t>30.01.25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AD9848-4544-6C88-D485-3E2FFA25BC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4C57B-ECE4-849C-BD69-0C6CD30F6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2C0D7-0313-8748-AFD1-FE9CFDB25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87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30.01.25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4FC01E-4815-58CB-245F-C6264A32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30142"/>
            <a:ext cx="10858029" cy="4746783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864711B-B66A-4977-94BF-C8F796675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Jänner 25</a:t>
            </a:fld>
            <a:endParaRPr lang="de-AT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ADEC43C-9F10-44C2-948C-1CE9C0008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62F2930-2022-4645-AD40-1CBBC51C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DDB4200-B07A-411A-9FE4-AD38EF843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54240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0E2EE-6D34-4B5B-AA4B-573B592F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CA28F89-96FF-4583-812E-E0A19D070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Jänner 25</a:t>
            </a:fld>
            <a:endParaRPr lang="de-AT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FFC789B-2A81-4438-874D-C120BD958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BED4D0-8BC2-43F5-A2D4-B6152750D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7351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763" y="1130400"/>
            <a:ext cx="5273191" cy="47513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dirty="0"/>
            </a:lvl1pPr>
            <a:lvl2pPr>
              <a:defRPr lang="de-DE" dirty="0"/>
            </a:lvl2pPr>
            <a:lvl3pPr>
              <a:defRPr lang="de-DE" dirty="0"/>
            </a:lvl3pPr>
            <a:lvl4pPr>
              <a:defRPr lang="de-DE" dirty="0"/>
            </a:lvl4pPr>
            <a:lvl5pPr>
              <a:defRPr lang="en-US" dirty="0"/>
            </a:lvl5pPr>
          </a:lstStyle>
          <a:p>
            <a:pPr marL="228594" lvl="0" indent="-228594">
              <a:buFont typeface="Wingdings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Wingdings" pitchFamily="2" charset="2"/>
              <a:buChar char="§"/>
            </a:pPr>
            <a:r>
              <a:rPr lang="de-DE" dirty="0"/>
              <a:t>Zweite Ebene</a:t>
            </a:r>
          </a:p>
          <a:p>
            <a:pPr marL="1142971" lvl="2" indent="-228594">
              <a:buFont typeface="Wingdings" pitchFamily="2" charset="2"/>
              <a:buChar char="§"/>
            </a:pPr>
            <a:r>
              <a:rPr lang="de-DE" dirty="0"/>
              <a:t>Dritte Ebene</a:t>
            </a:r>
          </a:p>
          <a:p>
            <a:pPr marL="1600160" lvl="3" indent="-228594">
              <a:buFont typeface="Wingdings" pitchFamily="2" charset="2"/>
              <a:buChar char="§"/>
            </a:pPr>
            <a:r>
              <a:rPr lang="de-DE" dirty="0"/>
              <a:t>Vierte Ebene</a:t>
            </a:r>
          </a:p>
          <a:p>
            <a:pPr marL="2057349" lvl="4" indent="-228594">
              <a:buFont typeface="Wingdings" pitchFamily="2" charset="2"/>
              <a:buChar char="§"/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F25E90-E439-A938-CC55-2C9384E72BB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130400"/>
            <a:ext cx="5274000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D2A0F63-3047-48A0-8844-706F94AA5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Jänner 25</a:t>
            </a:fld>
            <a:endParaRPr lang="de-AT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1F5EA41-68C8-4101-A777-DA8D66CDA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A835BB1-C341-484D-9478-FD7AC6FE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CABCA6-8A44-4510-88DF-105258291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6873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969" y="1797050"/>
            <a:ext cx="5274000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4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3EBBEB-ABBC-395C-14A7-2F7F0FAE60BA}"/>
              </a:ext>
            </a:extLst>
          </p:cNvPr>
          <p:cNvSpPr txBox="1"/>
          <p:nvPr userDrawn="1"/>
        </p:nvSpPr>
        <p:spPr>
          <a:xfrm>
            <a:off x="770969" y="1126927"/>
            <a:ext cx="5273999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689F5-31B5-F924-6649-EBD229A11F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797050"/>
            <a:ext cx="5274000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4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CADC7D-CFAE-D0EC-0BBB-45D49E9E25BF}"/>
              </a:ext>
            </a:extLst>
          </p:cNvPr>
          <p:cNvSpPr txBox="1"/>
          <p:nvPr userDrawn="1"/>
        </p:nvSpPr>
        <p:spPr>
          <a:xfrm>
            <a:off x="6359368" y="1127050"/>
            <a:ext cx="527400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139E03F-37B4-4FFD-BF3A-B610654DE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Jänner 25</a:t>
            </a:fld>
            <a:endParaRPr lang="de-AT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164399-33DF-4CA4-BB06-BBFA3298F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524F7D8-13D0-4D7C-BB66-DD028804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0BA7D5B-6828-4902-BCFD-FDFC10141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244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9368" y="1130400"/>
            <a:ext cx="5274000" cy="4756918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799" y="1130400"/>
            <a:ext cx="5274000" cy="475691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FA8C76D-FB78-46AD-9126-06C0DD97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Jänner 25</a:t>
            </a:fld>
            <a:endParaRPr lang="de-AT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3B2896-5CE0-4AE2-BF67-5854CC0A1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164C183-DEFE-4514-A946-E88C7F47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93F9A72-D976-44B9-928D-DE07A3A5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1576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9368" y="1130400"/>
            <a:ext cx="5274000" cy="4751386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6A265-800A-43D6-2F98-C10611F5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762" y="1130400"/>
            <a:ext cx="5274000" cy="47513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4E2278B-2CE9-430A-902D-4C5232CC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Jänner 25</a:t>
            </a:fld>
            <a:endParaRPr lang="de-AT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AC6CA4D-A3B1-475B-ABEA-939A8969F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4C3248B-5FBB-4845-9AAC-068CB56D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600DB79-799A-4AB8-8AF9-3C91DADD7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+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E3D3830-AFB1-4618-B279-6F686B2B6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6763" y="1700213"/>
            <a:ext cx="10866437" cy="1145537"/>
          </a:xfrm>
        </p:spPr>
        <p:txBody>
          <a:bodyPr>
            <a:noAutofit/>
          </a:bodyPr>
          <a:lstStyle>
            <a:lvl1pPr marL="623888" indent="-358775">
              <a:buNone/>
              <a:defRPr sz="2000" i="1"/>
            </a:lvl1pPr>
            <a:lvl2pPr marL="457200" indent="0">
              <a:buNone/>
              <a:defRPr sz="2000" i="1"/>
            </a:lvl2pPr>
            <a:lvl3pPr marL="914400" indent="0">
              <a:buNone/>
              <a:defRPr sz="2000" i="1"/>
            </a:lvl3pPr>
            <a:lvl4pPr marL="1371600" indent="0">
              <a:buNone/>
              <a:defRPr sz="2000" i="1"/>
            </a:lvl4pPr>
            <a:lvl5pPr marL="1828800" indent="0">
              <a:buNone/>
              <a:defRPr sz="2000" i="1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D230031-93FC-50BC-76F9-90A026F087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1130400"/>
            <a:ext cx="10865960" cy="48005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C4D4C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5D40C19-5571-4E6B-92FB-0DB032155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Jänner 25</a:t>
            </a:fld>
            <a:endParaRPr lang="de-AT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6A666AF-0FF4-4744-939E-6225A79AC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C3F18671-40F8-476D-AA96-093766E4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AAADEFE-31C8-48CD-9129-6646A9162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19150B-8033-4BB0-A118-14B6BAB797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6763" y="2949575"/>
            <a:ext cx="10848975" cy="29273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66364703-4655-3A8A-7A24-521B94AB028D}"/>
              </a:ext>
            </a:extLst>
          </p:cNvPr>
          <p:cNvCxnSpPr/>
          <p:nvPr userDrawn="1"/>
        </p:nvCxnSpPr>
        <p:spPr>
          <a:xfrm>
            <a:off x="863269" y="1797050"/>
            <a:ext cx="0" cy="9601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69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CEA406-B33A-474E-AD25-1543EBC50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Jänner 25</a:t>
            </a:fld>
            <a:endParaRPr lang="de-AT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A45CBD-1CCA-4B41-9006-CD2C63922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B5B30B-5CF3-41A4-91A9-CC3AAAC64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76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 Social Media+ww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7090AD0-FD2A-CA7D-BBD5-5B2FCD0D81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240682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18396C8-6250-4EB9-A9AF-4941536C768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0" y="0"/>
            <a:ext cx="12250813" cy="68910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408" y="1130142"/>
            <a:ext cx="10865960" cy="474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94" lvl="0" indent="-228594">
              <a:buFont typeface="Wingdings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Wingdings" pitchFamily="2" charset="2"/>
              <a:buChar char="§"/>
            </a:pPr>
            <a:r>
              <a:rPr lang="de-DE" dirty="0"/>
              <a:t>Zweite Ebene</a:t>
            </a:r>
          </a:p>
          <a:p>
            <a:pPr marL="1142971" lvl="2" indent="-228594">
              <a:buFont typeface="Wingdings" pitchFamily="2" charset="2"/>
              <a:buChar char="§"/>
            </a:pPr>
            <a:r>
              <a:rPr lang="de-DE" dirty="0"/>
              <a:t>Dritte Ebene</a:t>
            </a:r>
          </a:p>
          <a:p>
            <a:pPr marL="1600160" lvl="3" indent="-228594">
              <a:buFont typeface="Wingdings" pitchFamily="2" charset="2"/>
              <a:buChar char="§"/>
            </a:pPr>
            <a:r>
              <a:rPr lang="de-DE" dirty="0"/>
              <a:t>Vierte Ebene</a:t>
            </a:r>
          </a:p>
          <a:p>
            <a:pPr marL="2057349" lvl="4" indent="-228594">
              <a:buFont typeface="Wingdings" pitchFamily="2" charset="2"/>
              <a:buChar char="§"/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Jänner 25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97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47" r:id="rId2"/>
    <p:sldLayoutId id="2147483708" r:id="rId3"/>
    <p:sldLayoutId id="2147483721" r:id="rId4"/>
    <p:sldLayoutId id="2147483712" r:id="rId5"/>
    <p:sldLayoutId id="2147483713" r:id="rId6"/>
    <p:sldLayoutId id="2147483714" r:id="rId7"/>
    <p:sldLayoutId id="2147483735" r:id="rId8"/>
    <p:sldLayoutId id="2147483720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rgbClr val="4C4D4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D32F71C-BFAF-E30E-8001-10F199A9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Determinante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DF1057-5580-512D-3F78-8519CA442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02" y="978408"/>
            <a:ext cx="8696198" cy="2450592"/>
          </a:xfrm>
          <a:prstGeom prst="rect">
            <a:avLst/>
          </a:prstGeom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6C7B8498-63F5-E379-77E3-3969E56F6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391" y="1834157"/>
            <a:ext cx="3518217" cy="404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AFB28A4-1E3A-EA69-CF8C-AF6AF74CE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08" y="3429000"/>
            <a:ext cx="4889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0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D7EBF02-C09F-71CB-58A8-6C2C4608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Berechnung</a:t>
            </a:r>
            <a:r>
              <a:rPr lang="en-GB" dirty="0"/>
              <a:t> </a:t>
            </a:r>
            <a:r>
              <a:rPr lang="en-GB" dirty="0" err="1"/>
              <a:t>mittels</a:t>
            </a:r>
            <a:r>
              <a:rPr lang="en-GB" dirty="0"/>
              <a:t> Regel von </a:t>
            </a:r>
            <a:r>
              <a:rPr lang="en-GB" dirty="0" err="1"/>
              <a:t>Sarrus</a:t>
            </a:r>
            <a:endParaRPr lang="en-GB" dirty="0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614567A9-0E08-5927-8BA0-7DC4A29AF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832" y="1277504"/>
            <a:ext cx="5218810" cy="2965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0353FEF1-3223-7198-23D8-5FB1B6C49302}"/>
              </a:ext>
            </a:extLst>
          </p:cNvPr>
          <p:cNvSpPr txBox="1"/>
          <p:nvPr/>
        </p:nvSpPr>
        <p:spPr>
          <a:xfrm>
            <a:off x="767408" y="1277504"/>
            <a:ext cx="5328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Regel von </a:t>
            </a:r>
            <a:r>
              <a:rPr lang="en-GB" dirty="0" err="1"/>
              <a:t>Sarrus</a:t>
            </a:r>
            <a:r>
              <a:rPr lang="en-GB" dirty="0"/>
              <a:t> </a:t>
            </a:r>
            <a:r>
              <a:rPr lang="en-GB" dirty="0" err="1"/>
              <a:t>lässt</a:t>
            </a:r>
            <a:r>
              <a:rPr lang="en-GB" dirty="0"/>
              <a:t> </a:t>
            </a:r>
            <a:r>
              <a:rPr lang="en-GB" dirty="0" err="1"/>
              <a:t>uns</a:t>
            </a:r>
            <a:r>
              <a:rPr lang="en-GB" dirty="0"/>
              <a:t> schnell die </a:t>
            </a:r>
            <a:r>
              <a:rPr lang="en-GB" dirty="0" err="1"/>
              <a:t>Determinante</a:t>
            </a:r>
            <a:r>
              <a:rPr lang="en-GB" dirty="0"/>
              <a:t> von 3x3 </a:t>
            </a:r>
            <a:r>
              <a:rPr lang="en-GB" dirty="0" err="1"/>
              <a:t>Matrizen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berechnen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48A8B6C-080D-AA76-443C-B5DD20142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58" y="2934839"/>
            <a:ext cx="64389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3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82A2DD47-67C1-93CE-9C6B-782BE1439E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Mit </a:t>
                </a:r>
                <a:r>
                  <a:rPr lang="en-GB" dirty="0" err="1"/>
                  <a:t>dem</a:t>
                </a:r>
                <a:r>
                  <a:rPr lang="en-GB" dirty="0"/>
                  <a:t> </a:t>
                </a:r>
                <a:r>
                  <a:rPr lang="en-GB" dirty="0" err="1"/>
                  <a:t>Laplac’schen</a:t>
                </a:r>
                <a:r>
                  <a:rPr lang="en-GB" dirty="0"/>
                  <a:t> </a:t>
                </a:r>
                <a:r>
                  <a:rPr lang="en-GB" dirty="0" err="1"/>
                  <a:t>Entwicklungsatz</a:t>
                </a:r>
                <a:r>
                  <a:rPr lang="en-GB" dirty="0"/>
                  <a:t> </a:t>
                </a:r>
                <a:r>
                  <a:rPr lang="en-GB" dirty="0" err="1"/>
                  <a:t>kann</a:t>
                </a:r>
                <a:r>
                  <a:rPr lang="en-GB" dirty="0"/>
                  <a:t> man “</a:t>
                </a:r>
                <a:r>
                  <a:rPr lang="en-GB" dirty="0" err="1"/>
                  <a:t>rekursiv</a:t>
                </a:r>
                <a:r>
                  <a:rPr lang="en-GB" dirty="0"/>
                  <a:t>” </a:t>
                </a:r>
                <a:r>
                  <a:rPr lang="en-GB" dirty="0" err="1"/>
                  <a:t>eine</a:t>
                </a:r>
                <a:r>
                  <a:rPr lang="en-GB" dirty="0"/>
                  <a:t> </a:t>
                </a:r>
                <a:r>
                  <a:rPr lang="en-GB" dirty="0" err="1"/>
                  <a:t>Determinante</a:t>
                </a:r>
                <a:r>
                  <a:rPr lang="en-GB" dirty="0"/>
                  <a:t> </a:t>
                </a:r>
                <a:r>
                  <a:rPr lang="en-GB" dirty="0" err="1"/>
                  <a:t>berechnen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 err="1"/>
                  <a:t>Betrache</a:t>
                </a:r>
                <a:r>
                  <a:rPr lang="en-GB" dirty="0"/>
                  <a:t> </a:t>
                </a:r>
                <a:r>
                  <a:rPr lang="en-GB" dirty="0" err="1"/>
                  <a:t>hierzu</a:t>
                </a:r>
                <a:r>
                  <a:rPr lang="en-GB" dirty="0"/>
                  <a:t> </a:t>
                </a:r>
                <a:r>
                  <a:rPr lang="en-GB" dirty="0" err="1"/>
                  <a:t>eine</a:t>
                </a:r>
                <a:r>
                  <a:rPr lang="en-GB" dirty="0"/>
                  <a:t> </a:t>
                </a:r>
                <a:r>
                  <a:rPr lang="en-GB" dirty="0" err="1"/>
                  <a:t>Entwicklung</a:t>
                </a:r>
                <a:r>
                  <a:rPr lang="en-GB" dirty="0"/>
                  <a:t> </a:t>
                </a:r>
                <a:r>
                  <a:rPr lang="en-GB" dirty="0" err="1"/>
                  <a:t>nach</a:t>
                </a:r>
                <a:r>
                  <a:rPr lang="en-GB" dirty="0"/>
                  <a:t> k-ten </a:t>
                </a:r>
                <a:r>
                  <a:rPr lang="en-GB" dirty="0" err="1"/>
                  <a:t>Spalte</a:t>
                </a:r>
                <a:r>
                  <a:rPr lang="en-GB" dirty="0"/>
                  <a:t> und </a:t>
                </a:r>
                <a:r>
                  <a:rPr lang="en-GB" dirty="0" err="1"/>
                  <a:t>i</a:t>
                </a:r>
                <a:r>
                  <a:rPr lang="en-GB" dirty="0"/>
                  <a:t>-ten Zeile: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A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func>
                      <m:funcPr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AT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de-AT" sz="2400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AT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de-AT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de-AT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sSup>
                          <m:sSup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AT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AT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de-AT" sz="24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de-AT" sz="24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de-AT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GB" sz="2400" dirty="0"/>
                  <a:t> </a:t>
                </a:r>
                <a:endParaRPr lang="en-GB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82A2DD47-67C1-93CE-9C6B-782BE1439E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7" t="-10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630B742C-BF5C-B61D-6CFF-730FCB52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 </a:t>
            </a:r>
            <a:r>
              <a:rPr lang="en-GB" dirty="0" err="1"/>
              <a:t>Laplace’sche</a:t>
            </a:r>
            <a:r>
              <a:rPr lang="en-GB" dirty="0"/>
              <a:t> </a:t>
            </a:r>
            <a:r>
              <a:rPr lang="en-GB" dirty="0" err="1"/>
              <a:t>Entwicklungsatz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A52C5FF-8477-2C67-8D1E-434B3E2CE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3153896"/>
            <a:ext cx="4306420" cy="272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65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5EFC6EB-595A-CEF3-87DF-AC7DCE9B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Wichtige</a:t>
            </a:r>
            <a:r>
              <a:rPr lang="en-GB" dirty="0"/>
              <a:t> </a:t>
            </a:r>
            <a:r>
              <a:rPr lang="en-GB" dirty="0" err="1"/>
              <a:t>Eigenschaften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B2CEC3-9537-E004-A67F-0ED36569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143374"/>
            <a:ext cx="5041900" cy="207010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15F93FB-3446-0197-65AF-47C10D73D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3213474"/>
            <a:ext cx="5128914" cy="278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26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3FB48D8-160E-D9C0-57CB-F8B4C5E8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Eigenwerte</a:t>
            </a:r>
            <a:r>
              <a:rPr lang="en-GB" dirty="0"/>
              <a:t> / Eigenvalues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FB1C7DE4-FE73-C454-1325-32A48EE4BD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Gegeben </a:t>
                </a:r>
                <a:r>
                  <a:rPr lang="en-GB" dirty="0" err="1"/>
                  <a:t>ist</a:t>
                </a:r>
                <a:r>
                  <a:rPr lang="en-GB" dirty="0"/>
                  <a:t> </a:t>
                </a:r>
                <a:r>
                  <a:rPr lang="en-GB" dirty="0" err="1"/>
                  <a:t>eine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de-A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Matrix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und </a:t>
                </a:r>
                <a:r>
                  <a:rPr lang="en-GB" dirty="0" err="1"/>
                  <a:t>einen</a:t>
                </a:r>
                <a:r>
                  <a:rPr lang="en-GB" dirty="0"/>
                  <a:t> </a:t>
                </a:r>
                <a:r>
                  <a:rPr lang="en-GB" dirty="0" err="1"/>
                  <a:t>Vektor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/>
                  <a:t> der </a:t>
                </a:r>
                <a:r>
                  <a:rPr lang="en-GB" dirty="0" err="1"/>
                  <a:t>Länge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>
                  <a:buFont typeface="Wingdings" pitchFamily="2" charset="2"/>
                  <a:buChar char="à"/>
                </a:pPr>
                <a:r>
                  <a:rPr lang="en-GB" dirty="0">
                    <a:sym typeface="Wingdings" pitchFamily="2" charset="2"/>
                  </a:rPr>
                  <a:t>Der </a:t>
                </a:r>
                <a:r>
                  <a:rPr lang="en-GB" dirty="0" err="1">
                    <a:sym typeface="Wingdings" pitchFamily="2" charset="2"/>
                  </a:rPr>
                  <a:t>Vektor</a:t>
                </a:r>
                <a:r>
                  <a:rPr lang="en-GB" dirty="0">
                    <a:sym typeface="Wingdings" pitchFamily="2" charset="2"/>
                  </a:rPr>
                  <a:t> </a:t>
                </a:r>
                <a:r>
                  <a:rPr lang="en-GB" dirty="0" err="1">
                    <a:sym typeface="Wingdings" pitchFamily="2" charset="2"/>
                  </a:rPr>
                  <a:t>heißt</a:t>
                </a:r>
                <a:r>
                  <a:rPr lang="en-GB" dirty="0">
                    <a:sym typeface="Wingdings" pitchFamily="2" charset="2"/>
                  </a:rPr>
                  <a:t> </a:t>
                </a:r>
                <a:r>
                  <a:rPr lang="en-GB" dirty="0" err="1">
                    <a:sym typeface="Wingdings" pitchFamily="2" charset="2"/>
                  </a:rPr>
                  <a:t>Eigenvektor</a:t>
                </a:r>
                <a:r>
                  <a:rPr lang="en-GB" dirty="0">
                    <a:sym typeface="Wingdings" pitchFamily="2" charset="2"/>
                  </a:rPr>
                  <a:t> </a:t>
                </a:r>
                <a:r>
                  <a:rPr lang="en-GB" dirty="0" err="1">
                    <a:sym typeface="Wingdings" pitchFamily="2" charset="2"/>
                  </a:rPr>
                  <a:t>zum</a:t>
                </a:r>
                <a:r>
                  <a:rPr lang="en-GB" dirty="0">
                    <a:sym typeface="Wingdings" pitchFamily="2" charset="2"/>
                  </a:rPr>
                  <a:t> </a:t>
                </a:r>
                <a:r>
                  <a:rPr lang="en-GB" dirty="0" err="1">
                    <a:sym typeface="Wingdings" pitchFamily="2" charset="2"/>
                  </a:rPr>
                  <a:t>Eigenwert</a:t>
                </a:r>
                <a:r>
                  <a:rPr lang="en-GB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𝜆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wann</a:t>
                </a:r>
                <a:r>
                  <a:rPr lang="en-GB" dirty="0"/>
                  <a:t> gilt:</a:t>
                </a:r>
              </a:p>
              <a:p>
                <a:pPr>
                  <a:buFont typeface="Wingdings" pitchFamily="2" charset="2"/>
                  <a:buChar char="à"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de-AT" sz="2400" b="1" i="1" smtClean="0">
                        <a:latin typeface="Cambria Math" panose="02040503050406030204" pitchFamily="18" charset="0"/>
                      </a:rPr>
                      <m:t>𝑨𝒗</m:t>
                    </m:r>
                    <m:r>
                      <a:rPr lang="de-AT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AT" sz="2400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de-AT" sz="24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GB" sz="2400" b="1" dirty="0"/>
              </a:p>
            </p:txBody>
          </p:sp>
        </mc:Choice>
        <mc:Fallback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FB1C7DE4-FE73-C454-1325-32A48EE4B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8" t="-10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D5DBF7EB-6AC8-CA9E-9BFD-E7772CFBE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480" y="142832"/>
            <a:ext cx="3245598" cy="328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4155599-685A-A997-3211-A0CBADF6B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3264" y="2499258"/>
            <a:ext cx="3245597" cy="3449195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D36D4D5C-2D8D-5C73-78B5-E9709D0D33DB}"/>
              </a:ext>
            </a:extLst>
          </p:cNvPr>
          <p:cNvCxnSpPr/>
          <p:nvPr/>
        </p:nvCxnSpPr>
        <p:spPr>
          <a:xfrm>
            <a:off x="2353056" y="2913888"/>
            <a:ext cx="1548384" cy="1194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990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ib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61E5F9E1-5A31-44B6-82D3-CDBA1960149B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86</Words>
  <Application>Microsoft Macintosh PowerPoint</Application>
  <PresentationFormat>Breitbild</PresentationFormat>
  <Paragraphs>16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Wingdings</vt:lpstr>
      <vt:lpstr>Office</vt:lpstr>
      <vt:lpstr>Determinante</vt:lpstr>
      <vt:lpstr>Berechnung mittels Regel von Sarrus</vt:lpstr>
      <vt:lpstr>Der Laplace’sche Entwicklungsatz</vt:lpstr>
      <vt:lpstr>Wichtige Eigenschaften</vt:lpstr>
      <vt:lpstr>Eigenwerte / Eigenvalues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Lukas Marian Meinschad</cp:lastModifiedBy>
  <cp:revision>148</cp:revision>
  <dcterms:created xsi:type="dcterms:W3CDTF">2017-06-06T07:41:45Z</dcterms:created>
  <dcterms:modified xsi:type="dcterms:W3CDTF">2025-01-30T19:22:44Z</dcterms:modified>
</cp:coreProperties>
</file>