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4C"/>
    <a:srgbClr val="EB8B2D"/>
    <a:srgbClr val="343433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7" autoAdjust="0"/>
    <p:restoredTop sz="94820"/>
  </p:normalViewPr>
  <p:slideViewPr>
    <p:cSldViewPr snapToGrid="0" snapToObjects="1" showGuides="1">
      <p:cViewPr>
        <p:scale>
          <a:sx n="98" d="100"/>
          <a:sy n="98" d="100"/>
        </p:scale>
        <p:origin x="105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0" d="100"/>
          <a:sy n="170" d="100"/>
        </p:scale>
        <p:origin x="6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9A7093-B570-B193-D7A9-C5C63DBA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BD1486-6470-ADF8-DE88-7EFF4FFC6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BCA-7827-204B-8916-3BD441F72BB8}" type="datetimeFigureOut">
              <a:rPr lang="de-DE" smtClean="0"/>
              <a:t>04.03.25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AD9848-4544-6C88-D485-3E2FFA25B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4C57B-ECE4-849C-BD69-0C6CD30F6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C0D7-0313-8748-AFD1-FE9CFDB25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87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04.03.25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8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81449-935A-44F5-168C-59AD97BC7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5B5B40F-F9F6-18A4-34E5-C9AB001890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4BEDB61-19CF-BF09-22CE-0EC903091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7E2A75-D1C8-5005-2F0E-415BA5999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014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BBFB2-ECD8-6459-A6B7-88A42B751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076F8C9-BDD2-C177-8184-97770EB7A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5C69E6C-8EF8-2C9B-38EC-7793AACB4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77D440-639A-D8D6-383E-CD4BD6A7B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31BCB-E4CC-CD41-BF0E-941D9510A3D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09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FC01E-4815-58CB-245F-C6264A32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10858029" cy="4746783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864711B-B66A-4977-94BF-C8F796675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März 25</a:t>
            </a:fld>
            <a:endParaRPr lang="de-AT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ADEC43C-9F10-44C2-948C-1CE9C0008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62F2930-2022-4645-AD40-1CBBC51C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DDB4200-B07A-411A-9FE4-AD38EF843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42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0E2EE-6D34-4B5B-AA4B-573B592F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CA28F89-96FF-4583-812E-E0A19D070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März 25</a:t>
            </a:fld>
            <a:endParaRPr lang="de-AT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FFC789B-2A81-4438-874D-C120BD958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BED4D0-8BC2-43F5-A2D4-B6152750D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351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63" y="1130400"/>
            <a:ext cx="5273191" cy="47513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dirty="0"/>
            </a:lvl1pPr>
            <a:lvl2pPr>
              <a:defRPr lang="de-DE" dirty="0"/>
            </a:lvl2pPr>
            <a:lvl3pPr>
              <a:defRPr lang="de-DE" dirty="0"/>
            </a:lvl3pPr>
            <a:lvl4pPr>
              <a:defRPr lang="de-DE" dirty="0"/>
            </a:lvl4pPr>
            <a:lvl5pPr>
              <a:defRPr lang="en-US" dirty="0"/>
            </a:lvl5pPr>
          </a:lstStyle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25E90-E439-A938-CC55-2C9384E72B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130400"/>
            <a:ext cx="5274000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D2A0F63-3047-48A0-8844-706F94AA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März 25</a:t>
            </a:fld>
            <a:endParaRPr lang="de-AT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1F5EA41-68C8-4101-A777-DA8D66CD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A835BB1-C341-484D-9478-FD7AC6FE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CABCA6-8A44-4510-88DF-10525829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687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69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3EBBEB-ABBC-395C-14A7-2F7F0FAE60BA}"/>
              </a:ext>
            </a:extLst>
          </p:cNvPr>
          <p:cNvSpPr txBox="1"/>
          <p:nvPr userDrawn="1"/>
        </p:nvSpPr>
        <p:spPr>
          <a:xfrm>
            <a:off x="770969" y="1126927"/>
            <a:ext cx="5273999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689F5-31B5-F924-6649-EBD229A11F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CADC7D-CFAE-D0EC-0BBB-45D49E9E25BF}"/>
              </a:ext>
            </a:extLst>
          </p:cNvPr>
          <p:cNvSpPr txBox="1"/>
          <p:nvPr userDrawn="1"/>
        </p:nvSpPr>
        <p:spPr>
          <a:xfrm>
            <a:off x="6359368" y="1127050"/>
            <a:ext cx="527400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139E03F-37B4-4FFD-BF3A-B610654DE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März 25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164399-33DF-4CA4-BB06-BBFA3298F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524F7D8-13D0-4D7C-BB66-DD028804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0BA7D5B-6828-4902-BCFD-FDFC10141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244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9368" y="1130400"/>
            <a:ext cx="5274000" cy="4756918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799" y="1130400"/>
            <a:ext cx="5274000" cy="475691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FA8C76D-FB78-46AD-9126-06C0DD97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März 25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3B2896-5CE0-4AE2-BF67-5854CC0A1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164C183-DEFE-4514-A946-E88C7F47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93F9A72-D976-44B9-928D-DE07A3A5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157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9368" y="1130400"/>
            <a:ext cx="5274000" cy="4751386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6A265-800A-43D6-2F98-C10611F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2" y="1130400"/>
            <a:ext cx="5274000" cy="47513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4E2278B-2CE9-430A-902D-4C5232CC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März 25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C6CA4D-A3B1-475B-ABEA-939A8969F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4C3248B-5FBB-4845-9AAC-068CB56D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600DB79-799A-4AB8-8AF9-3C91DADD7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E3D3830-AFB1-4618-B279-6F686B2B6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763" y="1700213"/>
            <a:ext cx="10866437" cy="1145537"/>
          </a:xfrm>
        </p:spPr>
        <p:txBody>
          <a:bodyPr>
            <a:noAutofit/>
          </a:bodyPr>
          <a:lstStyle>
            <a:lvl1pPr marL="623888" indent="-358775">
              <a:buNone/>
              <a:defRPr sz="2000" i="1"/>
            </a:lvl1pPr>
            <a:lvl2pPr marL="457200" indent="0">
              <a:buNone/>
              <a:defRPr sz="2000" i="1"/>
            </a:lvl2pPr>
            <a:lvl3pPr marL="914400" indent="0">
              <a:buNone/>
              <a:defRPr sz="2000" i="1"/>
            </a:lvl3pPr>
            <a:lvl4pPr marL="1371600" indent="0">
              <a:buNone/>
              <a:defRPr sz="2000" i="1"/>
            </a:lvl4pPr>
            <a:lvl5pPr marL="1828800" indent="0">
              <a:buNone/>
              <a:defRPr sz="2000" i="1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230031-93FC-50BC-76F9-90A026F087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1130400"/>
            <a:ext cx="10865960" cy="48005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C4D4C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5D40C19-5571-4E6B-92FB-0DB032155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März 25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6A666AF-0FF4-4744-939E-6225A79AC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C3F18671-40F8-476D-AA96-093766E4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AAADEFE-31C8-48CD-9129-6646A9162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19150B-8033-4BB0-A118-14B6BAB79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6763" y="2949575"/>
            <a:ext cx="10848975" cy="29273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6364703-4655-3A8A-7A24-521B94AB028D}"/>
              </a:ext>
            </a:extLst>
          </p:cNvPr>
          <p:cNvCxnSpPr/>
          <p:nvPr userDrawn="1"/>
        </p:nvCxnSpPr>
        <p:spPr>
          <a:xfrm>
            <a:off x="863269" y="1797050"/>
            <a:ext cx="0" cy="9601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6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CEA406-B33A-474E-AD25-1543EBC50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März 25</a:t>
            </a:fld>
            <a:endParaRPr lang="de-AT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A45CBD-1CCA-4B41-9006-CD2C63922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B5B30B-5CF3-41A4-91A9-CC3AAAC64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76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Social Media+ww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090AD0-FD2A-CA7D-BBD5-5B2FCD0D8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240682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18396C8-6250-4EB9-A9AF-4941536C768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0" y="0"/>
            <a:ext cx="12250813" cy="68910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08" y="1130142"/>
            <a:ext cx="10865960" cy="474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März 25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9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47" r:id="rId2"/>
    <p:sldLayoutId id="2147483708" r:id="rId3"/>
    <p:sldLayoutId id="2147483721" r:id="rId4"/>
    <p:sldLayoutId id="2147483712" r:id="rId5"/>
    <p:sldLayoutId id="2147483713" r:id="rId6"/>
    <p:sldLayoutId id="2147483714" r:id="rId7"/>
    <p:sldLayoutId id="2147483735" r:id="rId8"/>
    <p:sldLayoutId id="2147483720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rgbClr val="4C4D4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E24B2-6B27-D779-1EDA-E40BC685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ROADMAP: </a:t>
            </a:r>
            <a:r>
              <a:rPr lang="en-GB" dirty="0" err="1"/>
              <a:t>Mathematik</a:t>
            </a:r>
            <a:r>
              <a:rPr lang="en-GB" dirty="0"/>
              <a:t> II für </a:t>
            </a:r>
            <a:r>
              <a:rPr lang="en-GB" dirty="0" err="1"/>
              <a:t>Chemiker</a:t>
            </a:r>
            <a:r>
              <a:rPr lang="en-GB" dirty="0"/>
              <a:t> (Part I)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717560D-EF3C-29EF-787E-475F11A80C8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März 25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F1DCA4-2EC2-E1DC-E63D-592232D57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 dirty="0"/>
              <a:t>Lukas </a:t>
            </a:r>
            <a:r>
              <a:rPr lang="de-AT" dirty="0" err="1"/>
              <a:t>Meinschad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59AFBC-66E6-F513-8B71-172591052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1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587BCF0-B60B-18E7-AD44-C96176B95392}"/>
              </a:ext>
            </a:extLst>
          </p:cNvPr>
          <p:cNvSpPr txBox="1"/>
          <p:nvPr/>
        </p:nvSpPr>
        <p:spPr>
          <a:xfrm>
            <a:off x="767408" y="1621536"/>
            <a:ext cx="1645920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/>
              <a:t>Folgen</a:t>
            </a:r>
            <a:endParaRPr lang="en-GB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3FD9A-FE2C-D0CA-850B-1D9D7B62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76" y="3833967"/>
            <a:ext cx="2306383" cy="184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F2F82E1-27A4-FF46-EDFB-B637A08A4222}"/>
              </a:ext>
            </a:extLst>
          </p:cNvPr>
          <p:cNvCxnSpPr>
            <a:stCxn id="7" idx="2"/>
            <a:endCxn id="2050" idx="0"/>
          </p:cNvCxnSpPr>
          <p:nvPr/>
        </p:nvCxnSpPr>
        <p:spPr>
          <a:xfrm>
            <a:off x="1590368" y="1962055"/>
            <a:ext cx="0" cy="187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2A55E0E-06C5-C7ED-269F-11443724E452}"/>
                  </a:ext>
                </a:extLst>
              </p:cNvPr>
              <p:cNvSpPr txBox="1"/>
              <p:nvPr/>
            </p:nvSpPr>
            <p:spPr>
              <a:xfrm>
                <a:off x="1590367" y="2880342"/>
                <a:ext cx="1670418" cy="525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 err="1"/>
                  <a:t>Beispiel</a:t>
                </a:r>
                <a:r>
                  <a:rPr lang="en-GB" sz="1100" dirty="0"/>
                  <a:t>: </a:t>
                </a:r>
                <a:r>
                  <a:rPr lang="en-GB" sz="1100" dirty="0" err="1"/>
                  <a:t>alternierende</a:t>
                </a:r>
                <a:r>
                  <a:rPr lang="en-GB" sz="1100" dirty="0"/>
                  <a:t> </a:t>
                </a:r>
                <a:r>
                  <a:rPr lang="en-GB" sz="1100" dirty="0" err="1"/>
                  <a:t>Folge</a:t>
                </a:r>
                <a:r>
                  <a:rPr lang="en-GB" sz="11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AT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AT" sz="1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AT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AT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de-AT" sz="1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de-AT" sz="11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de-AT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GB" sz="11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2A55E0E-06C5-C7ED-269F-11443724E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367" y="2880342"/>
                <a:ext cx="1670418" cy="525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6DA8FB49-C5A8-7577-523C-4F76E878F356}"/>
              </a:ext>
            </a:extLst>
          </p:cNvPr>
          <p:cNvSpPr/>
          <p:nvPr/>
        </p:nvSpPr>
        <p:spPr>
          <a:xfrm>
            <a:off x="2501660" y="1690777"/>
            <a:ext cx="759125" cy="2127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2F90EEB-D1CF-AD40-4ACD-B61401E8AED8}"/>
              </a:ext>
            </a:extLst>
          </p:cNvPr>
          <p:cNvSpPr txBox="1"/>
          <p:nvPr/>
        </p:nvSpPr>
        <p:spPr>
          <a:xfrm>
            <a:off x="3347709" y="1605974"/>
            <a:ext cx="2077585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/>
              <a:t>Grenzwert</a:t>
            </a:r>
            <a:r>
              <a:rPr lang="en-GB" sz="1400" dirty="0"/>
              <a:t> und </a:t>
            </a:r>
            <a:r>
              <a:rPr lang="en-GB" sz="1400" dirty="0" err="1"/>
              <a:t>Stetigkeit</a:t>
            </a:r>
            <a:endParaRPr lang="en-GB" sz="1400" dirty="0"/>
          </a:p>
        </p:txBody>
      </p:sp>
      <p:pic>
        <p:nvPicPr>
          <p:cNvPr id="2054" name="Picture 6" descr="Grenzwert (Limes) berechnen • Erklärung &amp; Beispiele · [mit Video]">
            <a:extLst>
              <a:ext uri="{FF2B5EF4-FFF2-40B4-BE49-F238E27FC236}">
                <a16:creationId xmlns:a16="http://schemas.microsoft.com/office/drawing/2014/main" id="{BE2A8464-567C-B07A-3249-3830358C7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150" y="3985404"/>
            <a:ext cx="2704704" cy="152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A7C7D3D-A984-CA67-556C-5502D53906C7}"/>
              </a:ext>
            </a:extLst>
          </p:cNvPr>
          <p:cNvCxnSpPr>
            <a:cxnSpLocks/>
            <a:endCxn id="2054" idx="0"/>
          </p:cNvCxnSpPr>
          <p:nvPr/>
        </p:nvCxnSpPr>
        <p:spPr>
          <a:xfrm>
            <a:off x="4386502" y="2003749"/>
            <a:ext cx="0" cy="198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F0A85BBB-6900-007A-68D3-975130C2ED77}"/>
              </a:ext>
            </a:extLst>
          </p:cNvPr>
          <p:cNvSpPr txBox="1"/>
          <p:nvPr/>
        </p:nvSpPr>
        <p:spPr>
          <a:xfrm>
            <a:off x="4407449" y="2911540"/>
            <a:ext cx="1331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Beispiel</a:t>
            </a:r>
            <a:r>
              <a:rPr lang="en-GB" sz="1100" dirty="0"/>
              <a:t>: </a:t>
            </a:r>
            <a:r>
              <a:rPr lang="en-GB" sz="1100" dirty="0" err="1"/>
              <a:t>Divergenz</a:t>
            </a:r>
            <a:r>
              <a:rPr lang="en-GB" sz="1100" dirty="0"/>
              <a:t> </a:t>
            </a:r>
            <a:r>
              <a:rPr lang="en-GB" sz="1100" dirty="0" err="1"/>
              <a:t>einer</a:t>
            </a:r>
            <a:r>
              <a:rPr lang="en-GB" sz="1100" dirty="0"/>
              <a:t> </a:t>
            </a:r>
            <a:r>
              <a:rPr lang="en-GB" sz="1100" dirty="0" err="1"/>
              <a:t>Funktion</a:t>
            </a:r>
            <a:endParaRPr lang="en-GB" sz="11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20C03CB-44EA-B664-F793-7FF2A1D7147B}"/>
              </a:ext>
            </a:extLst>
          </p:cNvPr>
          <p:cNvSpPr txBox="1"/>
          <p:nvPr/>
        </p:nvSpPr>
        <p:spPr>
          <a:xfrm>
            <a:off x="6579739" y="1605973"/>
            <a:ext cx="2077585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/>
              <a:t>Differentialrechnung</a:t>
            </a:r>
            <a:endParaRPr lang="en-GB" sz="140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C899615-90A5-98FB-879B-907E674C2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379" y="3950201"/>
            <a:ext cx="1779256" cy="161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feil nach rechts 21">
            <a:extLst>
              <a:ext uri="{FF2B5EF4-FFF2-40B4-BE49-F238E27FC236}">
                <a16:creationId xmlns:a16="http://schemas.microsoft.com/office/drawing/2014/main" id="{C1C05593-F9DE-427B-A9F1-9B5C05031DD0}"/>
              </a:ext>
            </a:extLst>
          </p:cNvPr>
          <p:cNvSpPr/>
          <p:nvPr/>
        </p:nvSpPr>
        <p:spPr>
          <a:xfrm>
            <a:off x="5576432" y="1663903"/>
            <a:ext cx="759125" cy="2127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16F84B8-EF2B-4DA7-EA1D-830EBA40DFDF}"/>
              </a:ext>
            </a:extLst>
          </p:cNvPr>
          <p:cNvCxnSpPr>
            <a:cxnSpLocks/>
            <a:stCxn id="20" idx="2"/>
            <a:endCxn id="2056" idx="0"/>
          </p:cNvCxnSpPr>
          <p:nvPr/>
        </p:nvCxnSpPr>
        <p:spPr>
          <a:xfrm flipH="1">
            <a:off x="7595007" y="1946492"/>
            <a:ext cx="23525" cy="200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3F1D65CC-C3C6-8411-5DCA-0344A64EABC8}"/>
              </a:ext>
            </a:extLst>
          </p:cNvPr>
          <p:cNvSpPr txBox="1"/>
          <p:nvPr/>
        </p:nvSpPr>
        <p:spPr>
          <a:xfrm>
            <a:off x="7622455" y="2988553"/>
            <a:ext cx="13314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Beispiel</a:t>
            </a:r>
            <a:r>
              <a:rPr lang="en-GB" sz="1100" dirty="0"/>
              <a:t>: </a:t>
            </a:r>
            <a:r>
              <a:rPr lang="en-GB" sz="1100" dirty="0" err="1"/>
              <a:t>Steigung</a:t>
            </a:r>
            <a:r>
              <a:rPr lang="en-GB" sz="1100" dirty="0"/>
              <a:t> </a:t>
            </a:r>
            <a:r>
              <a:rPr lang="en-GB" sz="1100" dirty="0" err="1"/>
              <a:t>einer</a:t>
            </a:r>
            <a:r>
              <a:rPr lang="en-GB" sz="1100" dirty="0"/>
              <a:t> </a:t>
            </a:r>
            <a:r>
              <a:rPr lang="en-GB" sz="1100" dirty="0" err="1"/>
              <a:t>Funktion</a:t>
            </a:r>
            <a:endParaRPr lang="en-GB" sz="1100" dirty="0"/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7F205FCC-2C49-F9DB-3A15-17C24D13B2C9}"/>
              </a:ext>
            </a:extLst>
          </p:cNvPr>
          <p:cNvSpPr/>
          <p:nvPr/>
        </p:nvSpPr>
        <p:spPr>
          <a:xfrm>
            <a:off x="8953857" y="1690777"/>
            <a:ext cx="759125" cy="2127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7350961-668D-24CF-A1DD-D7F9EDB3655B}"/>
              </a:ext>
            </a:extLst>
          </p:cNvPr>
          <p:cNvSpPr txBox="1"/>
          <p:nvPr/>
        </p:nvSpPr>
        <p:spPr>
          <a:xfrm>
            <a:off x="9898033" y="1621535"/>
            <a:ext cx="2077585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/>
              <a:t>Reihen</a:t>
            </a:r>
            <a:endParaRPr lang="en-GB" sz="1400" dirty="0"/>
          </a:p>
        </p:txBody>
      </p:sp>
      <p:pic>
        <p:nvPicPr>
          <p:cNvPr id="2058" name="Picture 10" descr="If only you knew the power of infinite series' : r/OTMemes">
            <a:extLst>
              <a:ext uri="{FF2B5EF4-FFF2-40B4-BE49-F238E27FC236}">
                <a16:creationId xmlns:a16="http://schemas.microsoft.com/office/drawing/2014/main" id="{725B37C8-D6CD-8762-4963-B88E1B275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674" y="3794138"/>
            <a:ext cx="2480642" cy="184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FAE3A12-8934-DE22-7D19-C9A2DACD442F}"/>
              </a:ext>
            </a:extLst>
          </p:cNvPr>
          <p:cNvCxnSpPr>
            <a:cxnSpLocks/>
            <a:stCxn id="30" idx="2"/>
            <a:endCxn id="2058" idx="0"/>
          </p:cNvCxnSpPr>
          <p:nvPr/>
        </p:nvCxnSpPr>
        <p:spPr>
          <a:xfrm>
            <a:off x="10936826" y="1962054"/>
            <a:ext cx="4169" cy="183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9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CEE19-A2FA-9F4E-339E-DA575E159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BA738-94F0-E6A3-81EE-9884F74F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ROADMAP: </a:t>
            </a:r>
            <a:r>
              <a:rPr lang="en-GB" dirty="0" err="1"/>
              <a:t>Mathematik</a:t>
            </a:r>
            <a:r>
              <a:rPr lang="en-GB" dirty="0"/>
              <a:t> II für </a:t>
            </a:r>
            <a:r>
              <a:rPr lang="en-GB" dirty="0" err="1"/>
              <a:t>Chemiker</a:t>
            </a:r>
            <a:r>
              <a:rPr lang="en-GB" dirty="0"/>
              <a:t> (Part II)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A3B049-589E-72D3-BDCA-40037346414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März 25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5DF288-16C9-FBA1-109B-59F595442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 dirty="0"/>
              <a:t>Lukas </a:t>
            </a:r>
            <a:r>
              <a:rPr lang="de-AT" dirty="0" err="1"/>
              <a:t>Meinschad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C88783-49C1-761C-37DD-2AD4728BF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2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B05E737-07EF-CDEF-5A75-6CEEF0B7C5F1}"/>
              </a:ext>
            </a:extLst>
          </p:cNvPr>
          <p:cNvSpPr txBox="1"/>
          <p:nvPr/>
        </p:nvSpPr>
        <p:spPr>
          <a:xfrm>
            <a:off x="767408" y="1621536"/>
            <a:ext cx="1645920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/>
              <a:t>Taylorreihen</a:t>
            </a:r>
            <a:r>
              <a:rPr lang="en-GB" sz="1400" dirty="0"/>
              <a:t> und </a:t>
            </a:r>
            <a:r>
              <a:rPr lang="en-GB" sz="1400" dirty="0" err="1"/>
              <a:t>Potenzreihen</a:t>
            </a:r>
            <a:endParaRPr lang="en-GB" sz="14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AF8B66D-5AD7-5BC8-A850-C937C4AA685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590368" y="2200418"/>
            <a:ext cx="0" cy="163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3BF35455-5538-FD2E-42A1-57D652632912}"/>
              </a:ext>
            </a:extLst>
          </p:cNvPr>
          <p:cNvSpPr/>
          <p:nvPr/>
        </p:nvSpPr>
        <p:spPr>
          <a:xfrm>
            <a:off x="2501660" y="1690777"/>
            <a:ext cx="759125" cy="2127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8A1905B-78E2-33B6-7F0D-416B3F1F349D}"/>
              </a:ext>
            </a:extLst>
          </p:cNvPr>
          <p:cNvSpPr txBox="1"/>
          <p:nvPr/>
        </p:nvSpPr>
        <p:spPr>
          <a:xfrm>
            <a:off x="3347709" y="1605974"/>
            <a:ext cx="2077585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 err="1"/>
              <a:t>Integralrechnung</a:t>
            </a:r>
            <a:r>
              <a:rPr lang="en-GB" sz="1400" b="1" dirty="0"/>
              <a:t> (cool)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ACCC094-3E32-89C0-D023-F7A736BCDDEC}"/>
              </a:ext>
            </a:extLst>
          </p:cNvPr>
          <p:cNvCxnSpPr>
            <a:cxnSpLocks/>
          </p:cNvCxnSpPr>
          <p:nvPr/>
        </p:nvCxnSpPr>
        <p:spPr>
          <a:xfrm>
            <a:off x="4386502" y="2003749"/>
            <a:ext cx="0" cy="198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659E92C-9EF4-CA4B-6259-BFB6F5BEB3C4}"/>
              </a:ext>
            </a:extLst>
          </p:cNvPr>
          <p:cNvSpPr txBox="1"/>
          <p:nvPr/>
        </p:nvSpPr>
        <p:spPr>
          <a:xfrm>
            <a:off x="4473109" y="2878096"/>
            <a:ext cx="14229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Beispiel</a:t>
            </a:r>
            <a:r>
              <a:rPr lang="en-GB" sz="1100" dirty="0"/>
              <a:t>: </a:t>
            </a:r>
            <a:r>
              <a:rPr lang="en-GB" sz="1100" dirty="0" err="1"/>
              <a:t>Bestimmen</a:t>
            </a:r>
            <a:r>
              <a:rPr lang="en-GB" sz="1100" dirty="0"/>
              <a:t> der </a:t>
            </a:r>
            <a:r>
              <a:rPr lang="en-GB" sz="1100" dirty="0" err="1"/>
              <a:t>Fläche</a:t>
            </a:r>
            <a:r>
              <a:rPr lang="en-GB" sz="1100" dirty="0"/>
              <a:t> </a:t>
            </a:r>
            <a:r>
              <a:rPr lang="en-GB" sz="1100" dirty="0" err="1"/>
              <a:t>unter</a:t>
            </a:r>
            <a:r>
              <a:rPr lang="en-GB" sz="1100" dirty="0"/>
              <a:t> </a:t>
            </a:r>
            <a:r>
              <a:rPr lang="en-GB" sz="1100" dirty="0" err="1"/>
              <a:t>einer</a:t>
            </a:r>
            <a:r>
              <a:rPr lang="en-GB" sz="1100" dirty="0"/>
              <a:t> </a:t>
            </a:r>
            <a:r>
              <a:rPr lang="en-GB" sz="1100" dirty="0" err="1"/>
              <a:t>Kurve</a:t>
            </a:r>
            <a:endParaRPr lang="en-GB" sz="11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EBB66DE-17E0-292E-7ABA-3F9E5D522483}"/>
              </a:ext>
            </a:extLst>
          </p:cNvPr>
          <p:cNvSpPr txBox="1"/>
          <p:nvPr/>
        </p:nvSpPr>
        <p:spPr>
          <a:xfrm>
            <a:off x="6579739" y="1605973"/>
            <a:ext cx="2077585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/>
              <a:t>Differentialgleichung</a:t>
            </a:r>
            <a:endParaRPr lang="en-GB" sz="1400" dirty="0"/>
          </a:p>
        </p:txBody>
      </p:sp>
      <p:sp>
        <p:nvSpPr>
          <p:cNvPr id="22" name="Pfeil nach rechts 21">
            <a:extLst>
              <a:ext uri="{FF2B5EF4-FFF2-40B4-BE49-F238E27FC236}">
                <a16:creationId xmlns:a16="http://schemas.microsoft.com/office/drawing/2014/main" id="{F19C86D1-1E01-889D-D97D-D12D985B5EBF}"/>
              </a:ext>
            </a:extLst>
          </p:cNvPr>
          <p:cNvSpPr/>
          <p:nvPr/>
        </p:nvSpPr>
        <p:spPr>
          <a:xfrm>
            <a:off x="5576432" y="1663903"/>
            <a:ext cx="759125" cy="2127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66A9402-9BD1-FCCB-6BEB-3EAF1650E31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595007" y="1946492"/>
            <a:ext cx="23525" cy="200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75A150F-8F3B-97F3-40C4-72B61785D035}"/>
              </a:ext>
            </a:extLst>
          </p:cNvPr>
          <p:cNvSpPr txBox="1"/>
          <p:nvPr/>
        </p:nvSpPr>
        <p:spPr>
          <a:xfrm>
            <a:off x="7677509" y="2950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320E3203-D290-4758-6C0D-6D769CC39027}"/>
              </a:ext>
            </a:extLst>
          </p:cNvPr>
          <p:cNvSpPr/>
          <p:nvPr/>
        </p:nvSpPr>
        <p:spPr>
          <a:xfrm>
            <a:off x="8953857" y="1690777"/>
            <a:ext cx="759125" cy="2127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D625066-AE7A-59B1-5A91-80AD08DD4ABB}"/>
              </a:ext>
            </a:extLst>
          </p:cNvPr>
          <p:cNvSpPr txBox="1"/>
          <p:nvPr/>
        </p:nvSpPr>
        <p:spPr>
          <a:xfrm>
            <a:off x="9898033" y="1621535"/>
            <a:ext cx="2077585" cy="3405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/>
              <a:t>Fourierreihen</a:t>
            </a:r>
            <a:r>
              <a:rPr lang="en-GB" sz="1400" dirty="0"/>
              <a:t> 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BCC27C41-15B4-9ADB-16B5-A92AF53BD7D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0936826" y="1962054"/>
            <a:ext cx="4169" cy="183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Taylor series. : r/mathmemes">
            <a:extLst>
              <a:ext uri="{FF2B5EF4-FFF2-40B4-BE49-F238E27FC236}">
                <a16:creationId xmlns:a16="http://schemas.microsoft.com/office/drawing/2014/main" id="{265A1CC2-E4C8-0F8E-D9E1-7FB891A2D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06" y="3972116"/>
            <a:ext cx="2796757" cy="156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egralrechnung – ZUM-Unterrichten">
            <a:extLst>
              <a:ext uri="{FF2B5EF4-FFF2-40B4-BE49-F238E27FC236}">
                <a16:creationId xmlns:a16="http://schemas.microsoft.com/office/drawing/2014/main" id="{3792388D-3A06-5B14-5335-5B645D7C5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94" y="4091981"/>
            <a:ext cx="1733886" cy="178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he Schrödinger Equation — 1, 2. A quantum introduction to Schrödinger's… |  by Yash | Quantaphy | Medium">
            <a:extLst>
              <a:ext uri="{FF2B5EF4-FFF2-40B4-BE49-F238E27FC236}">
                <a16:creationId xmlns:a16="http://schemas.microsoft.com/office/drawing/2014/main" id="{18B2F5C5-08A6-3DC4-F986-A8909213C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99" y="4254237"/>
            <a:ext cx="2945264" cy="84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6F5BD46-7238-87E4-8F27-23F8ED2EEC01}"/>
              </a:ext>
            </a:extLst>
          </p:cNvPr>
          <p:cNvSpPr txBox="1"/>
          <p:nvPr/>
        </p:nvSpPr>
        <p:spPr>
          <a:xfrm>
            <a:off x="7677509" y="2876319"/>
            <a:ext cx="1422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Beispiel</a:t>
            </a:r>
            <a:r>
              <a:rPr lang="en-GB" sz="1100" dirty="0"/>
              <a:t>: Unser </a:t>
            </a:r>
            <a:r>
              <a:rPr lang="en-GB" sz="1100" dirty="0" err="1"/>
              <a:t>aller</a:t>
            </a:r>
            <a:r>
              <a:rPr lang="en-GB" sz="1100" dirty="0"/>
              <a:t> Liebling</a:t>
            </a:r>
          </a:p>
        </p:txBody>
      </p:sp>
      <p:pic>
        <p:nvPicPr>
          <p:cNvPr id="3080" name="Picture 8" descr="Fourier series &amp; synthesis – TikZ.net">
            <a:extLst>
              <a:ext uri="{FF2B5EF4-FFF2-40B4-BE49-F238E27FC236}">
                <a16:creationId xmlns:a16="http://schemas.microsoft.com/office/drawing/2014/main" id="{8BF967EF-ED7F-CD16-C209-63D6FBE3E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753" y="4183840"/>
            <a:ext cx="2609247" cy="142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BF8C7A3-7C48-97D6-0E09-EDD3FE523E46}"/>
              </a:ext>
            </a:extLst>
          </p:cNvPr>
          <p:cNvSpPr txBox="1"/>
          <p:nvPr/>
        </p:nvSpPr>
        <p:spPr>
          <a:xfrm>
            <a:off x="11084943" y="29847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546ED48-3BF1-80DD-4787-CB47671B0716}"/>
              </a:ext>
            </a:extLst>
          </p:cNvPr>
          <p:cNvSpPr txBox="1"/>
          <p:nvPr/>
        </p:nvSpPr>
        <p:spPr>
          <a:xfrm>
            <a:off x="10904936" y="2843973"/>
            <a:ext cx="145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Beispiel</a:t>
            </a:r>
            <a:r>
              <a:rPr lang="en-GB" sz="1100" dirty="0"/>
              <a:t>: </a:t>
            </a:r>
          </a:p>
          <a:p>
            <a:r>
              <a:rPr lang="en-GB" sz="1100" dirty="0"/>
              <a:t>FT in NMR </a:t>
            </a:r>
          </a:p>
        </p:txBody>
      </p:sp>
    </p:spTree>
    <p:extLst>
      <p:ext uri="{BB962C8B-B14F-4D97-AF65-F5344CB8AC3E}">
        <p14:creationId xmlns:p14="http://schemas.microsoft.com/office/powerpoint/2010/main" val="143435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C991BA09-96DE-8A79-DCB8-6E9DDEDB7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Norm </a:t>
                </a:r>
                <a:r>
                  <a:rPr lang="en-GB" dirty="0" err="1"/>
                  <a:t>ist</a:t>
                </a:r>
                <a:r>
                  <a:rPr lang="en-GB" dirty="0"/>
                  <a:t> </a:t>
                </a:r>
                <a:r>
                  <a:rPr lang="en-GB" dirty="0" err="1"/>
                  <a:t>eine</a:t>
                </a:r>
                <a:r>
                  <a:rPr lang="en-GB" dirty="0"/>
                  <a:t> </a:t>
                </a:r>
                <a:r>
                  <a:rPr lang="en-GB" dirty="0" err="1"/>
                  <a:t>Abbildung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de-A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de-A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‖"/>
                        <m:endChr m:val="‖"/>
                        <m:ctrlPr>
                          <a:rPr lang="de-A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welche</a:t>
                </a:r>
                <a:r>
                  <a:rPr lang="en-GB" dirty="0"/>
                  <a:t> von K-</a:t>
                </a:r>
                <a:r>
                  <a:rPr lang="en-GB" dirty="0" err="1"/>
                  <a:t>Vektorraum</a:t>
                </a:r>
                <a:r>
                  <a:rPr lang="en-GB" dirty="0"/>
                  <a:t> in die Menge der </a:t>
                </a:r>
                <a:r>
                  <a:rPr lang="en-GB" dirty="0" err="1"/>
                  <a:t>nichtnegativen</a:t>
                </a:r>
                <a:r>
                  <a:rPr lang="en-GB" dirty="0"/>
                  <a:t> </a:t>
                </a:r>
                <a:r>
                  <a:rPr lang="en-GB" dirty="0" err="1"/>
                  <a:t>reellen</a:t>
                </a:r>
                <a:r>
                  <a:rPr lang="en-GB" dirty="0"/>
                  <a:t> </a:t>
                </a:r>
                <a:r>
                  <a:rPr lang="en-GB" dirty="0" err="1"/>
                  <a:t>Zahlen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A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GB" dirty="0"/>
                  <a:t> abbildet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Diese</a:t>
                </a:r>
                <a:r>
                  <a:rPr lang="en-GB" dirty="0"/>
                  <a:t> Norm </a:t>
                </a:r>
                <a:r>
                  <a:rPr lang="en-GB" dirty="0" err="1"/>
                  <a:t>erfüllt</a:t>
                </a:r>
                <a:r>
                  <a:rPr lang="en-GB" dirty="0"/>
                  <a:t> nun die </a:t>
                </a:r>
                <a:r>
                  <a:rPr lang="en-GB" dirty="0" err="1"/>
                  <a:t>folgenden</a:t>
                </a:r>
                <a:r>
                  <a:rPr lang="en-GB" dirty="0"/>
                  <a:t> </a:t>
                </a:r>
                <a:r>
                  <a:rPr lang="en-GB" dirty="0" err="1"/>
                  <a:t>Axiome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(</a:t>
                </a:r>
                <a:r>
                  <a:rPr lang="en-GB" dirty="0" err="1"/>
                  <a:t>Definitheit</a:t>
                </a:r>
                <a:r>
                  <a:rPr lang="en-GB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(</a:t>
                </a:r>
                <a:r>
                  <a:rPr lang="en-GB" dirty="0" err="1"/>
                  <a:t>Homogenität</a:t>
                </a:r>
                <a:r>
                  <a:rPr lang="en-GB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‖"/>
                        <m:endChr m:val="‖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de-AT" b="0" dirty="0"/>
              </a:p>
              <a:p>
                <a:r>
                  <a:rPr lang="en-GB" dirty="0"/>
                  <a:t>(</a:t>
                </a:r>
                <a:r>
                  <a:rPr lang="en-GB" dirty="0" err="1"/>
                  <a:t>Dreiecksungleichung</a:t>
                </a:r>
                <a:r>
                  <a:rPr lang="en-GB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+‖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Eine Norm </a:t>
                </a:r>
                <a:r>
                  <a:rPr lang="en-GB" dirty="0" err="1"/>
                  <a:t>dient</a:t>
                </a:r>
                <a:r>
                  <a:rPr lang="en-GB" dirty="0"/>
                  <a:t> </a:t>
                </a:r>
                <a:r>
                  <a:rPr lang="en-GB" dirty="0" err="1"/>
                  <a:t>zur</a:t>
                </a:r>
                <a:r>
                  <a:rPr lang="en-GB" dirty="0"/>
                  <a:t> </a:t>
                </a:r>
                <a:r>
                  <a:rPr lang="en-GB" dirty="0" err="1"/>
                  <a:t>Abstandsmessung</a:t>
                </a:r>
                <a:r>
                  <a:rPr lang="en-GB" dirty="0"/>
                  <a:t>, </a:t>
                </a:r>
                <a:r>
                  <a:rPr lang="en-GB" dirty="0" err="1"/>
                  <a:t>im</a:t>
                </a:r>
                <a:r>
                  <a:rPr lang="en-GB" dirty="0"/>
                  <a:t> </a:t>
                </a:r>
                <a:r>
                  <a:rPr lang="en-GB" dirty="0" err="1"/>
                  <a:t>folgenden</a:t>
                </a:r>
                <a:r>
                  <a:rPr lang="en-GB" dirty="0"/>
                  <a:t> </a:t>
                </a:r>
                <a:r>
                  <a:rPr lang="en-GB" dirty="0" err="1"/>
                  <a:t>ein</a:t>
                </a:r>
                <a:r>
                  <a:rPr lang="en-GB" dirty="0"/>
                  <a:t> </a:t>
                </a:r>
                <a:r>
                  <a:rPr lang="en-GB" dirty="0" err="1"/>
                  <a:t>paar</a:t>
                </a:r>
                <a:r>
                  <a:rPr lang="en-GB" dirty="0"/>
                  <a:t> </a:t>
                </a:r>
                <a:r>
                  <a:rPr lang="en-GB" dirty="0" err="1"/>
                  <a:t>klassische</a:t>
                </a:r>
                <a:r>
                  <a:rPr lang="en-GB" dirty="0"/>
                  <a:t> </a:t>
                </a:r>
                <a:r>
                  <a:rPr lang="en-GB" dirty="0" err="1"/>
                  <a:t>Normen</a:t>
                </a:r>
                <a:r>
                  <a:rPr lang="en-GB" dirty="0"/>
                  <a:t> </a:t>
                </a:r>
                <a:r>
                  <a:rPr lang="en-GB" dirty="0" err="1"/>
                  <a:t>über</a:t>
                </a:r>
                <a:r>
                  <a:rPr lang="en-GB" dirty="0"/>
                  <a:t> </a:t>
                </a:r>
                <a:r>
                  <a:rPr lang="en-GB" dirty="0" err="1"/>
                  <a:t>Vektorräumen</a:t>
                </a:r>
                <a:endParaRPr lang="en-GB" dirty="0"/>
              </a:p>
              <a:p>
                <a:r>
                  <a:rPr lang="de-AT" b="0" dirty="0"/>
                  <a:t>(</a:t>
                </a:r>
                <a:r>
                  <a:rPr lang="de-AT" b="0" dirty="0" err="1"/>
                  <a:t>Maximumsnorm</a:t>
                </a:r>
                <a:r>
                  <a:rPr lang="de-AT" b="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AT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GB" dirty="0"/>
              </a:p>
              <a:p>
                <a:r>
                  <a:rPr lang="en-GB" dirty="0"/>
                  <a:t>(</a:t>
                </a:r>
                <a:r>
                  <a:rPr lang="en-GB" dirty="0" err="1"/>
                  <a:t>Euklidische</a:t>
                </a:r>
                <a:r>
                  <a:rPr lang="en-GB" dirty="0"/>
                  <a:t> Norm)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A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AT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AT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GB" dirty="0"/>
              </a:p>
              <a:p>
                <a:r>
                  <a:rPr lang="en-GB" dirty="0"/>
                  <a:t> (</a:t>
                </a:r>
                <a:r>
                  <a:rPr lang="en-GB" dirty="0" err="1"/>
                  <a:t>Summennorm</a:t>
                </a:r>
                <a:r>
                  <a:rPr lang="en-GB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A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C991BA09-96DE-8A79-DCB8-6E9DDEDB7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7" t="-1333" b="-6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9B87CA3C-D35B-A881-8873-0BB93E23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Skalarprodukte</a:t>
            </a:r>
            <a:r>
              <a:rPr lang="en-GB" dirty="0"/>
              <a:t> und </a:t>
            </a:r>
            <a:r>
              <a:rPr lang="en-GB" dirty="0" err="1"/>
              <a:t>Normen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3892C6-B1C9-E0AB-BD00-1593EB6D2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814" y="1865376"/>
            <a:ext cx="2576362" cy="111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09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95737-40E1-BE03-DE12-D50AA854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Skalarprodukt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05EBDF-377E-547C-9E80-55CB93B328B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März 25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25215A-F6A3-F09F-6634-7B6C13D60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8283B0-794A-43E2-FFDD-822D768BA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4</a:t>
            </a:fld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1">
                <a:extLst>
                  <a:ext uri="{FF2B5EF4-FFF2-40B4-BE49-F238E27FC236}">
                    <a16:creationId xmlns:a16="http://schemas.microsoft.com/office/drawing/2014/main" id="{CE1D08F8-6CF2-8543-1327-53CA9C394F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408" y="1130142"/>
                <a:ext cx="10858029" cy="474678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Gegeben </a:t>
                </a:r>
                <a:r>
                  <a:rPr lang="en-GB" dirty="0" err="1"/>
                  <a:t>ist</a:t>
                </a:r>
                <a:r>
                  <a:rPr lang="en-GB" dirty="0"/>
                  <a:t> V, </a:t>
                </a:r>
                <a:r>
                  <a:rPr lang="en-GB" dirty="0" err="1"/>
                  <a:t>ein</a:t>
                </a:r>
                <a:r>
                  <a:rPr lang="en-GB" dirty="0"/>
                  <a:t> K-RV man </a:t>
                </a:r>
                <a:r>
                  <a:rPr lang="en-GB" dirty="0" err="1"/>
                  <a:t>bezeichnet</a:t>
                </a:r>
                <a:r>
                  <a:rPr lang="en-GB" dirty="0"/>
                  <a:t> die </a:t>
                </a:r>
                <a:r>
                  <a:rPr lang="en-GB" dirty="0" err="1"/>
                  <a:t>Abbildung</a:t>
                </a:r>
                <a:r>
                  <a:rPr lang="en-GB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⋅,⋅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Ein </a:t>
                </a:r>
                <a:r>
                  <a:rPr lang="en-GB" dirty="0" err="1"/>
                  <a:t>Skalarprodukt</a:t>
                </a:r>
                <a:r>
                  <a:rPr lang="en-GB" dirty="0"/>
                  <a:t> falls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 und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gilt: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  <a:p>
                <a:r>
                  <a:rPr lang="en-GB" dirty="0" err="1"/>
                  <a:t>Symmetrie</a:t>
                </a:r>
                <a:r>
                  <a:rPr lang="en-GB" dirty="0"/>
                  <a:t> / </a:t>
                </a:r>
                <a:r>
                  <a:rPr lang="en-GB" dirty="0" err="1"/>
                  <a:t>Hermitizität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GB" dirty="0"/>
                  <a:t> (in </a:t>
                </a:r>
                <a:r>
                  <a:rPr lang="en-GB" dirty="0" err="1"/>
                  <a:t>rellen</a:t>
                </a:r>
                <a:r>
                  <a:rPr lang="en-GB" dirty="0"/>
                  <a:t> </a:t>
                </a:r>
                <a:r>
                  <a:rPr lang="en-GB" dirty="0" err="1"/>
                  <a:t>Zahlen</a:t>
                </a:r>
                <a:r>
                  <a:rPr lang="en-GB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acc>
                  </m:oMath>
                </a14:m>
                <a:endParaRPr lang="en-GB" dirty="0"/>
              </a:p>
              <a:p>
                <a:r>
                  <a:rPr lang="en-GB" dirty="0" err="1"/>
                  <a:t>Positiv</a:t>
                </a:r>
                <a:r>
                  <a:rPr lang="en-GB" dirty="0"/>
                  <a:t> </a:t>
                </a:r>
                <a:r>
                  <a:rPr lang="en-GB" dirty="0" err="1"/>
                  <a:t>Definitheit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GB" dirty="0"/>
              </a:p>
              <a:p>
                <a:r>
                  <a:rPr lang="en-GB" dirty="0" err="1"/>
                  <a:t>Linearität</a:t>
                </a:r>
                <a:r>
                  <a:rPr lang="en-GB" dirty="0"/>
                  <a:t> </a:t>
                </a:r>
                <a:r>
                  <a:rPr lang="en-GB" dirty="0" err="1"/>
                  <a:t>im</a:t>
                </a:r>
                <a:r>
                  <a:rPr lang="en-GB" dirty="0"/>
                  <a:t> </a:t>
                </a:r>
                <a:r>
                  <a:rPr lang="en-GB" dirty="0" err="1"/>
                  <a:t>zweiten</a:t>
                </a:r>
                <a:r>
                  <a:rPr lang="en-GB" dirty="0"/>
                  <a:t> Argument: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GB" dirty="0"/>
                  <a:t> und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begChr m:val="⟨"/>
                        <m:endChr m:val="⟩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Inhaltsplatzhalter 1">
                <a:extLst>
                  <a:ext uri="{FF2B5EF4-FFF2-40B4-BE49-F238E27FC236}">
                    <a16:creationId xmlns:a16="http://schemas.microsoft.com/office/drawing/2014/main" id="{CE1D08F8-6CF2-8543-1327-53CA9C394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130142"/>
                <a:ext cx="10858029" cy="4746783"/>
              </a:xfrm>
              <a:prstGeom prst="rect">
                <a:avLst/>
              </a:prstGeom>
              <a:blipFill>
                <a:blip r:embed="rId2"/>
                <a:stretch>
                  <a:fillRect l="-467" t="-10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03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79955-D08D-54C0-7650-95DAE9810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ADDDF-8037-2AE5-62FF-0D80CC2E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Skalarprodukt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704A03-A9A6-0D3A-7512-F887BAE1BD8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März 25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9DAAB8-8F9A-8997-F434-C9AAEAB8E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8B4E55-025E-7C49-4B0D-29B4221A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5</a:t>
            </a:fld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1">
                <a:extLst>
                  <a:ext uri="{FF2B5EF4-FFF2-40B4-BE49-F238E27FC236}">
                    <a16:creationId xmlns:a16="http://schemas.microsoft.com/office/drawing/2014/main" id="{487D9136-9130-45D2-0DD1-B4BE02DF44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408" y="1130142"/>
                <a:ext cx="10858029" cy="474678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Gegeben </a:t>
                </a:r>
                <a:r>
                  <a:rPr lang="en-GB" dirty="0" err="1"/>
                  <a:t>ist</a:t>
                </a:r>
                <a:r>
                  <a:rPr lang="en-GB" dirty="0"/>
                  <a:t> V, </a:t>
                </a:r>
                <a:r>
                  <a:rPr lang="en-GB" dirty="0" err="1"/>
                  <a:t>ein</a:t>
                </a:r>
                <a:r>
                  <a:rPr lang="en-GB" dirty="0"/>
                  <a:t> K-RV man </a:t>
                </a:r>
                <a:r>
                  <a:rPr lang="en-GB" dirty="0" err="1"/>
                  <a:t>bezeichnet</a:t>
                </a:r>
                <a:r>
                  <a:rPr lang="en-GB" dirty="0"/>
                  <a:t> die </a:t>
                </a:r>
                <a:r>
                  <a:rPr lang="en-GB" dirty="0" err="1"/>
                  <a:t>Abbildung</a:t>
                </a:r>
                <a:r>
                  <a:rPr lang="en-GB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⋅,⋅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Ein </a:t>
                </a:r>
                <a:r>
                  <a:rPr lang="en-GB" dirty="0" err="1"/>
                  <a:t>Skalarprodukt</a:t>
                </a:r>
                <a:r>
                  <a:rPr lang="en-GB" dirty="0"/>
                  <a:t> falls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 und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gilt: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  <a:p>
                <a:r>
                  <a:rPr lang="en-GB" dirty="0" err="1"/>
                  <a:t>Symmetrie</a:t>
                </a:r>
                <a:r>
                  <a:rPr lang="en-GB" dirty="0"/>
                  <a:t> / </a:t>
                </a:r>
                <a:r>
                  <a:rPr lang="en-GB" dirty="0" err="1"/>
                  <a:t>Hermitizität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GB" dirty="0"/>
                  <a:t> (in </a:t>
                </a:r>
                <a:r>
                  <a:rPr lang="en-GB" dirty="0" err="1"/>
                  <a:t>rellen</a:t>
                </a:r>
                <a:r>
                  <a:rPr lang="en-GB" dirty="0"/>
                  <a:t> </a:t>
                </a:r>
                <a:r>
                  <a:rPr lang="en-GB" dirty="0" err="1"/>
                  <a:t>Zahlen</a:t>
                </a:r>
                <a:r>
                  <a:rPr lang="en-GB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acc>
                  </m:oMath>
                </a14:m>
                <a:endParaRPr lang="en-GB" dirty="0"/>
              </a:p>
              <a:p>
                <a:r>
                  <a:rPr lang="en-GB" dirty="0" err="1"/>
                  <a:t>Positiv</a:t>
                </a:r>
                <a:r>
                  <a:rPr lang="en-GB" dirty="0"/>
                  <a:t> </a:t>
                </a:r>
                <a:r>
                  <a:rPr lang="en-GB" dirty="0" err="1"/>
                  <a:t>Definitheit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GB" dirty="0"/>
              </a:p>
              <a:p>
                <a:r>
                  <a:rPr lang="en-GB" dirty="0" err="1"/>
                  <a:t>Linearität</a:t>
                </a:r>
                <a:r>
                  <a:rPr lang="en-GB" dirty="0"/>
                  <a:t> </a:t>
                </a:r>
                <a:r>
                  <a:rPr lang="en-GB" dirty="0" err="1"/>
                  <a:t>im</a:t>
                </a:r>
                <a:r>
                  <a:rPr lang="en-GB" dirty="0"/>
                  <a:t> </a:t>
                </a:r>
                <a:r>
                  <a:rPr lang="en-GB" dirty="0" err="1"/>
                  <a:t>zweiten</a:t>
                </a:r>
                <a:r>
                  <a:rPr lang="en-GB" dirty="0"/>
                  <a:t> Argument: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GB" dirty="0"/>
                  <a:t> und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begChr m:val="⟨"/>
                        <m:endChr m:val="⟩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Zentral</a:t>
                </a:r>
                <a:r>
                  <a:rPr lang="en-GB" dirty="0"/>
                  <a:t> </a:t>
                </a:r>
                <a:r>
                  <a:rPr lang="en-GB" dirty="0" err="1"/>
                  <a:t>ist</a:t>
                </a:r>
                <a:r>
                  <a:rPr lang="en-GB" dirty="0"/>
                  <a:t> für </a:t>
                </a:r>
                <a:r>
                  <a:rPr lang="en-GB" dirty="0" err="1"/>
                  <a:t>uns</a:t>
                </a:r>
                <a:r>
                  <a:rPr lang="en-GB" dirty="0"/>
                  <a:t> das </a:t>
                </a:r>
                <a:r>
                  <a:rPr lang="en-GB" dirty="0" err="1"/>
                  <a:t>folgende</a:t>
                </a:r>
                <a:r>
                  <a:rPr lang="en-GB" dirty="0"/>
                  <a:t> Theorem: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Inhaltsplatzhalter 1">
                <a:extLst>
                  <a:ext uri="{FF2B5EF4-FFF2-40B4-BE49-F238E27FC236}">
                    <a16:creationId xmlns:a16="http://schemas.microsoft.com/office/drawing/2014/main" id="{487D9136-9130-45D2-0DD1-B4BE02DF4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130142"/>
                <a:ext cx="10858029" cy="4746783"/>
              </a:xfrm>
              <a:prstGeom prst="rect">
                <a:avLst/>
              </a:prstGeom>
              <a:blipFill>
                <a:blip r:embed="rId3"/>
                <a:stretch>
                  <a:fillRect l="-467" t="-10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84587513-22C7-C843-1FC1-303ECAE25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607" y="332656"/>
            <a:ext cx="373380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Gewinkelte Verbindung 8">
            <a:extLst>
              <a:ext uri="{FF2B5EF4-FFF2-40B4-BE49-F238E27FC236}">
                <a16:creationId xmlns:a16="http://schemas.microsoft.com/office/drawing/2014/main" id="{98A71E2A-F4D1-6CFD-F782-296B71DFB7D3}"/>
              </a:ext>
            </a:extLst>
          </p:cNvPr>
          <p:cNvCxnSpPr>
            <a:endCxn id="7" idx="2"/>
          </p:cNvCxnSpPr>
          <p:nvPr/>
        </p:nvCxnSpPr>
        <p:spPr>
          <a:xfrm flipV="1">
            <a:off x="8307238" y="2009056"/>
            <a:ext cx="1647269" cy="1614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4AE16B8-700A-60A2-36F8-C9720FDBE3D4}"/>
              </a:ext>
            </a:extLst>
          </p:cNvPr>
          <p:cNvSpPr txBox="1"/>
          <p:nvPr/>
        </p:nvSpPr>
        <p:spPr>
          <a:xfrm>
            <a:off x="10023894" y="2816075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The classics</a:t>
            </a:r>
          </a:p>
        </p:txBody>
      </p:sp>
    </p:spTree>
    <p:extLst>
      <p:ext uri="{BB962C8B-B14F-4D97-AF65-F5344CB8AC3E}">
        <p14:creationId xmlns:p14="http://schemas.microsoft.com/office/powerpoint/2010/main" val="39185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38D6A-97F2-E143-CDCC-5BD83D3D9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C105F-5FDE-F032-7A15-47FC76DD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Skalarprodukt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E2CCB0-3A42-F3CC-9948-058155519F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März 25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5EB5EA-DA84-BE74-DC81-5AECE3DB7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3E57AE-8F37-8C86-7B1E-57D1405B4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6</a:t>
            </a:fld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1">
                <a:extLst>
                  <a:ext uri="{FF2B5EF4-FFF2-40B4-BE49-F238E27FC236}">
                    <a16:creationId xmlns:a16="http://schemas.microsoft.com/office/drawing/2014/main" id="{FEB5DE0F-3CE5-516D-6C49-7AC8DA7D32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408" y="1130142"/>
                <a:ext cx="10858029" cy="474678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Gegeben </a:t>
                </a:r>
                <a:r>
                  <a:rPr lang="en-GB" dirty="0" err="1"/>
                  <a:t>ist</a:t>
                </a:r>
                <a:r>
                  <a:rPr lang="en-GB" dirty="0"/>
                  <a:t> V, </a:t>
                </a:r>
                <a:r>
                  <a:rPr lang="en-GB" dirty="0" err="1"/>
                  <a:t>ein</a:t>
                </a:r>
                <a:r>
                  <a:rPr lang="en-GB" dirty="0"/>
                  <a:t> K-RV man </a:t>
                </a:r>
                <a:r>
                  <a:rPr lang="en-GB" dirty="0" err="1"/>
                  <a:t>bezeichnet</a:t>
                </a:r>
                <a:r>
                  <a:rPr lang="en-GB" dirty="0"/>
                  <a:t> die </a:t>
                </a:r>
                <a:r>
                  <a:rPr lang="en-GB" dirty="0" err="1"/>
                  <a:t>Abbildung</a:t>
                </a:r>
                <a:r>
                  <a:rPr lang="en-GB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⋅,⋅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Ein </a:t>
                </a:r>
                <a:r>
                  <a:rPr lang="en-GB" dirty="0" err="1"/>
                  <a:t>Skalarprodukt</a:t>
                </a:r>
                <a:r>
                  <a:rPr lang="en-GB" dirty="0"/>
                  <a:t> falls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 und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gilt: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  <a:p>
                <a:r>
                  <a:rPr lang="en-GB" dirty="0" err="1"/>
                  <a:t>Symmetrie</a:t>
                </a:r>
                <a:r>
                  <a:rPr lang="en-GB" dirty="0"/>
                  <a:t> / </a:t>
                </a:r>
                <a:r>
                  <a:rPr lang="en-GB" dirty="0" err="1"/>
                  <a:t>Hermitizität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GB" dirty="0"/>
                  <a:t> (in </a:t>
                </a:r>
                <a:r>
                  <a:rPr lang="en-GB" dirty="0" err="1"/>
                  <a:t>rellen</a:t>
                </a:r>
                <a:r>
                  <a:rPr lang="en-GB" dirty="0"/>
                  <a:t> </a:t>
                </a:r>
                <a:r>
                  <a:rPr lang="en-GB" dirty="0" err="1"/>
                  <a:t>Zahlen</a:t>
                </a:r>
                <a:r>
                  <a:rPr lang="en-GB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acc>
                  </m:oMath>
                </a14:m>
                <a:endParaRPr lang="en-GB" dirty="0"/>
              </a:p>
              <a:p>
                <a:r>
                  <a:rPr lang="en-GB" dirty="0" err="1"/>
                  <a:t>Positiv</a:t>
                </a:r>
                <a:r>
                  <a:rPr lang="en-GB" dirty="0"/>
                  <a:t> </a:t>
                </a:r>
                <a:r>
                  <a:rPr lang="en-GB" dirty="0" err="1"/>
                  <a:t>Definitheit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GB" dirty="0"/>
              </a:p>
              <a:p>
                <a:r>
                  <a:rPr lang="en-GB" dirty="0" err="1"/>
                  <a:t>Linearität</a:t>
                </a:r>
                <a:r>
                  <a:rPr lang="en-GB" dirty="0"/>
                  <a:t> </a:t>
                </a:r>
                <a:r>
                  <a:rPr lang="en-GB" dirty="0" err="1"/>
                  <a:t>im</a:t>
                </a:r>
                <a:r>
                  <a:rPr lang="en-GB" dirty="0"/>
                  <a:t> </a:t>
                </a:r>
                <a:r>
                  <a:rPr lang="en-GB" dirty="0" err="1"/>
                  <a:t>zweiten</a:t>
                </a:r>
                <a:r>
                  <a:rPr lang="en-GB" dirty="0"/>
                  <a:t> Argument: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GB" dirty="0"/>
                  <a:t> und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begChr m:val="⟨"/>
                        <m:endChr m:val="⟩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Zentral</a:t>
                </a:r>
                <a:r>
                  <a:rPr lang="en-GB" dirty="0"/>
                  <a:t> </a:t>
                </a:r>
                <a:r>
                  <a:rPr lang="en-GB" dirty="0" err="1"/>
                  <a:t>ist</a:t>
                </a:r>
                <a:r>
                  <a:rPr lang="en-GB" dirty="0"/>
                  <a:t> für </a:t>
                </a:r>
                <a:r>
                  <a:rPr lang="en-GB" dirty="0" err="1"/>
                  <a:t>uns</a:t>
                </a:r>
                <a:r>
                  <a:rPr lang="en-GB" dirty="0"/>
                  <a:t> das </a:t>
                </a:r>
                <a:r>
                  <a:rPr lang="en-GB" dirty="0" err="1"/>
                  <a:t>folgende</a:t>
                </a:r>
                <a:r>
                  <a:rPr lang="en-GB" dirty="0"/>
                  <a:t> Theorem: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Inhaltsplatzhalter 1">
                <a:extLst>
                  <a:ext uri="{FF2B5EF4-FFF2-40B4-BE49-F238E27FC236}">
                    <a16:creationId xmlns:a16="http://schemas.microsoft.com/office/drawing/2014/main" id="{FEB5DE0F-3CE5-516D-6C49-7AC8DA7D3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130142"/>
                <a:ext cx="10858029" cy="4746783"/>
              </a:xfrm>
              <a:prstGeom prst="rect">
                <a:avLst/>
              </a:prstGeom>
              <a:blipFill>
                <a:blip r:embed="rId3"/>
                <a:stretch>
                  <a:fillRect l="-467" t="-10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D9CD4B72-82DC-3419-FA3C-D8724B3AB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607" y="332656"/>
            <a:ext cx="373380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Gewinkelte Verbindung 8">
            <a:extLst>
              <a:ext uri="{FF2B5EF4-FFF2-40B4-BE49-F238E27FC236}">
                <a16:creationId xmlns:a16="http://schemas.microsoft.com/office/drawing/2014/main" id="{6CF4ABBE-E1A8-BE73-B2F7-F83C53FFCE44}"/>
              </a:ext>
            </a:extLst>
          </p:cNvPr>
          <p:cNvCxnSpPr>
            <a:endCxn id="7" idx="2"/>
          </p:cNvCxnSpPr>
          <p:nvPr/>
        </p:nvCxnSpPr>
        <p:spPr>
          <a:xfrm flipV="1">
            <a:off x="8307238" y="2009056"/>
            <a:ext cx="1647269" cy="1614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BFA360C-0398-0F95-4617-7AF294543164}"/>
              </a:ext>
            </a:extLst>
          </p:cNvPr>
          <p:cNvSpPr txBox="1"/>
          <p:nvPr/>
        </p:nvSpPr>
        <p:spPr>
          <a:xfrm>
            <a:off x="10023894" y="2816075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The classics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FE9B57D-9CF0-A290-7BCE-9FA275377F6A}"/>
                  </a:ext>
                </a:extLst>
              </p:cNvPr>
              <p:cNvSpPr txBox="1"/>
              <p:nvPr/>
            </p:nvSpPr>
            <p:spPr>
              <a:xfrm>
                <a:off x="767408" y="5299539"/>
                <a:ext cx="7962524" cy="77971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Ist V </a:t>
                </a:r>
                <a:r>
                  <a:rPr lang="en-GB" i="1" dirty="0" err="1"/>
                  <a:t>ein</a:t>
                </a:r>
                <a:r>
                  <a:rPr lang="en-GB" i="1" dirty="0"/>
                  <a:t> </a:t>
                </a:r>
                <a:r>
                  <a:rPr lang="en-GB" i="1" dirty="0" err="1"/>
                  <a:t>Vektorraum</a:t>
                </a:r>
                <a:r>
                  <a:rPr lang="en-GB" i="1" dirty="0"/>
                  <a:t> </a:t>
                </a:r>
                <a:r>
                  <a:rPr lang="en-GB" i="1" dirty="0" err="1"/>
                  <a:t>mit</a:t>
                </a:r>
                <a:r>
                  <a:rPr lang="en-GB" i="1" dirty="0"/>
                  <a:t> </a:t>
                </a:r>
                <a:r>
                  <a:rPr lang="en-GB" i="1" dirty="0" err="1"/>
                  <a:t>Skalarprodukt</a:t>
                </a:r>
                <a:r>
                  <a:rPr lang="en-GB" i="1" dirty="0"/>
                  <a:t> </a:t>
                </a:r>
                <a:r>
                  <a:rPr lang="en-GB" i="1" dirty="0" err="1"/>
                  <a:t>dann</a:t>
                </a:r>
                <a:r>
                  <a:rPr lang="en-GB" i="1" dirty="0"/>
                  <a:t> </a:t>
                </a:r>
                <a:r>
                  <a:rPr lang="en-GB" i="1" dirty="0" err="1"/>
                  <a:t>definiert</a:t>
                </a:r>
                <a:r>
                  <a:rPr lang="en-GB" i="1" dirty="0"/>
                  <a:t>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rad>
                  </m:oMath>
                </a14:m>
                <a:r>
                  <a:rPr lang="en-GB" i="1" dirty="0"/>
                  <a:t> </a:t>
                </a:r>
                <a:r>
                  <a:rPr lang="en-GB" i="1" dirty="0" err="1"/>
                  <a:t>eine</a:t>
                </a:r>
                <a:r>
                  <a:rPr lang="en-GB" i="1" dirty="0"/>
                  <a:t> Norm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FE9B57D-9CF0-A290-7BCE-9FA275377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5299539"/>
                <a:ext cx="7962524" cy="779718"/>
              </a:xfrm>
              <a:prstGeom prst="roundRect">
                <a:avLst/>
              </a:prstGeom>
              <a:blipFill>
                <a:blip r:embed="rId5"/>
                <a:stretch>
                  <a:fillRect l="-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30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596BD-3350-3A31-137A-B74C08593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0A7EF-2514-4951-31C5-7339E980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Skalarprodukt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01B718-E723-9625-A5BC-2E72329701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März 25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2E9146-3FE2-3B9C-72F1-96438600A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555E0-C075-E11A-F2F6-D418CF6D0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7</a:t>
            </a:fld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1">
                <a:extLst>
                  <a:ext uri="{FF2B5EF4-FFF2-40B4-BE49-F238E27FC236}">
                    <a16:creationId xmlns:a16="http://schemas.microsoft.com/office/drawing/2014/main" id="{24C790FF-5449-28FF-11FC-70CCA47745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408" y="1130142"/>
                <a:ext cx="10858029" cy="474678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Gegeben </a:t>
                </a:r>
                <a:r>
                  <a:rPr lang="en-GB" dirty="0" err="1"/>
                  <a:t>ist</a:t>
                </a:r>
                <a:r>
                  <a:rPr lang="en-GB" dirty="0"/>
                  <a:t> V, </a:t>
                </a:r>
                <a:r>
                  <a:rPr lang="en-GB" dirty="0" err="1"/>
                  <a:t>ein</a:t>
                </a:r>
                <a:r>
                  <a:rPr lang="en-GB" dirty="0"/>
                  <a:t> K-RV man </a:t>
                </a:r>
                <a:r>
                  <a:rPr lang="en-GB" dirty="0" err="1"/>
                  <a:t>bezeichnet</a:t>
                </a:r>
                <a:r>
                  <a:rPr lang="en-GB" dirty="0"/>
                  <a:t> die </a:t>
                </a:r>
                <a:r>
                  <a:rPr lang="en-GB" dirty="0" err="1"/>
                  <a:t>Abbildung</a:t>
                </a:r>
                <a:r>
                  <a:rPr lang="en-GB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⋅,⋅</m:t>
                          </m:r>
                        </m:e>
                      </m:d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Ein </a:t>
                </a:r>
                <a:r>
                  <a:rPr lang="en-GB" dirty="0" err="1"/>
                  <a:t>Skalarprodukt</a:t>
                </a:r>
                <a:r>
                  <a:rPr lang="en-GB" dirty="0"/>
                  <a:t> falls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 und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gilt: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  <a:p>
                <a:r>
                  <a:rPr lang="en-GB" dirty="0" err="1"/>
                  <a:t>Symmetrie</a:t>
                </a:r>
                <a:r>
                  <a:rPr lang="en-GB" dirty="0"/>
                  <a:t> / </a:t>
                </a:r>
                <a:r>
                  <a:rPr lang="en-GB" dirty="0" err="1"/>
                  <a:t>Hermitizität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GB" dirty="0"/>
                  <a:t> (in </a:t>
                </a:r>
                <a:r>
                  <a:rPr lang="en-GB" dirty="0" err="1"/>
                  <a:t>rellen</a:t>
                </a:r>
                <a:r>
                  <a:rPr lang="en-GB" dirty="0"/>
                  <a:t> </a:t>
                </a:r>
                <a:r>
                  <a:rPr lang="en-GB" dirty="0" err="1"/>
                  <a:t>Zahlen</a:t>
                </a:r>
                <a:r>
                  <a:rPr lang="en-GB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acc>
                  </m:oMath>
                </a14:m>
                <a:endParaRPr lang="en-GB" dirty="0"/>
              </a:p>
              <a:p>
                <a:r>
                  <a:rPr lang="en-GB" dirty="0" err="1"/>
                  <a:t>Positiv</a:t>
                </a:r>
                <a:r>
                  <a:rPr lang="en-GB" dirty="0"/>
                  <a:t> </a:t>
                </a:r>
                <a:r>
                  <a:rPr lang="en-GB" dirty="0" err="1"/>
                  <a:t>Definitheit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GB" dirty="0"/>
              </a:p>
              <a:p>
                <a:r>
                  <a:rPr lang="en-GB" dirty="0" err="1"/>
                  <a:t>Linearität</a:t>
                </a:r>
                <a:r>
                  <a:rPr lang="en-GB" dirty="0"/>
                  <a:t> </a:t>
                </a:r>
                <a:r>
                  <a:rPr lang="en-GB" dirty="0" err="1"/>
                  <a:t>im</a:t>
                </a:r>
                <a:r>
                  <a:rPr lang="en-GB" dirty="0"/>
                  <a:t> </a:t>
                </a:r>
                <a:r>
                  <a:rPr lang="en-GB" dirty="0" err="1"/>
                  <a:t>zweiten</a:t>
                </a:r>
                <a:r>
                  <a:rPr lang="en-GB" dirty="0"/>
                  <a:t> Argument: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GB" dirty="0"/>
                  <a:t> und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begChr m:val="⟨"/>
                        <m:endChr m:val="⟩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Zentral</a:t>
                </a:r>
                <a:r>
                  <a:rPr lang="en-GB" dirty="0"/>
                  <a:t> </a:t>
                </a:r>
                <a:r>
                  <a:rPr lang="en-GB" dirty="0" err="1"/>
                  <a:t>ist</a:t>
                </a:r>
                <a:r>
                  <a:rPr lang="en-GB" dirty="0"/>
                  <a:t> für </a:t>
                </a:r>
                <a:r>
                  <a:rPr lang="en-GB" dirty="0" err="1"/>
                  <a:t>uns</a:t>
                </a:r>
                <a:r>
                  <a:rPr lang="en-GB" dirty="0"/>
                  <a:t> das </a:t>
                </a:r>
                <a:r>
                  <a:rPr lang="en-GB" dirty="0" err="1"/>
                  <a:t>folgende</a:t>
                </a:r>
                <a:r>
                  <a:rPr lang="en-GB" dirty="0"/>
                  <a:t> Theorem: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Inhaltsplatzhalter 1">
                <a:extLst>
                  <a:ext uri="{FF2B5EF4-FFF2-40B4-BE49-F238E27FC236}">
                    <a16:creationId xmlns:a16="http://schemas.microsoft.com/office/drawing/2014/main" id="{24C790FF-5449-28FF-11FC-70CCA4774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130142"/>
                <a:ext cx="10858029" cy="4746783"/>
              </a:xfrm>
              <a:prstGeom prst="rect">
                <a:avLst/>
              </a:prstGeom>
              <a:blipFill>
                <a:blip r:embed="rId3"/>
                <a:stretch>
                  <a:fillRect l="-467" t="-10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2ACF71F-B86C-5C98-954C-2FAF46A06A36}"/>
                  </a:ext>
                </a:extLst>
              </p:cNvPr>
              <p:cNvSpPr txBox="1"/>
              <p:nvPr/>
            </p:nvSpPr>
            <p:spPr>
              <a:xfrm>
                <a:off x="767408" y="5299539"/>
                <a:ext cx="7962524" cy="77971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Ist V </a:t>
                </a:r>
                <a:r>
                  <a:rPr lang="en-GB" i="1" dirty="0" err="1"/>
                  <a:t>ein</a:t>
                </a:r>
                <a:r>
                  <a:rPr lang="en-GB" i="1" dirty="0"/>
                  <a:t> </a:t>
                </a:r>
                <a:r>
                  <a:rPr lang="en-GB" i="1" dirty="0" err="1"/>
                  <a:t>Vektorraum</a:t>
                </a:r>
                <a:r>
                  <a:rPr lang="en-GB" i="1" dirty="0"/>
                  <a:t> </a:t>
                </a:r>
                <a:r>
                  <a:rPr lang="en-GB" i="1" dirty="0" err="1"/>
                  <a:t>mit</a:t>
                </a:r>
                <a:r>
                  <a:rPr lang="en-GB" i="1" dirty="0"/>
                  <a:t> </a:t>
                </a:r>
                <a:r>
                  <a:rPr lang="en-GB" i="1" dirty="0" err="1"/>
                  <a:t>Skalarprodukt</a:t>
                </a:r>
                <a:r>
                  <a:rPr lang="en-GB" i="1" dirty="0"/>
                  <a:t> </a:t>
                </a:r>
                <a:r>
                  <a:rPr lang="en-GB" i="1" dirty="0" err="1"/>
                  <a:t>dann</a:t>
                </a:r>
                <a:r>
                  <a:rPr lang="en-GB" i="1" dirty="0"/>
                  <a:t> </a:t>
                </a:r>
                <a:r>
                  <a:rPr lang="en-GB" i="1" dirty="0" err="1"/>
                  <a:t>definiert</a:t>
                </a:r>
                <a:r>
                  <a:rPr lang="en-GB" i="1" dirty="0"/>
                  <a:t>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rad>
                  </m:oMath>
                </a14:m>
                <a:r>
                  <a:rPr lang="en-GB" i="1" dirty="0"/>
                  <a:t> </a:t>
                </a:r>
                <a:r>
                  <a:rPr lang="en-GB" i="1" dirty="0" err="1"/>
                  <a:t>eine</a:t>
                </a:r>
                <a:r>
                  <a:rPr lang="en-GB" i="1" dirty="0"/>
                  <a:t> Norm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2ACF71F-B86C-5C98-954C-2FAF46A06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5299539"/>
                <a:ext cx="7962524" cy="779718"/>
              </a:xfrm>
              <a:prstGeom prst="roundRect">
                <a:avLst/>
              </a:prstGeom>
              <a:blipFill>
                <a:blip r:embed="rId4"/>
                <a:stretch>
                  <a:fillRect l="-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Relation between scalar product, induced norm and metric. | Download  Scientific Diagram">
            <a:extLst>
              <a:ext uri="{FF2B5EF4-FFF2-40B4-BE49-F238E27FC236}">
                <a16:creationId xmlns:a16="http://schemas.microsoft.com/office/drawing/2014/main" id="{45CE0DD6-34DC-7E2C-67B6-0D797F06C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183" y="564957"/>
            <a:ext cx="5478253" cy="65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415D10E2-B040-A97F-C293-43D66914252B}"/>
              </a:ext>
            </a:extLst>
          </p:cNvPr>
          <p:cNvCxnSpPr>
            <a:stCxn id="12" idx="3"/>
            <a:endCxn id="7170" idx="2"/>
          </p:cNvCxnSpPr>
          <p:nvPr/>
        </p:nvCxnSpPr>
        <p:spPr>
          <a:xfrm flipV="1">
            <a:off x="8729932" y="1215902"/>
            <a:ext cx="440378" cy="4473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90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CE070-0ABF-5843-D04C-9C14B617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Orthogonale</a:t>
            </a:r>
            <a:r>
              <a:rPr lang="en-GB" dirty="0"/>
              <a:t>/</a:t>
            </a:r>
            <a:r>
              <a:rPr lang="en-GB" dirty="0" err="1"/>
              <a:t>Orthonormale</a:t>
            </a:r>
            <a:r>
              <a:rPr lang="en-GB" dirty="0"/>
              <a:t> </a:t>
            </a:r>
            <a:r>
              <a:rPr lang="en-GB" dirty="0" err="1"/>
              <a:t>Basen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224869-DAE6-095C-4CE8-912FA13115F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März 25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D28AEC-7C1F-30EF-F527-C6E0DF466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 dirty="0"/>
              <a:t>Lukas </a:t>
            </a:r>
            <a:r>
              <a:rPr lang="de-AT" dirty="0" err="1"/>
              <a:t>Meinschad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F93E90-4F05-3F6B-12F1-C5E251648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8</a:t>
            </a:fld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1">
                <a:extLst>
                  <a:ext uri="{FF2B5EF4-FFF2-40B4-BE49-F238E27FC236}">
                    <a16:creationId xmlns:a16="http://schemas.microsoft.com/office/drawing/2014/main" id="{B0CE9A95-D223-039D-B779-6F0A10A6DD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408" y="1130142"/>
                <a:ext cx="10858029" cy="474678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dirty="0"/>
                  <a:t>Wir </a:t>
                </a:r>
                <a:r>
                  <a:rPr lang="en-GB" dirty="0" err="1"/>
                  <a:t>nennen</a:t>
                </a:r>
                <a:r>
                  <a:rPr lang="en-GB" dirty="0"/>
                  <a:t> </a:t>
                </a:r>
                <a:r>
                  <a:rPr lang="en-GB" dirty="0" err="1"/>
                  <a:t>zwei</a:t>
                </a:r>
                <a:r>
                  <a:rPr lang="en-GB" dirty="0"/>
                  <a:t> </a:t>
                </a:r>
                <a:r>
                  <a:rPr lang="en-GB" dirty="0" err="1"/>
                  <a:t>Vektoren</a:t>
                </a:r>
                <a:r>
                  <a:rPr lang="en-GB" dirty="0"/>
                  <a:t> </a:t>
                </a:r>
                <a:r>
                  <a:rPr lang="en-GB" b="1" dirty="0"/>
                  <a:t>orthogonal</a:t>
                </a:r>
                <a:r>
                  <a:rPr lang="en-GB" dirty="0"/>
                  <a:t> falls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AT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Inhaltsplatzhalter 1">
                <a:extLst>
                  <a:ext uri="{FF2B5EF4-FFF2-40B4-BE49-F238E27FC236}">
                    <a16:creationId xmlns:a16="http://schemas.microsoft.com/office/drawing/2014/main" id="{B0CE9A95-D223-039D-B779-6F0A10A6D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130142"/>
                <a:ext cx="10858029" cy="4746783"/>
              </a:xfrm>
              <a:prstGeom prst="rect">
                <a:avLst/>
              </a:prstGeom>
              <a:blipFill>
                <a:blip r:embed="rId2"/>
                <a:stretch>
                  <a:fillRect l="-467" t="-10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Orthogonal vectors in 3-dimensional vector space | Download Scientific  Diagram">
            <a:extLst>
              <a:ext uri="{FF2B5EF4-FFF2-40B4-BE49-F238E27FC236}">
                <a16:creationId xmlns:a16="http://schemas.microsoft.com/office/drawing/2014/main" id="{109721BB-6CB7-B124-8BF9-AB494642A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608" y="48968"/>
            <a:ext cx="1793374" cy="179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645ED1FE-4B0C-1401-4F81-2C3641A0D4EB}"/>
                  </a:ext>
                </a:extLst>
              </p:cNvPr>
              <p:cNvSpPr txBox="1"/>
              <p:nvPr/>
            </p:nvSpPr>
            <p:spPr>
              <a:xfrm>
                <a:off x="767408" y="2130391"/>
                <a:ext cx="7915846" cy="137314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</a:t>
                </a:r>
                <a:r>
                  <a:rPr lang="en-GB" dirty="0" err="1"/>
                  <a:t>einer</a:t>
                </a:r>
                <a:r>
                  <a:rPr lang="en-GB" dirty="0"/>
                  <a:t> </a:t>
                </a:r>
                <a:r>
                  <a:rPr lang="en-GB" b="1" dirty="0" err="1"/>
                  <a:t>Orthogonalbasis</a:t>
                </a:r>
                <a:r>
                  <a:rPr lang="en-GB" b="1" dirty="0"/>
                  <a:t> (OB)</a:t>
                </a:r>
                <a:r>
                  <a:rPr lang="en-GB" dirty="0"/>
                  <a:t> </a:t>
                </a:r>
                <a:r>
                  <a:rPr lang="en-GB" dirty="0" err="1"/>
                  <a:t>sind</a:t>
                </a:r>
                <a:r>
                  <a:rPr lang="en-GB" dirty="0"/>
                  <a:t> </a:t>
                </a:r>
                <a:r>
                  <a:rPr lang="en-GB" dirty="0" err="1"/>
                  <a:t>dann</a:t>
                </a:r>
                <a:r>
                  <a:rPr lang="en-GB" dirty="0"/>
                  <a:t> </a:t>
                </a:r>
                <a:r>
                  <a:rPr lang="en-GB" dirty="0" err="1"/>
                  <a:t>einfach</a:t>
                </a:r>
                <a:r>
                  <a:rPr lang="en-GB" dirty="0"/>
                  <a:t> alle </a:t>
                </a:r>
                <a:r>
                  <a:rPr lang="en-GB" dirty="0" err="1"/>
                  <a:t>Vektoren</a:t>
                </a:r>
                <a:r>
                  <a:rPr lang="en-GB" dirty="0"/>
                  <a:t> orthogonal </a:t>
                </a:r>
                <a:r>
                  <a:rPr lang="en-GB" dirty="0" err="1"/>
                  <a:t>zueinander</a:t>
                </a:r>
                <a:r>
                  <a:rPr lang="en-GB" dirty="0"/>
                  <a:t>. Für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Basis </a:t>
                </a:r>
                <a:r>
                  <a:rPr lang="en-GB" dirty="0" err="1"/>
                  <a:t>heißt</a:t>
                </a:r>
                <a:r>
                  <a:rPr lang="en-GB" dirty="0"/>
                  <a:t> das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∀1≤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⟨"/>
                        <m:endChr m:val="⟩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GB" dirty="0"/>
                  <a:t>  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645ED1FE-4B0C-1401-4F81-2C3641A0D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2130391"/>
                <a:ext cx="7915846" cy="137314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B660643-A1A4-9D4B-6474-214E3BE9B4E1}"/>
              </a:ext>
            </a:extLst>
          </p:cNvPr>
          <p:cNvCxnSpPr/>
          <p:nvPr/>
        </p:nvCxnSpPr>
        <p:spPr>
          <a:xfrm flipV="1">
            <a:off x="5995358" y="945655"/>
            <a:ext cx="2587925" cy="34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9593025-18C7-3B5F-FD5F-334DEAB4F131}"/>
                  </a:ext>
                </a:extLst>
              </p:cNvPr>
              <p:cNvSpPr txBox="1"/>
              <p:nvPr/>
            </p:nvSpPr>
            <p:spPr>
              <a:xfrm>
                <a:off x="767408" y="3817211"/>
                <a:ext cx="7915846" cy="132802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der </a:t>
                </a:r>
                <a:r>
                  <a:rPr lang="en-GB" b="1" dirty="0" err="1"/>
                  <a:t>Orthonormalbasis</a:t>
                </a:r>
                <a:r>
                  <a:rPr lang="en-GB" b="1" dirty="0"/>
                  <a:t> (ONB) </a:t>
                </a:r>
                <a:r>
                  <a:rPr lang="en-GB" dirty="0" err="1"/>
                  <a:t>sind</a:t>
                </a:r>
                <a:r>
                  <a:rPr lang="en-GB" dirty="0"/>
                  <a:t> </a:t>
                </a:r>
                <a:r>
                  <a:rPr lang="en-GB" dirty="0" err="1"/>
                  <a:t>diese</a:t>
                </a:r>
                <a:r>
                  <a:rPr lang="en-GB" dirty="0"/>
                  <a:t> </a:t>
                </a:r>
                <a:r>
                  <a:rPr lang="en-GB" dirty="0" err="1"/>
                  <a:t>Basisvektoren</a:t>
                </a:r>
                <a:r>
                  <a:rPr lang="en-GB" dirty="0"/>
                  <a:t> </a:t>
                </a:r>
                <a:r>
                  <a:rPr lang="en-GB" dirty="0" err="1"/>
                  <a:t>dann</a:t>
                </a:r>
                <a:r>
                  <a:rPr lang="en-GB" dirty="0"/>
                  <a:t> </a:t>
                </a:r>
                <a:r>
                  <a:rPr lang="en-GB" dirty="0" err="1"/>
                  <a:t>zusätzlich</a:t>
                </a:r>
                <a:r>
                  <a:rPr lang="en-GB" dirty="0"/>
                  <a:t> </a:t>
                </a:r>
                <a:r>
                  <a:rPr lang="en-GB" dirty="0" err="1"/>
                  <a:t>noch</a:t>
                </a:r>
                <a:r>
                  <a:rPr lang="en-GB" dirty="0"/>
                  <a:t> </a:t>
                </a:r>
                <a:r>
                  <a:rPr lang="en-GB" dirty="0" err="1"/>
                  <a:t>normalisiert</a:t>
                </a:r>
                <a:r>
                  <a:rPr lang="en-GB" dirty="0"/>
                  <a:t> </a:t>
                </a:r>
                <a:r>
                  <a:rPr lang="en-GB" dirty="0" err="1"/>
                  <a:t>sprich</a:t>
                </a:r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=1, …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89593025-18C7-3B5F-FD5F-334DEAB4F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3817211"/>
                <a:ext cx="7915846" cy="132802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69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5295C-5CBC-447D-7322-F3297234F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E4E35-614B-9CDA-B8B1-2311AB45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Das Gram Schmid Verfahren am Beispiel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80EB54-2B80-C0D1-ECCE-D9697BC94A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März 25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FB145F-B7DF-E299-7096-C5CA29CB7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Lukas Meinschad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EFC90-D2D6-E9AE-85D5-74F77C82E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9</a:t>
            </a:fld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1">
                <a:extLst>
                  <a:ext uri="{FF2B5EF4-FFF2-40B4-BE49-F238E27FC236}">
                    <a16:creationId xmlns:a16="http://schemas.microsoft.com/office/drawing/2014/main" id="{15317EEB-3F95-66EE-B621-51B6D46C75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7409" y="1130142"/>
                <a:ext cx="3718328" cy="20961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de-DE" sz="1800" kern="120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800" kern="1200" dirty="0">
                    <a:solidFill>
                      <a:srgbClr val="4C4D4C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b="1" dirty="0"/>
                  <a:t>Der Gram Schmidt </a:t>
                </a:r>
                <a:r>
                  <a:rPr lang="en-GB" b="1" dirty="0" err="1"/>
                  <a:t>Algorithmus</a:t>
                </a:r>
                <a:r>
                  <a:rPr lang="en-GB" b="1" dirty="0"/>
                  <a:t>:</a:t>
                </a:r>
              </a:p>
              <a:p>
                <a:pPr marL="0" indent="0">
                  <a:buNone/>
                </a:pPr>
                <a:r>
                  <a:rPr lang="en-GB" dirty="0"/>
                  <a:t>Man </a:t>
                </a:r>
                <a:r>
                  <a:rPr lang="en-GB" dirty="0" err="1"/>
                  <a:t>beginnt</a:t>
                </a:r>
                <a:r>
                  <a:rPr lang="en-GB" dirty="0"/>
                  <a:t> </a:t>
                </a:r>
                <a:r>
                  <a:rPr lang="en-GB" dirty="0" err="1"/>
                  <a:t>mit</a:t>
                </a:r>
                <a:r>
                  <a:rPr lang="en-GB" dirty="0"/>
                  <a:t> Basis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A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⟨"/>
                                <m:endChr m:val="⟩"/>
                                <m:ctrl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d>
                              <m:dPr>
                                <m:begChr m:val="⟨"/>
                                <m:endChr m:val="⟩"/>
                                <m:ctrl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Damit </a:t>
                </a:r>
                <a:r>
                  <a:rPr lang="en-GB" dirty="0" err="1"/>
                  <a:t>erhält</a:t>
                </a:r>
                <a:r>
                  <a:rPr lang="en-GB" dirty="0"/>
                  <a:t> man </a:t>
                </a:r>
                <a:r>
                  <a:rPr lang="en-GB" dirty="0" err="1"/>
                  <a:t>eine</a:t>
                </a:r>
                <a:r>
                  <a:rPr lang="en-GB" dirty="0"/>
                  <a:t> ONB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6" name="Inhaltsplatzhalter 1">
                <a:extLst>
                  <a:ext uri="{FF2B5EF4-FFF2-40B4-BE49-F238E27FC236}">
                    <a16:creationId xmlns:a16="http://schemas.microsoft.com/office/drawing/2014/main" id="{15317EEB-3F95-66EE-B621-51B6D46C7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9" y="1130142"/>
                <a:ext cx="3718328" cy="2096137"/>
              </a:xfrm>
              <a:prstGeom prst="rect">
                <a:avLst/>
              </a:prstGeom>
              <a:blipFill>
                <a:blip r:embed="rId2"/>
                <a:stretch>
                  <a:fillRect l="-1361" t="-2395" b="-35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B93A4DFD-A716-4FBD-B797-B38413736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479" y="1327240"/>
            <a:ext cx="2028647" cy="75135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D0140DA-BC77-97E8-8324-B999937B9ABD}"/>
              </a:ext>
            </a:extLst>
          </p:cNvPr>
          <p:cNvSpPr txBox="1"/>
          <p:nvPr/>
        </p:nvSpPr>
        <p:spPr>
          <a:xfrm>
            <a:off x="4914198" y="1518250"/>
            <a:ext cx="360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 hat also </a:t>
            </a:r>
            <a:r>
              <a:rPr lang="en-GB" dirty="0" err="1"/>
              <a:t>Basisvektoren</a:t>
            </a:r>
            <a:r>
              <a:rPr lang="en-GB" dirty="0"/>
              <a:t> </a:t>
            </a:r>
            <a:r>
              <a:rPr lang="en-GB" dirty="0" err="1"/>
              <a:t>gegeben</a:t>
            </a:r>
            <a:endParaRPr lang="en-GB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532F590-6B95-B592-5ECD-C35344578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671" y="4182820"/>
            <a:ext cx="3500048" cy="1224232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EEC90E3-033C-75F8-B1D0-9B4AB4B544A3}"/>
              </a:ext>
            </a:extLst>
          </p:cNvPr>
          <p:cNvCxnSpPr>
            <a:cxnSpLocks/>
          </p:cNvCxnSpPr>
          <p:nvPr/>
        </p:nvCxnSpPr>
        <p:spPr>
          <a:xfrm>
            <a:off x="3597215" y="2595337"/>
            <a:ext cx="3121099" cy="209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62D3C2D4-5096-DE08-E017-72C67E8D48CD}"/>
              </a:ext>
            </a:extLst>
          </p:cNvPr>
          <p:cNvSpPr txBox="1"/>
          <p:nvPr/>
        </p:nvSpPr>
        <p:spPr>
          <a:xfrm>
            <a:off x="5803045" y="2971340"/>
            <a:ext cx="510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Der 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Vektor</a:t>
            </a:r>
            <a:r>
              <a:rPr lang="en-GB" dirty="0"/>
              <a:t> der ONB Basis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gesetzt</a:t>
            </a:r>
            <a:r>
              <a:rPr lang="en-GB" dirty="0"/>
              <a:t>, </a:t>
            </a:r>
            <a:r>
              <a:rPr lang="en-GB" dirty="0" err="1"/>
              <a:t>dannach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man </a:t>
            </a:r>
            <a:r>
              <a:rPr lang="en-GB" dirty="0" err="1"/>
              <a:t>durch</a:t>
            </a:r>
            <a:r>
              <a:rPr lang="en-GB" dirty="0"/>
              <a:t> Formel die </a:t>
            </a:r>
            <a:r>
              <a:rPr lang="en-GB" dirty="0" err="1"/>
              <a:t>weiteren</a:t>
            </a:r>
            <a:r>
              <a:rPr lang="en-GB" dirty="0"/>
              <a:t> </a:t>
            </a:r>
            <a:r>
              <a:rPr lang="en-GB" dirty="0" err="1"/>
              <a:t>Vektoren</a:t>
            </a:r>
            <a:r>
              <a:rPr lang="en-GB" dirty="0"/>
              <a:t> </a:t>
            </a:r>
            <a:r>
              <a:rPr lang="en-GB" dirty="0" err="1"/>
              <a:t>berechnen</a:t>
            </a:r>
            <a:r>
              <a:rPr lang="en-GB" dirty="0"/>
              <a:t> 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5D06710D-C5B3-38BF-ECEF-4F22D0146DDE}"/>
              </a:ext>
            </a:extLst>
          </p:cNvPr>
          <p:cNvCxnSpPr/>
          <p:nvPr/>
        </p:nvCxnSpPr>
        <p:spPr>
          <a:xfrm>
            <a:off x="8195094" y="2078591"/>
            <a:ext cx="0" cy="89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18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ib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61E5F9E1-5A31-44B6-82D3-CDBA1960149B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682</Words>
  <Application>Microsoft Macintosh PowerPoint</Application>
  <PresentationFormat>Breitbild</PresentationFormat>
  <Paragraphs>123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</vt:lpstr>
      <vt:lpstr>ROADMAP: Mathematik II für Chemiker (Part I)</vt:lpstr>
      <vt:lpstr>ROADMAP: Mathematik II für Chemiker (Part II)</vt:lpstr>
      <vt:lpstr>Skalarprodukte und Normen</vt:lpstr>
      <vt:lpstr>Skalarprodukt</vt:lpstr>
      <vt:lpstr>Skalarprodukt</vt:lpstr>
      <vt:lpstr>Skalarprodukt</vt:lpstr>
      <vt:lpstr>Skalarprodukt</vt:lpstr>
      <vt:lpstr>Orthogonale/Orthonormale Basen</vt:lpstr>
      <vt:lpstr>Das Gram Schmid Verfahren am Beispiel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Lukas Marian Meinschad</cp:lastModifiedBy>
  <cp:revision>150</cp:revision>
  <dcterms:created xsi:type="dcterms:W3CDTF">2017-06-06T07:41:45Z</dcterms:created>
  <dcterms:modified xsi:type="dcterms:W3CDTF">2025-03-04T20:03:16Z</dcterms:modified>
</cp:coreProperties>
</file>