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28"/>
  </p:notesMasterIdLst>
  <p:sldIdLst>
    <p:sldId id="256" r:id="rId3"/>
    <p:sldId id="263" r:id="rId4"/>
    <p:sldId id="264" r:id="rId5"/>
    <p:sldId id="258" r:id="rId6"/>
    <p:sldId id="270" r:id="rId7"/>
    <p:sldId id="271" r:id="rId8"/>
    <p:sldId id="272" r:id="rId9"/>
    <p:sldId id="259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FF"/>
    <a:srgbClr val="1E488F"/>
    <a:srgbClr val="FB9C11"/>
    <a:srgbClr val="00FF7F"/>
    <a:srgbClr val="9E0000"/>
    <a:srgbClr val="0AB1C4"/>
    <a:srgbClr val="40E0D0"/>
    <a:srgbClr val="FFC000"/>
    <a:srgbClr val="1FC3B3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5827"/>
  </p:normalViewPr>
  <p:slideViewPr>
    <p:cSldViewPr snapToGrid="0">
      <p:cViewPr varScale="1">
        <p:scale>
          <a:sx n="102" d="100"/>
          <a:sy n="10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4/2/25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776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AE412-B9E0-45D7-191D-154255DA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335BFA-1814-9A94-EE5D-9C8F0743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B1E4DE-7F23-B511-E6F2-2ABE227D1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28F7C3-2148-5E42-E594-035832629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2678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67EC-AF2E-2DE0-C4C4-F19392FB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B320F2-0F45-55B1-1C1E-47CFA28EA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83BD67-0161-A24E-4298-99F1791B4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Aktivierung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Iodierung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NIS, </a:t>
            </a:r>
            <a:r>
              <a:rPr lang="en-GB" dirty="0" err="1"/>
              <a:t>TfOH</a:t>
            </a:r>
            <a:r>
              <a:rPr lang="en-GB" dirty="0"/>
              <a:t>, Glucosamine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kaum</a:t>
            </a:r>
            <a:r>
              <a:rPr lang="en-GB" dirty="0"/>
              <a:t> </a:t>
            </a:r>
            <a:r>
              <a:rPr lang="en-GB" dirty="0" err="1"/>
              <a:t>abspalten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062EB-6763-05CD-F9EA-A2A17477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060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CC0C3-9174-0D5A-0037-1BD77864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18679D-F0B4-EF26-DC06-86E8295A7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168829-CAD6-EADF-FD89-D337900E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A663C2-8D52-82F7-BCE2-11291BBC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8096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A52E-14D6-5364-2E8E-53E06B80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87A6BD-8674-029A-B23D-091F99058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78508C9-E29E-4F78-5346-A60E1125C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E1FB6-47ED-63A4-54E1-EBF7BD40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44664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90F1-8CF5-B981-8793-D368F075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8AEDB8-FC54-CE00-1CB5-3FCCDA99F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20BEFE-52C8-2E24-2758-8870E42CE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5D7737-DB2A-2DA9-C551-6F02111C2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6061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F0F2-D2DE-27A3-0FED-84D0F4C0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4A42C9-A5A7-798A-917D-40EF9C324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119D2E-143F-C2F8-FD87-1C909C98A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D64E8-376D-DF17-5CA8-44324D72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242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Beim </a:t>
            </a:r>
            <a:r>
              <a:rPr lang="en-GB" dirty="0" err="1"/>
              <a:t>Benzenring</a:t>
            </a:r>
            <a:r>
              <a:rPr lang="en-GB" dirty="0"/>
              <a:t> </a:t>
            </a:r>
            <a:r>
              <a:rPr lang="en-GB" dirty="0" err="1"/>
              <a:t>drehen</a:t>
            </a:r>
            <a:r>
              <a:rPr lang="en-GB" dirty="0"/>
              <a:t>,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nicht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ganz</a:t>
            </a:r>
            <a:r>
              <a:rPr lang="en-GB" dirty="0">
                <a:sym typeface="Wingdings" pitchFamily="2" charset="2"/>
              </a:rPr>
              <a:t> 90 ° </a:t>
            </a:r>
            <a:r>
              <a:rPr lang="en-GB" dirty="0" err="1">
                <a:sym typeface="Wingdings" pitchFamily="2" charset="2"/>
              </a:rPr>
              <a:t>beide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machen</a:t>
            </a:r>
            <a:r>
              <a:rPr lang="en-GB" dirty="0">
                <a:sym typeface="Wingdings" pitchFamily="2" charset="2"/>
              </a:rPr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4094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NAP Gruppe </a:t>
            </a:r>
            <a:r>
              <a:rPr lang="en-GB" dirty="0" err="1"/>
              <a:t>als</a:t>
            </a:r>
            <a:r>
              <a:rPr lang="en-GB" dirty="0"/>
              <a:t> Backup slide </a:t>
            </a:r>
            <a:r>
              <a:rPr lang="en-GB" dirty="0" err="1"/>
              <a:t>vorbereiten</a:t>
            </a:r>
            <a:r>
              <a:rPr lang="en-GB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3409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4983-1817-4112-DAB7-5D8DE3C1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97F4B0-8F9F-5A93-56BD-B7B30DEE1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5609A0-2FEA-2AA6-7D3D-AF7C68650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47DC2-368F-7F23-173F-D7BB00AD3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969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35D2-48B3-929A-94CF-8CEAA9DE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30DF2A-A4B4-C274-0FE7-B247FDEA5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9444A-455C-92E9-78E6-7A70E4A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Galactose </a:t>
            </a:r>
            <a:r>
              <a:rPr lang="en-GB" dirty="0" err="1"/>
              <a:t>nachschauen</a:t>
            </a:r>
            <a:r>
              <a:rPr lang="en-GB" dirty="0"/>
              <a:t> </a:t>
            </a:r>
            <a:r>
              <a:rPr lang="en-GB" dirty="0" err="1"/>
              <a:t>epimere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 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6C5A0-D105-FB5A-6ACC-9D5CC9358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022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DCD2-AA3A-9C71-E34F-E4AA42B8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1D711C-8D50-21C6-E9CC-AC0EBDF35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16DA11-546B-D23E-74CD-5D4757B47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8D438-521C-F01F-2F42-C4A3A0AEC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75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483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019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SnI</a:t>
            </a:r>
            <a:r>
              <a:rPr lang="en-GB" dirty="0"/>
              <a:t> reaction </a:t>
            </a:r>
            <a:r>
              <a:rPr lang="en-GB" dirty="0" err="1"/>
              <a:t>nochmals</a:t>
            </a:r>
            <a:r>
              <a:rPr lang="en-GB" dirty="0"/>
              <a:t> </a:t>
            </a:r>
            <a:r>
              <a:rPr lang="en-GB" dirty="0" err="1"/>
              <a:t>genauer</a:t>
            </a:r>
            <a:r>
              <a:rPr lang="en-GB" dirty="0"/>
              <a:t> </a:t>
            </a:r>
            <a:r>
              <a:rPr lang="en-GB" dirty="0" err="1"/>
              <a:t>anschauen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3222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Ein </a:t>
            </a:r>
            <a:r>
              <a:rPr lang="en-GB" dirty="0" err="1"/>
              <a:t>kohlenstoff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letzten</a:t>
            </a:r>
            <a:r>
              <a:rPr lang="en-GB" dirty="0"/>
              <a:t> schema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758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47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342519" y="15009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s.meinschad@uibk.student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33.png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2C72-FED6-7C00-3665-872526CE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605"/>
            <a:ext cx="9144000" cy="1203982"/>
          </a:xfrm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Neighbouring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participation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long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range</a:t>
            </a:r>
            <a:r>
              <a:rPr lang="de-DE" dirty="0">
                <a:solidFill>
                  <a:schemeClr val="tx1"/>
                </a:solidFill>
              </a:rPr>
              <a:t> remote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participation</a:t>
            </a:r>
            <a:r>
              <a:rPr lang="de-DE" dirty="0">
                <a:solidFill>
                  <a:schemeClr val="tx1"/>
                </a:solidFill>
              </a:rPr>
              <a:t> in O-</a:t>
            </a:r>
            <a:r>
              <a:rPr lang="de-DE" dirty="0" err="1">
                <a:solidFill>
                  <a:schemeClr val="tx1"/>
                </a:solidFill>
              </a:rPr>
              <a:t>glycosylation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DDEA4-33D9-2E65-9503-6C985372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7"/>
            <a:ext cx="9144000" cy="1674118"/>
          </a:xfrm>
        </p:spPr>
        <p:txBody>
          <a:bodyPr>
            <a:normAutofit lnSpcReduction="10000"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SE Seminar </a:t>
            </a:r>
            <a:r>
              <a:rPr lang="de-DE" i="1" dirty="0" err="1">
                <a:solidFill>
                  <a:schemeClr val="tx1"/>
                </a:solidFill>
              </a:rPr>
              <a:t>biological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organic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chemistry</a:t>
            </a:r>
            <a:endParaRPr lang="de-DE" i="1" dirty="0">
              <a:solidFill>
                <a:schemeClr val="tx1"/>
              </a:solidFill>
            </a:endParaRPr>
          </a:p>
          <a:p>
            <a:endParaRPr lang="de-DE" i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2"/>
              </a:rPr>
              <a:t>lukas.meinschad@uibk.student.ac.at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University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Innsbruck, Austria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D871994-63D2-8B6A-0719-BDCD750C8507}"/>
              </a:ext>
            </a:extLst>
          </p:cNvPr>
          <p:cNvCxnSpPr>
            <a:cxnSpLocks/>
          </p:cNvCxnSpPr>
          <p:nvPr/>
        </p:nvCxnSpPr>
        <p:spPr>
          <a:xfrm>
            <a:off x="1524000" y="3950896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9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61DA-3295-B01F-24BA-193E4A55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324B116-7EED-393E-58F9-75928941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A70CAA-95F6-2B70-1E1B-B945D8F4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ADDED3-0844-C280-632C-3260C3CA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4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F162488-BFE3-AEC0-837A-B8D5670540D5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10D9EB-4296-3C9B-AF09-FDB8D62E9D4E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876BF1-A8B0-D51B-9649-67DEE41BEB13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F96C26E-1B88-003A-D944-B0562827B4DB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FA409829-A0BF-DA75-1E61-13975A8D66A1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4D5352C2-66C6-5BCA-490E-11B9B226EBC5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DE1732-7284-D9E1-1216-DBF88C8E93D6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CECBD87-37BC-82B1-56AC-496A4CA916C9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6795597-6C9F-AC8F-49D8-081A7F2A8A10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BC20B19-EAE4-CF7E-CD6E-C80B801A2936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9E357D-995C-DC40-5CAB-AE03B9220184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5670BA-73AA-9A3D-664F-87392AC31D93}"/>
              </a:ext>
            </a:extLst>
          </p:cNvPr>
          <p:cNvCxnSpPr>
            <a:cxnSpLocks/>
          </p:cNvCxnSpPr>
          <p:nvPr/>
        </p:nvCxnSpPr>
        <p:spPr>
          <a:xfrm flipH="1">
            <a:off x="6530858" y="4357052"/>
            <a:ext cx="1811736" cy="9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0F78DD2-8270-4143-E4EF-A0937EA1E1EB}"/>
              </a:ext>
            </a:extLst>
          </p:cNvPr>
          <p:cNvCxnSpPr>
            <a:cxnSpLocks/>
          </p:cNvCxnSpPr>
          <p:nvPr/>
        </p:nvCxnSpPr>
        <p:spPr>
          <a:xfrm>
            <a:off x="8342594" y="4357052"/>
            <a:ext cx="1642978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/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/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/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de-A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 (Nucleophilic Substitution Internal):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Retention of configuration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Formation of </a:t>
                </a:r>
                <a:r>
                  <a:rPr lang="en-GB" i="1" dirty="0"/>
                  <a:t>intimate ion pair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blipFill>
                <a:blip r:embed="rId10"/>
                <a:stretch>
                  <a:fillRect l="-1250" t="-1709" r="-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9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20A3EF-E624-B728-ACB5-297AA166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8D3331-D6F9-0CF7-EEC4-8C559A71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Neighbouring Group Participation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81DE7E-D121-22A9-921B-12994BB63418}"/>
              </a:ext>
            </a:extLst>
          </p:cNvPr>
          <p:cNvSpPr txBox="1"/>
          <p:nvPr/>
        </p:nvSpPr>
        <p:spPr>
          <a:xfrm>
            <a:off x="4381109" y="2287370"/>
            <a:ext cx="3902043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Protecting Groups at C-2 position can be </a:t>
            </a:r>
            <a:r>
              <a:rPr lang="en-GB" i="1" dirty="0"/>
              <a:t>participating / non-participating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5CA7A4-44C0-4124-6E7A-1A9C8BF7E856}"/>
              </a:ext>
            </a:extLst>
          </p:cNvPr>
          <p:cNvSpPr txBox="1"/>
          <p:nvPr/>
        </p:nvSpPr>
        <p:spPr>
          <a:xfrm>
            <a:off x="1579830" y="3855541"/>
            <a:ext cx="256514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Ester protecting groups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D0C83-CF1D-C038-ED34-D3303BF5653B}"/>
              </a:ext>
            </a:extLst>
          </p:cNvPr>
          <p:cNvSpPr txBox="1"/>
          <p:nvPr/>
        </p:nvSpPr>
        <p:spPr>
          <a:xfrm>
            <a:off x="8047021" y="3855541"/>
            <a:ext cx="300726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Non-ester protecting groups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EAC3E3-68E1-68A2-C0E2-8466B86F08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862404" y="3002459"/>
            <a:ext cx="3469727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CF75423-6B98-E894-218B-5F5FF5BD7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332131" y="3002459"/>
            <a:ext cx="3218520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46CCF18B-C07C-DDD2-C523-5F6C7018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8" y="4797407"/>
            <a:ext cx="3037411" cy="1331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3701102-6DB0-BD13-2813-A8551413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09" y="4797407"/>
            <a:ext cx="3209663" cy="13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EE1C74-502E-78F9-91D7-5E5F55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A4DBE9-59D4-8247-C178-33CF781E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604763-6157-39A4-BCF7-9EE8CAE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136576D-84D9-2704-B8CE-0A58E1D5C3A4}"/>
              </a:ext>
            </a:extLst>
          </p:cNvPr>
          <p:cNvSpPr/>
          <p:nvPr/>
        </p:nvSpPr>
        <p:spPr>
          <a:xfrm>
            <a:off x="923453" y="32954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BC1D2E-5739-389A-FE67-3E9CDB770928}"/>
              </a:ext>
            </a:extLst>
          </p:cNvPr>
          <p:cNvSpPr/>
          <p:nvPr/>
        </p:nvSpPr>
        <p:spPr>
          <a:xfrm>
            <a:off x="7795034" y="3429001"/>
            <a:ext cx="328445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16C47D-60D7-4866-CCE0-CA29290F1A1F}"/>
              </a:ext>
            </a:extLst>
          </p:cNvPr>
          <p:cNvSpPr/>
          <p:nvPr/>
        </p:nvSpPr>
        <p:spPr>
          <a:xfrm>
            <a:off x="1075853" y="34478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5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470E-FBD5-5DBA-33EA-9B4AC12A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BF29E0-92A7-3A10-0E04-C170E648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69A2C-313E-FFC6-1A59-31722697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895E3-B01C-4C98-99F0-8081D18F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64F12A-42D3-1715-4682-D64A7820D488}"/>
              </a:ext>
            </a:extLst>
          </p:cNvPr>
          <p:cNvSpPr/>
          <p:nvPr/>
        </p:nvSpPr>
        <p:spPr>
          <a:xfrm>
            <a:off x="8030424" y="3429001"/>
            <a:ext cx="304906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ahmen 1">
            <a:extLst>
              <a:ext uri="{FF2B5EF4-FFF2-40B4-BE49-F238E27FC236}">
                <a16:creationId xmlns:a16="http://schemas.microsoft.com/office/drawing/2014/main" id="{CDD4903A-9514-91AE-A3D5-81E5E406D517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feil nach oben 8">
            <a:extLst>
              <a:ext uri="{FF2B5EF4-FFF2-40B4-BE49-F238E27FC236}">
                <a16:creationId xmlns:a16="http://schemas.microsoft.com/office/drawing/2014/main" id="{1F88D440-E254-262D-7B7F-F52133902819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-face blocked off, attack induced from opposite face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4AF0-1B28-E61A-2182-05B7FC86D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02F24A-A3DD-CCC8-2EC8-B5D1104D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07210C-6D70-B4E8-ADFC-58FB133B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AB919A-2879-3B92-0B74-348A3CB9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2" name="Rahmen 1">
            <a:extLst>
              <a:ext uri="{FF2B5EF4-FFF2-40B4-BE49-F238E27FC236}">
                <a16:creationId xmlns:a16="http://schemas.microsoft.com/office/drawing/2014/main" id="{8D5CCB99-0128-EB59-20D5-9F5396461CCA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6100F-3DCB-46FE-3759-0129885D6C9B}"/>
              </a:ext>
            </a:extLst>
          </p:cNvPr>
          <p:cNvSpPr txBox="1"/>
          <p:nvPr/>
        </p:nvSpPr>
        <p:spPr>
          <a:xfrm>
            <a:off x="9052722" y="391082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Possible Side-Product</a:t>
            </a:r>
          </a:p>
        </p:txBody>
      </p:sp>
      <p:sp>
        <p:nvSpPr>
          <p:cNvPr id="7" name="Pfeil nach oben 6">
            <a:extLst>
              <a:ext uri="{FF2B5EF4-FFF2-40B4-BE49-F238E27FC236}">
                <a16:creationId xmlns:a16="http://schemas.microsoft.com/office/drawing/2014/main" id="{551CBB18-BB7E-B000-2DDC-D89E29FEAD53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-face blocked off, attack induced from opposite face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1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18A96E-CB49-DEC2-CBF1-C807EE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B6963D-92F0-670D-7E3D-AB7A30FF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Glycosylation under solvent free conditions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7B3ED4-05D2-59E5-7FA2-E43FAD36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55" y="1831192"/>
            <a:ext cx="8944806" cy="31956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927277-7531-7EB0-B776-E42FBEA630E0}"/>
              </a:ext>
            </a:extLst>
          </p:cNvPr>
          <p:cNvSpPr txBox="1"/>
          <p:nvPr/>
        </p:nvSpPr>
        <p:spPr>
          <a:xfrm>
            <a:off x="4698809" y="2448827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6FDCE5-FE5C-B0C1-C8A2-6884789C8508}"/>
              </a:ext>
            </a:extLst>
          </p:cNvPr>
          <p:cNvSpPr txBox="1"/>
          <p:nvPr/>
        </p:nvSpPr>
        <p:spPr>
          <a:xfrm>
            <a:off x="4885715" y="3972827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/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75 %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1:7.5)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blipFill>
                <a:blip r:embed="rId4"/>
                <a:stretch>
                  <a:fillRect l="-1802" t="-3846" r="-901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/>
              <p:nvPr/>
            </p:nvSpPr>
            <p:spPr>
              <a:xfrm>
                <a:off x="7165964" y="4854001"/>
                <a:ext cx="1271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30 %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1:9)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4854001"/>
                <a:ext cx="1271182" cy="307777"/>
              </a:xfrm>
              <a:prstGeom prst="rect">
                <a:avLst/>
              </a:prstGeom>
              <a:blipFill>
                <a:blip r:embed="rId5"/>
                <a:stretch>
                  <a:fillRect l="-1980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65C76307-4028-5B13-DFC0-E5109DE2D4E7}"/>
              </a:ext>
            </a:extLst>
          </p:cNvPr>
          <p:cNvSpPr txBox="1"/>
          <p:nvPr/>
        </p:nvSpPr>
        <p:spPr>
          <a:xfrm>
            <a:off x="566755" y="5382734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Methanesulphonic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acid as mild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Significant 1,2-trans selectivity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B88422-D4A3-F119-85CA-19ADE6785F9A}"/>
              </a:ext>
            </a:extLst>
          </p:cNvPr>
          <p:cNvSpPr txBox="1"/>
          <p:nvPr/>
        </p:nvSpPr>
        <p:spPr>
          <a:xfrm>
            <a:off x="261730" y="6538912"/>
            <a:ext cx="5917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Traboni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E.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Bedini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Silipo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G.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Vessella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Iadonisi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Eur. J. Org. Chem.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de-AT" sz="11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5669.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4B536-0031-772A-1F31-5714080F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318DD7-8471-D69B-7EA8-E6CD2304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802C0C-D377-7067-66FD-0D533465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44B3146-C14A-206A-2D1E-14D4D6E7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9E9ED7C-DB05-37A0-3A3D-A5392EE04F0F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6D4EA3-9A22-6C2A-677E-510C4F569CAC}"/>
              </a:ext>
            </a:extLst>
          </p:cNvPr>
          <p:cNvSpPr txBox="1"/>
          <p:nvPr/>
        </p:nvSpPr>
        <p:spPr>
          <a:xfrm>
            <a:off x="114480" y="6211669"/>
            <a:ext cx="8305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</a:p>
          <a:p>
            <a:pPr>
              <a:buNone/>
            </a:pP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1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95D4B-8E3C-4F07-B74B-E6D5AA24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0691D2-7995-E6DF-1D65-1A4F014D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24E3F8B-AB3D-4396-13E8-7540C9D3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633A058-FC64-F0C6-DF0B-82139F5B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D4D7D06-3C31-4102-7CA2-61B13F6CC1F6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47BB93-1B4D-6E50-9A2F-2D17D0D5EE1A}"/>
              </a:ext>
            </a:extLst>
          </p:cNvPr>
          <p:cNvSpPr txBox="1"/>
          <p:nvPr/>
        </p:nvSpPr>
        <p:spPr>
          <a:xfrm>
            <a:off x="114480" y="6211669"/>
            <a:ext cx="8305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</a:p>
          <a:p>
            <a:pPr>
              <a:buNone/>
            </a:pP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74B3C1-407A-4077-E3D1-92C01A57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054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/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054665" cy="369332"/>
              </a:xfrm>
              <a:prstGeom prst="rect">
                <a:avLst/>
              </a:prstGeom>
              <a:blipFill>
                <a:blip r:embed="rId5"/>
                <a:stretch>
                  <a:fillRect l="-2454" t="-6667" r="-122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9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4121-5B73-DCD9-C61D-A613332F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37B815-91E7-FD15-EE32-823E2AE6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E477FA6-2D0D-B2C1-B71F-3956A9BB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92BCBE-2B51-970D-CEDD-D2CC74F6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C632B49-2467-BD96-DB39-1B12FE9B403A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192A22-07A5-8137-7250-6133764F6F7B}"/>
              </a:ext>
            </a:extLst>
          </p:cNvPr>
          <p:cNvSpPr txBox="1"/>
          <p:nvPr/>
        </p:nvSpPr>
        <p:spPr>
          <a:xfrm>
            <a:off x="84000" y="6315801"/>
            <a:ext cx="8305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D200F4-E656-EB60-D4F1-B81B1A85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blipFill>
                <a:blip r:embed="rId5"/>
                <a:stretch>
                  <a:fillRect l="-2235" t="-6667" r="-111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981BE94-AACA-E6A2-C807-120D1E855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950" y="3724835"/>
            <a:ext cx="2821574" cy="1234439"/>
          </a:xfrm>
          <a:prstGeom prst="rect">
            <a:avLst/>
          </a:prstGeom>
        </p:spPr>
      </p:pic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E4A44ECA-6E90-839B-E813-9D1D16181FE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361163" y="4715743"/>
            <a:ext cx="772746" cy="981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E663CF3-C856-E29F-DA85-6D368D66A0B4}"/>
              </a:ext>
            </a:extLst>
          </p:cNvPr>
          <p:cNvSpPr txBox="1"/>
          <p:nvPr/>
        </p:nvSpPr>
        <p:spPr>
          <a:xfrm>
            <a:off x="3289141" y="5411128"/>
            <a:ext cx="237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Deprotection through </a:t>
            </a:r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AcOH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E1BE9F6B-C643-4191-E3CD-97947BAD49E4}"/>
              </a:ext>
            </a:extLst>
          </p:cNvPr>
          <p:cNvCxnSpPr>
            <a:cxnSpLocks/>
          </p:cNvCxnSpPr>
          <p:nvPr/>
        </p:nvCxnSpPr>
        <p:spPr>
          <a:xfrm>
            <a:off x="5212080" y="2958650"/>
            <a:ext cx="2263140" cy="1436859"/>
          </a:xfrm>
          <a:prstGeom prst="bentConnector3">
            <a:avLst>
              <a:gd name="adj1" fmla="val 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E36B57-D6BE-BF2C-A681-33DCF61847C8}"/>
              </a:ext>
            </a:extLst>
          </p:cNvPr>
          <p:cNvSpPr txBox="1"/>
          <p:nvPr/>
        </p:nvSpPr>
        <p:spPr>
          <a:xfrm>
            <a:off x="7308505" y="5016360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activation (glycosyl cation intermediate)</a:t>
            </a:r>
          </a:p>
        </p:txBody>
      </p:sp>
    </p:spTree>
    <p:extLst>
      <p:ext uri="{BB962C8B-B14F-4D97-AF65-F5344CB8AC3E}">
        <p14:creationId xmlns:p14="http://schemas.microsoft.com/office/powerpoint/2010/main" val="154790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EA8C-17B8-7621-F8A4-D1CE596F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8ED8DB-64AF-5DD3-4544-2A7A0BCC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CC153A-1812-E4A1-F523-60C82885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DF63B9-6499-B56B-2F74-1ED9446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9FB1EF-153E-9DF7-4606-1461FFA399A9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2EA8613-1044-2CE5-A2B3-EA8D3A19C5D1}"/>
              </a:ext>
            </a:extLst>
          </p:cNvPr>
          <p:cNvSpPr txBox="1"/>
          <p:nvPr/>
        </p:nvSpPr>
        <p:spPr>
          <a:xfrm>
            <a:off x="336332" y="5436825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644DE76-F2CC-0BB0-8FAE-0ACBEDACE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C60BA394-B901-6D9F-6C3F-AA31143C2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9DB4B-A948-FA0C-49A7-5CD5A98C5CAC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419461-AA66-118F-5491-72D6B264EE6C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101633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7012B-8E70-6F1D-67B2-FC7E2C1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537EE87-F2E2-B134-613D-8319914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Carbohydrates are essential building blocks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BB5EBE-25F3-65AB-70E9-9B1C129B2CEF}"/>
              </a:ext>
            </a:extLst>
          </p:cNvPr>
          <p:cNvSpPr txBox="1"/>
          <p:nvPr/>
        </p:nvSpPr>
        <p:spPr>
          <a:xfrm>
            <a:off x="1011046" y="3246535"/>
            <a:ext cx="172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Lactose (animal milk)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7F68EF-9C0A-78FA-B95D-49AC4A8C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55" y="1643565"/>
            <a:ext cx="2691299" cy="15080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70092C7-3FE7-C84F-D63D-907BD08C1B47}"/>
              </a:ext>
            </a:extLst>
          </p:cNvPr>
          <p:cNvSpPr txBox="1"/>
          <p:nvPr/>
        </p:nvSpPr>
        <p:spPr>
          <a:xfrm>
            <a:off x="4826567" y="3246535"/>
            <a:ext cx="2377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Adenosine Triphosphate (ATP)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F8E555-3220-38B4-CD7A-810F1CB4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644" y="1806495"/>
            <a:ext cx="3522526" cy="12879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50402E3-4BFC-0D89-8246-F668A2ABE903}"/>
              </a:ext>
            </a:extLst>
          </p:cNvPr>
          <p:cNvSpPr txBox="1"/>
          <p:nvPr/>
        </p:nvSpPr>
        <p:spPr>
          <a:xfrm>
            <a:off x="9293100" y="324653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Cellulose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4D7A15-6065-D7B7-9336-095966673132}"/>
              </a:ext>
            </a:extLst>
          </p:cNvPr>
          <p:cNvSpPr txBox="1"/>
          <p:nvPr/>
        </p:nvSpPr>
        <p:spPr>
          <a:xfrm>
            <a:off x="86265" y="6538704"/>
            <a:ext cx="872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Weymouth-Wilson, A. C. (1997). The role of carbohydrates in biologically active natural products. Natural product reports, 14(2), 99-110.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050EA1-A701-7AA7-9B07-B90F553F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8" y="3832718"/>
            <a:ext cx="2018821" cy="206540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587ECD2-9F0C-71B9-1532-0BC68A373388}"/>
              </a:ext>
            </a:extLst>
          </p:cNvPr>
          <p:cNvSpPr txBox="1"/>
          <p:nvPr/>
        </p:nvSpPr>
        <p:spPr>
          <a:xfrm>
            <a:off x="537280" y="5898127"/>
            <a:ext cx="27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Daunomycin (</a:t>
            </a:r>
            <a:r>
              <a:rPr lang="en-GB" sz="1400" dirty="0" err="1"/>
              <a:t>Leukemia</a:t>
            </a:r>
            <a:r>
              <a:rPr lang="en-GB" sz="1400" dirty="0"/>
              <a:t> Treatment)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D8F7AF4-64EF-1A3D-361E-03813184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951" y="3680989"/>
            <a:ext cx="2189506" cy="220363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C3421F9-0240-D8B2-FBA0-BAF3FD8E669B}"/>
              </a:ext>
            </a:extLst>
          </p:cNvPr>
          <p:cNvSpPr txBox="1"/>
          <p:nvPr/>
        </p:nvSpPr>
        <p:spPr>
          <a:xfrm>
            <a:off x="4942447" y="5907303"/>
            <a:ext cx="20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Erythromycin (Antibiotic)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3EC8AEA-CC5E-BB6D-B8D5-357AB16F9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642" y="3763534"/>
            <a:ext cx="3788939" cy="201244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D5AF889-D747-8323-58B7-DD9F0902DA12}"/>
              </a:ext>
            </a:extLst>
          </p:cNvPr>
          <p:cNvSpPr txBox="1"/>
          <p:nvPr/>
        </p:nvSpPr>
        <p:spPr>
          <a:xfrm>
            <a:off x="8816197" y="5907302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Heparin (blood anticoagulant)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18277B-2608-A092-49B5-CABA6325B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45" y="1926729"/>
            <a:ext cx="2806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54856-6D32-D568-25D3-7774C4D6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1E64BA-9D48-92A6-5F54-C7ABACC4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5EB087-E6F5-E855-4316-EEB68F7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80C126-8EBA-7A99-393A-45E5F6D3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489FDE-220B-0C7B-EEC8-5C7B66FF6790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36297C-A588-479C-89BA-6D455361BEC7}"/>
              </a:ext>
            </a:extLst>
          </p:cNvPr>
          <p:cNvSpPr txBox="1"/>
          <p:nvPr/>
        </p:nvSpPr>
        <p:spPr>
          <a:xfrm>
            <a:off x="336332" y="5436825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7276DDF-0CCA-1D5E-C729-A2B7B0883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29D8217-C995-64A8-4664-A21AD9EB3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8108E77-7B15-9102-48F3-B938C978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83" y="2069753"/>
            <a:ext cx="6813317" cy="315162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BCBC5B9-5B1F-AB3D-D84A-929E02D6B007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4098C-A83E-D3A3-B498-108017F08D76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412567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1864-095D-3A45-E2FA-B0891A9D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6514BD-DA7A-9674-FE60-1F63386C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2F2E3A4-26DE-6342-E39A-DBC4C6E6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4571C4D-6A40-37EB-F20E-E02845BF7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740305-3828-09F0-4B3C-E33727A286C3}"/>
              </a:ext>
            </a:extLst>
          </p:cNvPr>
          <p:cNvSpPr txBox="1"/>
          <p:nvPr/>
        </p:nvSpPr>
        <p:spPr>
          <a:xfrm>
            <a:off x="356888" y="1897380"/>
            <a:ext cx="6470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Recap: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Electron-withdrawing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reduces activity of glycosyl donors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D8E7CF2-3A07-C6F6-4BB5-138DAEA0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319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20B23-4D0A-3C42-FF8B-C5628989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3838A-8CF9-B8BC-2417-1441B705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00186A-C9B7-B3D4-4E49-19C4AB50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1E370770-E3E2-3DAD-ED15-00EF5341D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94394632-1D54-2B64-8CA5-3FFBE5328D6C}"/>
              </a:ext>
            </a:extLst>
          </p:cNvPr>
          <p:cNvSpPr/>
          <p:nvPr/>
        </p:nvSpPr>
        <p:spPr>
          <a:xfrm>
            <a:off x="5699760" y="3619500"/>
            <a:ext cx="518160" cy="11506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95D5D-1EAA-C97A-B9DC-D9F6C799F8F0}"/>
              </a:ext>
            </a:extLst>
          </p:cNvPr>
          <p:cNvSpPr txBox="1"/>
          <p:nvPr/>
        </p:nvSpPr>
        <p:spPr>
          <a:xfrm>
            <a:off x="1004381" y="5014912"/>
            <a:ext cx="1018323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protecting groups which perform NGP and impart higher reactivity of to glycosyl donors?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AB99EC-18EC-D825-77E2-C1406DF4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B8069CC-1640-1090-2331-FE6239183935}"/>
              </a:ext>
            </a:extLst>
          </p:cNvPr>
          <p:cNvSpPr txBox="1"/>
          <p:nvPr/>
        </p:nvSpPr>
        <p:spPr>
          <a:xfrm>
            <a:off x="356888" y="1897380"/>
            <a:ext cx="6470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Recap: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Electron-withdrawing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reduces activity of glycosyl donors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05130F-7FE7-8962-8AF2-8540A02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B3BBDC-F3BE-A143-54BB-DFAAC846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A79D86-F397-8A82-5C76-66D99BFF5C68}"/>
              </a:ext>
            </a:extLst>
          </p:cNvPr>
          <p:cNvSpPr txBox="1"/>
          <p:nvPr/>
        </p:nvSpPr>
        <p:spPr>
          <a:xfrm>
            <a:off x="5379720" y="212598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363AD6-0760-6C39-A668-3F4F04D09289}"/>
              </a:ext>
            </a:extLst>
          </p:cNvPr>
          <p:cNvSpPr txBox="1"/>
          <p:nvPr/>
        </p:nvSpPr>
        <p:spPr>
          <a:xfrm>
            <a:off x="5379720" y="364466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2EA2ECB-1929-956B-8A46-1E5AA2ADF98B}"/>
              </a:ext>
            </a:extLst>
          </p:cNvPr>
          <p:cNvGrpSpPr/>
          <p:nvPr/>
        </p:nvGrpSpPr>
        <p:grpSpPr>
          <a:xfrm>
            <a:off x="556259" y="2024643"/>
            <a:ext cx="9031943" cy="3133254"/>
            <a:chOff x="556259" y="2024643"/>
            <a:chExt cx="9031943" cy="313325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4704190-F6B7-D828-D58E-F74381CC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259" y="2024643"/>
              <a:ext cx="9031943" cy="280871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73BAC55-DCD7-8A34-9A82-ABB1A0E41724}"/>
                </a:ext>
              </a:extLst>
            </p:cNvPr>
            <p:cNvSpPr txBox="1"/>
            <p:nvPr/>
          </p:nvSpPr>
          <p:spPr>
            <a:xfrm>
              <a:off x="556259" y="4896287"/>
              <a:ext cx="5200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A = In(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OTf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(1.1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equiv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), NIS (1.2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equiv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), MS, CH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Cl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, -78 °C to -30 °C, 0.5 to 1 h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0BCAEF03-5816-280B-DBA1-FC971F265BD9}"/>
              </a:ext>
            </a:extLst>
          </p:cNvPr>
          <p:cNvSpPr txBox="1"/>
          <p:nvPr/>
        </p:nvSpPr>
        <p:spPr>
          <a:xfrm>
            <a:off x="7310744" y="298769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85 %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CF0C1B-6CA7-0462-EC60-C683962CC629}"/>
              </a:ext>
            </a:extLst>
          </p:cNvPr>
          <p:cNvSpPr txBox="1"/>
          <p:nvPr/>
        </p:nvSpPr>
        <p:spPr>
          <a:xfrm>
            <a:off x="7310744" y="491558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75 %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AE53E7-B079-EF20-DA59-13CAA4AF356E}"/>
              </a:ext>
            </a:extLst>
          </p:cNvPr>
          <p:cNvSpPr txBox="1"/>
          <p:nvPr/>
        </p:nvSpPr>
        <p:spPr>
          <a:xfrm>
            <a:off x="556259" y="546617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Activation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thiophenyl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glycoside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Nucleophilic attack of the glycoside acceptor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297F69-9026-B98D-D003-CC6D3D89845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</p:spTree>
    <p:extLst>
      <p:ext uri="{BB962C8B-B14F-4D97-AF65-F5344CB8AC3E}">
        <p14:creationId xmlns:p14="http://schemas.microsoft.com/office/powerpoint/2010/main" val="87539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98347-874D-AF36-9C5E-A3B183A7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12092-4BBB-337E-C975-BE468558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740E9F-A07F-5A7E-5784-0EAA5A80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4A7077-5470-2E9A-81FD-952EEFC2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5521"/>
            <a:ext cx="9374820" cy="30065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CAEEA8E-BDE3-BAF0-DB81-2DD85C406606}"/>
              </a:ext>
            </a:extLst>
          </p:cNvPr>
          <p:cNvSpPr txBox="1"/>
          <p:nvPr/>
        </p:nvSpPr>
        <p:spPr>
          <a:xfrm>
            <a:off x="3246120" y="52349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8EDAD8-90E8-6DDE-06F4-15E57C5260AB}"/>
              </a:ext>
            </a:extLst>
          </p:cNvPr>
          <p:cNvSpPr txBox="1"/>
          <p:nvPr/>
        </p:nvSpPr>
        <p:spPr>
          <a:xfrm>
            <a:off x="9022080" y="52349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Product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C6BB93-5D4E-F7E3-FB06-9DB1BFF4D70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</p:spTree>
    <p:extLst>
      <p:ext uri="{BB962C8B-B14F-4D97-AF65-F5344CB8AC3E}">
        <p14:creationId xmlns:p14="http://schemas.microsoft.com/office/powerpoint/2010/main" val="229578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CD0745-718A-138B-24A9-79E64B66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group manipulation highly essential in carbohydrate chemistry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Neighbouring group participation of protecting groups provides stereoselective control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Electron-withdrawing groups reduce the reactivity of glycosylation reaction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different electron-donating groups to enhance reactivity of glycoside donor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47A663-F84F-2425-8ADF-62563EA6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AA6650-E39A-B0B6-4146-B0C039B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425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B37E-1DC7-D235-029E-F05E0A5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BD123A-19AC-6C7A-A9AB-9B05290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6F7F26D-5024-530D-1108-45D7A46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4BD859-0929-12A5-715A-F0A255AB11F1}"/>
              </a:ext>
            </a:extLst>
          </p:cNvPr>
          <p:cNvSpPr txBox="1"/>
          <p:nvPr/>
        </p:nvSpPr>
        <p:spPr>
          <a:xfrm>
            <a:off x="278494" y="1921465"/>
            <a:ext cx="3193636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Cell-Surface Glycans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0A7302-F7FD-4FAF-D51A-CABBFF24D5CF}"/>
              </a:ext>
            </a:extLst>
          </p:cNvPr>
          <p:cNvSpPr txBox="1"/>
          <p:nvPr/>
        </p:nvSpPr>
        <p:spPr>
          <a:xfrm>
            <a:off x="2062460" y="2986326"/>
            <a:ext cx="3470401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Cell-to-Cell Communications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4C3696-F487-4632-3255-13195CA23E75}"/>
              </a:ext>
            </a:extLst>
          </p:cNvPr>
          <p:cNvSpPr txBox="1"/>
          <p:nvPr/>
        </p:nvSpPr>
        <p:spPr>
          <a:xfrm>
            <a:off x="2062460" y="3833736"/>
            <a:ext cx="391225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Immune and Humoral Response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02ADF5-1F83-6A1B-CD32-7BB809078676}"/>
              </a:ext>
            </a:extLst>
          </p:cNvPr>
          <p:cNvSpPr txBox="1"/>
          <p:nvPr/>
        </p:nvSpPr>
        <p:spPr>
          <a:xfrm>
            <a:off x="2062460" y="4681146"/>
            <a:ext cx="4977773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Post-Translational Modification of Proteins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76A4A1-9A9D-13FF-7F20-2A05198840FE}"/>
              </a:ext>
            </a:extLst>
          </p:cNvPr>
          <p:cNvSpPr txBox="1"/>
          <p:nvPr/>
        </p:nvSpPr>
        <p:spPr>
          <a:xfrm>
            <a:off x="2062460" y="5528556"/>
            <a:ext cx="307872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Cell Growth / Fertilisation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34EDA8EB-DF22-5294-D1F3-F0497F9E7784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1581176" y="2726379"/>
            <a:ext cx="77542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B14A302D-98DA-8473-D80E-DE58E4EA5E0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1157471" y="3150084"/>
            <a:ext cx="162283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9A82642C-22B2-731D-4F88-86B8EE8DC45B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733766" y="3573789"/>
            <a:ext cx="247024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C7F1A-DB54-A0C0-1E65-CF87DD7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5" y="1681852"/>
            <a:ext cx="4187228" cy="4187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F31E49-068E-8D47-E5D0-9ED9D198894B}"/>
              </a:ext>
            </a:extLst>
          </p:cNvPr>
          <p:cNvSpPr txBox="1"/>
          <p:nvPr/>
        </p:nvSpPr>
        <p:spPr>
          <a:xfrm>
            <a:off x="211460" y="6211669"/>
            <a:ext cx="57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Gao, Y.; Luan, X.;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Melamed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J.; Brockhausen, I.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Role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Glycans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on Key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Surface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Receptors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Regulate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Proliferation and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Death.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de-AT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2021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1252. https://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doi.org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/10.3390/cells10051252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" name="Gewinkelte Verbindung 1">
            <a:extLst>
              <a:ext uri="{FF2B5EF4-FFF2-40B4-BE49-F238E27FC236}">
                <a16:creationId xmlns:a16="http://schemas.microsoft.com/office/drawing/2014/main" id="{446FAEE9-A95A-A247-6185-C2E2EA484AB4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310061" y="3997494"/>
            <a:ext cx="331765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B0C9E1-CF20-0D35-78BA-08C1E77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A1BF53-5482-4901-E889-D50FD374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854DBE15-4A4C-3BE2-CC8E-3E0A5250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B28D-DB35-3464-4E55-CD2CCFEC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DE6E5-7FAA-583D-78A1-750DEBCA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A1E620-5390-54DE-B97E-CE37478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62DDC5-40F8-12E3-F26F-54D580EF932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0595A940-A838-16DE-F50E-1BDFF1D8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955400-31D4-BA94-0FB4-D52DF924705E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705DB6-A951-17BC-97DC-8B7CAD51F32B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2E0EE-56F4-C366-DD4F-056026DA4882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0CB3AE-C91F-5DDE-C6E8-37DF1C244A84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40A1814-1286-36F3-5E54-046630B2674B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6B9D-B626-44E3-F3AD-DC532EEC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921C68-ABC4-F67C-FD81-20931A99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61E503-6785-5C06-5865-95FB156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D044877-C108-7878-B113-0391EBA55D0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33BA8E8C-FB0E-758D-D0CF-AA843CBC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861534D-6C89-0AD9-6C1C-EBEC7E6D10F4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28DC8-BB40-62EE-E9C7-9E513654445A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1AB79-7013-11F7-E305-FD023C69728A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4888062-F868-02FA-9A22-D8930E297D6C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58EEA72-CC49-8FC9-0980-E264316F04F3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94B49A5E-07C1-E68C-CA04-865669613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E676254-FC26-AC44-2ECB-2FE74EABFF63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8681DD4-07D8-8F77-F097-2A11D10DC0CA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</p:spTree>
    <p:extLst>
      <p:ext uri="{BB962C8B-B14F-4D97-AF65-F5344CB8AC3E}">
        <p14:creationId xmlns:p14="http://schemas.microsoft.com/office/powerpoint/2010/main" val="209563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B340-6E49-D1D1-CD19-B1E1D120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4EB0CC-C215-FC1C-2C8F-87800E1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1021EB-CCD7-8CFE-D1B7-9F7A2BB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E3DE29-BB53-F5B2-845E-2279BF81ADEF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ED55948D-9180-0402-1989-EBE42B169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0D9B348-5189-7A3E-DC54-8BFA13324F67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14111E-7DA6-D8EE-0638-C7BD91AB4483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FDC178-B6A0-CBE2-59D2-61DBA9FBC914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2A91A6-77EC-DA59-3535-F05DCB7B9188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72C9BF4-0CFB-44B9-1EBD-5697CAAE7742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0AB9530D-7ED1-69BC-DC2E-2CC2707CE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906FDAF-C941-9C86-9A47-0F60E7B00BC7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7E87D04-749E-F107-4EAA-9F61A1E4C640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1D9E8-6AF8-47B3-EAC1-FA64EEA7E560}"/>
              </a:ext>
            </a:extLst>
          </p:cNvPr>
          <p:cNvSpPr txBox="1"/>
          <p:nvPr/>
        </p:nvSpPr>
        <p:spPr>
          <a:xfrm>
            <a:off x="8619361" y="3758802"/>
            <a:ext cx="13948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Carbohydrates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558EF0-6CA8-CF3C-28AE-A52D6308312A}"/>
              </a:ext>
            </a:extLst>
          </p:cNvPr>
          <p:cNvSpPr txBox="1"/>
          <p:nvPr/>
        </p:nvSpPr>
        <p:spPr>
          <a:xfrm>
            <a:off x="7873644" y="4568760"/>
            <a:ext cx="74571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Simple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9B5507-2D35-FFF3-8ABA-B2562B9B1A05}"/>
              </a:ext>
            </a:extLst>
          </p:cNvPr>
          <p:cNvSpPr txBox="1"/>
          <p:nvPr/>
        </p:nvSpPr>
        <p:spPr>
          <a:xfrm>
            <a:off x="10567874" y="4570380"/>
            <a:ext cx="9077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Complex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29DB85-7649-F5D6-B2D2-A760589EA914}"/>
              </a:ext>
            </a:extLst>
          </p:cNvPr>
          <p:cNvSpPr txBox="1"/>
          <p:nvPr/>
        </p:nvSpPr>
        <p:spPr>
          <a:xfrm>
            <a:off x="10272792" y="5478723"/>
            <a:ext cx="14979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Polysaccharides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6BC24D-A632-FB2D-7BD8-42CAF858F81C}"/>
              </a:ext>
            </a:extLst>
          </p:cNvPr>
          <p:cNvSpPr txBox="1"/>
          <p:nvPr/>
        </p:nvSpPr>
        <p:spPr>
          <a:xfrm>
            <a:off x="6624202" y="5478752"/>
            <a:ext cx="16498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Monosaccharides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D340D3B-BFE4-D2CF-4D6A-27CDFB171104}"/>
              </a:ext>
            </a:extLst>
          </p:cNvPr>
          <p:cNvSpPr txBox="1"/>
          <p:nvPr/>
        </p:nvSpPr>
        <p:spPr>
          <a:xfrm>
            <a:off x="8448283" y="5478723"/>
            <a:ext cx="13227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Disaccharides</a:t>
            </a:r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0B0A26AC-10A5-873A-BB15-367559C0325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8545932" y="3797928"/>
            <a:ext cx="471404" cy="1070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FAE4E6FA-1F7D-8E6F-551C-C308F1ECF74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9932744" y="3481375"/>
            <a:ext cx="473024" cy="1704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77185162-1E4D-5C1B-8B49-D8CFD389CFF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10736855" y="5193828"/>
            <a:ext cx="5697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>
            <a:extLst>
              <a:ext uri="{FF2B5EF4-FFF2-40B4-BE49-F238E27FC236}">
                <a16:creationId xmlns:a16="http://schemas.microsoft.com/office/drawing/2014/main" id="{A595693D-B922-DF21-4DF6-870B851F494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8392388" y="4761428"/>
            <a:ext cx="571409" cy="863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D9DCE3C2-D29F-735D-D689-CAB5FC84C907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7562087" y="4794336"/>
            <a:ext cx="571438" cy="797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91094-DCCD-EF7C-DCE0-75B225F1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BC3C5B2-02E8-C99E-CF78-5584E472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CAD388-98D5-765A-2D17-80095C9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DC46C5-2D41-D0F5-3D93-084592BB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78D1A2-535F-A705-C3EB-B25006CF1381}"/>
              </a:ext>
            </a:extLst>
          </p:cNvPr>
          <p:cNvSpPr txBox="1"/>
          <p:nvPr/>
        </p:nvSpPr>
        <p:spPr>
          <a:xfrm>
            <a:off x="422694" y="1854678"/>
            <a:ext cx="39976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Glycosylation</a:t>
            </a:r>
          </a:p>
          <a:p>
            <a:endParaRPr lang="en-GB" dirty="0"/>
          </a:p>
          <a:p>
            <a:r>
              <a:rPr lang="en-GB" dirty="0"/>
              <a:t>Formation of a glycosidic bond between:</a:t>
            </a:r>
          </a:p>
          <a:p>
            <a:endParaRPr lang="en-GB" dirty="0"/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Two carbohydrate units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Or carbohydrate with aglycon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5B16E2-FCBC-3BE0-BC17-9E22AFEE0CAB}"/>
              </a:ext>
            </a:extLst>
          </p:cNvPr>
          <p:cNvSpPr/>
          <p:nvPr/>
        </p:nvSpPr>
        <p:spPr>
          <a:xfrm>
            <a:off x="5042133" y="3054258"/>
            <a:ext cx="6862046" cy="152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12CE6D-3EAA-4C23-DA76-FD8C9F557D97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F708E0-5A23-F522-F3DA-197B722A175B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1367C7-8DB2-EAAF-A0CD-A27788B2D27E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F1AD068E-06BF-D59D-5C07-34C16CD08F5A}"/>
              </a:ext>
            </a:extLst>
          </p:cNvPr>
          <p:cNvSpPr/>
          <p:nvPr/>
        </p:nvSpPr>
        <p:spPr>
          <a:xfrm>
            <a:off x="8139550" y="2863971"/>
            <a:ext cx="352245" cy="20789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3470E6-3AA0-F65C-20E3-A979B3356457}"/>
              </a:ext>
            </a:extLst>
          </p:cNvPr>
          <p:cNvSpPr txBox="1"/>
          <p:nvPr/>
        </p:nvSpPr>
        <p:spPr>
          <a:xfrm>
            <a:off x="8578063" y="3386192"/>
            <a:ext cx="265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Nucleophilic Substitution</a:t>
            </a:r>
            <a:r>
              <a:rPr lang="en-GB" dirty="0"/>
              <a:t> at anomeric centre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53C21-3FFD-CAF4-3D5B-439026D3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613C316-23A5-DE06-74FD-F7E468AC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7F82F7-3474-DF9C-22E0-C7353F8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A93001-E7B4-B928-2831-9B643DBE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4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E404F59-AA64-06F2-D647-AEA51B5C88E0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8D7806-959A-BA93-0939-82059E9D8849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26F643-8464-1D99-5B74-C1403EC706CF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C5A57E2-58EA-9043-024B-EC9AF9438E67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B59FB913-F1A5-B63F-706B-832E25EC6894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9B93583-F5D4-8CF2-DE0D-24CB23C9A079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DAE7C7-EC0C-8AE7-86C5-9A79631F178B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55D498E-ADAE-CC96-AA4E-F23DB924C76A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59BD2CB-AF82-7198-0B3E-5205209516EB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DEDB287-C8C7-385D-3197-0BB7AB8C932B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46ED9B3-B5C7-844D-2DEC-EF65F0006C93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</p:spTree>
    <p:extLst>
      <p:ext uri="{BB962C8B-B14F-4D97-AF65-F5344CB8AC3E}">
        <p14:creationId xmlns:p14="http://schemas.microsoft.com/office/powerpoint/2010/main" val="687015447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1190</Words>
  <Application>Microsoft Macintosh PowerPoint</Application>
  <PresentationFormat>Breitbild</PresentationFormat>
  <Paragraphs>213</Paragraphs>
  <Slides>25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 Math</vt:lpstr>
      <vt:lpstr>Helvetica</vt:lpstr>
      <vt:lpstr>Helvetica Neue</vt:lpstr>
      <vt:lpstr>Open Sans</vt:lpstr>
      <vt:lpstr>Symbol</vt:lpstr>
      <vt:lpstr>Wingdings</vt:lpstr>
      <vt:lpstr>Uni-Theme</vt:lpstr>
      <vt:lpstr>Benutzerdefiniertes Design</vt:lpstr>
      <vt:lpstr>Neighbouring group participation and long range remote group participation in O-glycosylation</vt:lpstr>
      <vt:lpstr>Carbohydrates are essential building blocks </vt:lpstr>
      <vt:lpstr>Biological Background</vt:lpstr>
      <vt:lpstr>Overview Carbohydrates</vt:lpstr>
      <vt:lpstr>Overview Carbohydrates</vt:lpstr>
      <vt:lpstr>Overview Carbohydrates</vt:lpstr>
      <vt:lpstr>Overview Carbohydrates</vt:lpstr>
      <vt:lpstr>Principle of Glycosylation</vt:lpstr>
      <vt:lpstr>Principle of Glycosylation</vt:lpstr>
      <vt:lpstr>Principle of Glycosylation</vt:lpstr>
      <vt:lpstr>Neighbouring Group Participation</vt:lpstr>
      <vt:lpstr>Formation of 1,2-trans glycosides</vt:lpstr>
      <vt:lpstr>Formation of 1,2-trans glycosides</vt:lpstr>
      <vt:lpstr>Formation of 1,2-trans glycosides</vt:lpstr>
      <vt:lpstr>Glycosylation under solvent free conditions</vt:lpstr>
      <vt:lpstr>Levulinoyl Protection</vt:lpstr>
      <vt:lpstr>Levulinoyl Protection</vt:lpstr>
      <vt:lpstr>Levulinoyl Protection</vt:lpstr>
      <vt:lpstr>Pivalate Protection</vt:lpstr>
      <vt:lpstr>Pivalate Protection</vt:lpstr>
      <vt:lpstr>Non-Ester Participating Protecting Groups</vt:lpstr>
      <vt:lpstr>Non-Ester Participating Protecting Groups</vt:lpstr>
      <vt:lpstr>Alkoxymethyl-type protecting groups</vt:lpstr>
      <vt:lpstr>Alkoxymethyl-type protecting groups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203</cp:revision>
  <dcterms:created xsi:type="dcterms:W3CDTF">2021-06-24T11:46:01Z</dcterms:created>
  <dcterms:modified xsi:type="dcterms:W3CDTF">2025-04-02T09:07:22Z</dcterms:modified>
</cp:coreProperties>
</file>