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0" r:id="rId2"/>
  </p:sldMasterIdLst>
  <p:notesMasterIdLst>
    <p:notesMasterId r:id="rId16"/>
  </p:notesMasterIdLst>
  <p:sldIdLst>
    <p:sldId id="256" r:id="rId3"/>
    <p:sldId id="263" r:id="rId4"/>
    <p:sldId id="264" r:id="rId5"/>
    <p:sldId id="258" r:id="rId6"/>
    <p:sldId id="257" r:id="rId7"/>
    <p:sldId id="259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8F"/>
    <a:srgbClr val="FB9C11"/>
    <a:srgbClr val="00FF7F"/>
    <a:srgbClr val="9E0000"/>
    <a:srgbClr val="0AB1C4"/>
    <a:srgbClr val="40E0D0"/>
    <a:srgbClr val="FFC000"/>
    <a:srgbClr val="1FC3B3"/>
    <a:srgbClr val="FFC0CB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95907"/>
  </p:normalViewPr>
  <p:slideViewPr>
    <p:cSldViewPr snapToGrid="0">
      <p:cViewPr varScale="1">
        <p:scale>
          <a:sx n="148" d="100"/>
          <a:sy n="148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FD5F-65E9-CA42-9660-CB6511EE84CE}" type="datetimeFigureOut">
              <a:rPr lang="en-AT" smtClean="0"/>
              <a:t>3/24/25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B4102-7AB5-8E4E-8C80-4878A8B63072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764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EF23-A7B5-489A-8C26-46666D7D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981"/>
            <a:ext cx="9144000" cy="12039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CC6B-C0EC-4720-A55B-89F1B081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8"/>
            <a:ext cx="9144000" cy="120398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33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17D17-E0D5-4C6E-92CF-C931C12ED9E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C102D-32DA-48B5-970C-017B9B6E9DB6}"/>
              </a:ext>
            </a:extLst>
          </p:cNvPr>
          <p:cNvPicPr/>
          <p:nvPr/>
        </p:nvPicPr>
        <p:blipFill rotWithShape="1">
          <a:blip r:embed="rId3"/>
          <a:srcRect t="78524" b="8846"/>
          <a:stretch/>
        </p:blipFill>
        <p:spPr>
          <a:xfrm>
            <a:off x="1" y="1207431"/>
            <a:ext cx="12191999" cy="10278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12A3C-0E18-41AE-94D0-2A460C223D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376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147CC-6190-D692-33D9-3C0D7B4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FCDBB-0F7B-931E-DCC6-DC4073C7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26FA1-528A-4431-C66C-13AF8CD7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8E09A-89B6-E89C-7903-B579B4FD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AF91-3C89-0F55-8FE1-FE378AFB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64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411B-638A-3AE3-5120-690302F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9828A-6BB9-4486-A704-A5BDC944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AFAEF-44C9-CD9A-4A1B-3EE365B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2E4F-9A73-B659-8B3B-F969B9A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E58EF-9D8F-F6FA-BA74-11386F1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4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9DF4A-C12A-0452-0D0F-9D2BD3E8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2CA4F-B68A-EA49-9896-A4F8C1FA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6480C-4309-BB63-471B-B2126EE4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C3BDF-9D1F-828F-380B-60BE09CA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F26DE-A5A5-65FF-8616-153CB1C1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3000F-944A-4559-CC8C-68F9995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42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9B570-5550-32D0-2741-742682AD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AB54BD-259D-CEE1-2540-8F049926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B4249-BD63-F3FA-BF1B-B32E788C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5166F6-EF6A-D399-91F7-4391BD5E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6C0C35-00EA-B7CB-B340-C22698104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F885E0-2565-F302-48A1-8B8F927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F6CA5E-65B0-8E17-38AC-C314CE4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804F0-2EB1-321D-B72D-A388D34B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7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635BF-2235-7C27-1409-A4E31B96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939E84-85EF-9B83-E1F1-5566C80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0FD094-EDDD-2B02-A005-0340EF34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690F0-BFE7-6A2D-DFE9-0AACE56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8C4AAB-B5F8-2528-7BB4-0547C7A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271D-8B16-0DC8-FF15-2AD696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7F98C0-BB91-4EB4-1CC8-A7F8F86A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20FA-B03D-3AB6-EBE5-3B891639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94A75-0821-4E66-2116-B3442F0D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CA06C1-5B3F-C99E-5703-344A2C24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5C5662-F3CF-8109-5DEC-84C7C8D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24FFB-0B81-115F-1ADD-447C4C06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D5696-EA53-27B9-805B-8F595950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2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1E88-67EE-1C2F-3E28-32F324D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6033B-6F0B-5626-DFBC-7CD9D196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0FDE3-AA02-0234-53B7-5EA36333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8435C-0F5D-E3B6-13CC-39D9770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D29DF-1D31-5283-AF68-718E77A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C8A97-44D0-51D3-662B-FBF73F50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5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F93F-0DFD-267C-15D0-DE20DE5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F16A5-DD9D-D577-51FB-B1CBAB99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16CFD-5E61-7A06-535F-F385803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902509-D34B-EEEA-89BA-AE186A2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F260D-67A9-099A-6F74-00B48AAA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4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961F4-E7A4-517B-BDF4-5FB8AA6E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811089-7749-7754-F713-402E7F9AC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A5ECF-9AEB-7EF1-CCF8-ADF928C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E1A46-27C5-9D66-3B23-BAAE0391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061FB-B54E-286A-291E-BB6FBE26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245A-390C-41E0-A0BB-4B31C49F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0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 marL="18288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1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de-AT" sz="1800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DDD0-08B9-4130-96B1-1CAA861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A7D5-E414-4CBC-80C6-A124B4C7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F5C3D7A-5219-40FA-A5B3-FA162F9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2" y="664442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63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5CA-D48F-47CA-8A85-0FFB300B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CCD-D106-4339-AFCC-C7D0865A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62D-856C-4DB5-920B-432859C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4749-37D5-4C07-BF43-40A866A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0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F59-B3EE-4BD7-8C1E-EE60F485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4C30-830E-472E-87F1-91F6D93F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A60C-A52D-4AC4-A92C-5B75CBC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E631-524A-41B3-B758-DCCD1E17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0386DE2-FFD4-464E-B097-36D039E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21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8A56-3837-499E-9FEB-FB90FFA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83DDE-2DD4-47E3-82F6-7A25DE3C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F8B3D13-59A3-457D-99C8-B11D9C2F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7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7C937-68EE-4485-B75C-9EA9B0C3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CB53-62A4-4694-AF8F-588C6081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50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BEF4-0E2B-44CB-ADDF-7DA310D6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E9CD-1A5C-42A8-B088-6BF2FEB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AC1E-2FC3-4E70-AF5B-E9B5482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0A28472-8B9C-490C-B43F-F37098B2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78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B489D-723A-4CCF-86CF-B247BE96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555-CFCC-4715-B2B7-864B00AD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DF0788-935E-4679-BD2A-850BB508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03668-2E57-4238-8234-12A7C1666E9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454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65083-2862-0A6F-9217-4F98B5C61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709C3-5166-9C73-C35B-F937F626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0E113-D7F2-A5A0-85C5-F2D8FC5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754B5-A6E8-4B51-474B-9B425ED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F9588-018F-E596-A526-008A1762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E50765-5805-4697-9EB3-AB202E37CD75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074ED-5077-45B8-81C4-89874EA8821F}"/>
              </a:ext>
            </a:extLst>
          </p:cNvPr>
          <p:cNvPicPr/>
          <p:nvPr/>
        </p:nvPicPr>
        <p:blipFill rotWithShape="1">
          <a:blip r:embed="rId11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B1E8D-26BA-4C5E-9F74-4009770F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70" y="681037"/>
            <a:ext cx="9105900" cy="51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6D5F-304E-46AC-99F0-C0AFE375A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7B8A-BE6C-4E58-884D-06C6B20D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E631-A8BA-473F-89EA-3AF49B6C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C656FD-8168-4A70-85FD-CB3FFEA2E3E7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7AF65-77DF-433D-8486-65879138C809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13B7546-C35D-09D0-81EB-0F38909F5B3F}"/>
              </a:ext>
            </a:extLst>
          </p:cNvPr>
          <p:cNvSpPr txBox="1"/>
          <p:nvPr userDrawn="1"/>
        </p:nvSpPr>
        <p:spPr>
          <a:xfrm>
            <a:off x="10342519" y="150090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Lukas </a:t>
            </a:r>
            <a:r>
              <a:rPr lang="de-DE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Meinschad</a:t>
            </a:r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3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Aptos Display" panose="020B0004020202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1EFD3-968D-A176-7E32-B12C7EAD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376F4-F5F8-B5C4-A894-2BF92437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0FE62-D1C8-834F-882F-060B90793A94}" type="datetimeFigureOut">
              <a:rPr lang="de-DE" smtClean="0"/>
              <a:t>24.03.25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E6CA-B789-A789-60C7-8000F785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B6CA-BE43-E400-1473-C7E7F354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00218E0E-FF53-435A-345B-CD8D9843BAE5}"/>
              </a:ext>
            </a:extLst>
          </p:cNvPr>
          <p:cNvPicPr/>
          <p:nvPr userDrawn="1"/>
        </p:nvPicPr>
        <p:blipFill rotWithShape="1">
          <a:blip r:embed="rId13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1171850-8E6B-46DF-80E0-5C5C908F978B}"/>
              </a:ext>
            </a:extLst>
          </p:cNvPr>
          <p:cNvPicPr/>
          <p:nvPr userDrawn="1"/>
        </p:nvPicPr>
        <p:blipFill rotWithShape="1">
          <a:blip r:embed="rId14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2E39B60-60DA-5290-7FBF-634B741A09EF}"/>
              </a:ext>
            </a:extLst>
          </p:cNvPr>
          <p:cNvSpPr txBox="1"/>
          <p:nvPr userDrawn="1"/>
        </p:nvSpPr>
        <p:spPr>
          <a:xfrm>
            <a:off x="9855200" y="136525"/>
            <a:ext cx="2112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Lukas </a:t>
            </a:r>
            <a:r>
              <a:rPr lang="de-DE" sz="2000" dirty="0" err="1"/>
              <a:t>Meinschad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03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kas.meinschad@uibk.ac.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2C72-FED6-7C00-3665-872526CE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6605"/>
            <a:ext cx="9144000" cy="1203982"/>
          </a:xfrm>
        </p:spPr>
        <p:txBody>
          <a:bodyPr>
            <a:normAutofit fontScale="90000"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Neighbouring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parcipitation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long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range</a:t>
            </a:r>
            <a:r>
              <a:rPr lang="de-DE" dirty="0">
                <a:solidFill>
                  <a:schemeClr val="tx1"/>
                </a:solidFill>
              </a:rPr>
              <a:t> remote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participation</a:t>
            </a:r>
            <a:r>
              <a:rPr lang="de-DE" dirty="0">
                <a:solidFill>
                  <a:schemeClr val="tx1"/>
                </a:solidFill>
              </a:rPr>
              <a:t> in O-</a:t>
            </a:r>
            <a:r>
              <a:rPr lang="de-DE" dirty="0" err="1">
                <a:solidFill>
                  <a:schemeClr val="tx1"/>
                </a:solidFill>
              </a:rPr>
              <a:t>glycosylation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DDEA4-33D9-2E65-9503-6C985372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7"/>
            <a:ext cx="9144000" cy="1674118"/>
          </a:xfrm>
        </p:spPr>
        <p:txBody>
          <a:bodyPr>
            <a:normAutofit lnSpcReduction="10000"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SE Seminar </a:t>
            </a:r>
            <a:r>
              <a:rPr lang="de-DE" i="1" dirty="0" err="1">
                <a:solidFill>
                  <a:schemeClr val="tx1"/>
                </a:solidFill>
              </a:rPr>
              <a:t>biological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organic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chemistry</a:t>
            </a:r>
            <a:endParaRPr lang="de-DE" i="1" dirty="0">
              <a:solidFill>
                <a:schemeClr val="tx1"/>
              </a:solidFill>
            </a:endParaRPr>
          </a:p>
          <a:p>
            <a:endParaRPr lang="de-DE" i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2"/>
              </a:rPr>
              <a:t>lukas.meinschad@uibk.ac.at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University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Innsbruck, Austria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D871994-63D2-8B6A-0719-BDCD750C8507}"/>
              </a:ext>
            </a:extLst>
          </p:cNvPr>
          <p:cNvCxnSpPr>
            <a:cxnSpLocks/>
          </p:cNvCxnSpPr>
          <p:nvPr/>
        </p:nvCxnSpPr>
        <p:spPr>
          <a:xfrm>
            <a:off x="1524000" y="3950896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9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EE1C74-502E-78F9-91D7-5E5F55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10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A4DBE9-59D4-8247-C178-33CF781E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604763-6157-39A4-BCF7-9EE8CAE0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136576D-84D9-2704-B8CE-0A58E1D5C3A4}"/>
              </a:ext>
            </a:extLst>
          </p:cNvPr>
          <p:cNvSpPr/>
          <p:nvPr/>
        </p:nvSpPr>
        <p:spPr>
          <a:xfrm>
            <a:off x="923453" y="3295461"/>
            <a:ext cx="7134131" cy="256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BC1D2E-5739-389A-FE67-3E9CDB770928}"/>
              </a:ext>
            </a:extLst>
          </p:cNvPr>
          <p:cNvSpPr/>
          <p:nvPr/>
        </p:nvSpPr>
        <p:spPr>
          <a:xfrm>
            <a:off x="7795034" y="3429001"/>
            <a:ext cx="3284459" cy="329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16C47D-60D7-4866-CCE0-CA29290F1A1F}"/>
              </a:ext>
            </a:extLst>
          </p:cNvPr>
          <p:cNvSpPr/>
          <p:nvPr/>
        </p:nvSpPr>
        <p:spPr>
          <a:xfrm>
            <a:off x="1075853" y="3447861"/>
            <a:ext cx="7134131" cy="256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5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470E-FBD5-5DBA-33EA-9B4AC12A6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BF29E0-92A7-3A10-0E04-C170E648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11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069A2C-313E-FFC6-1A59-31722697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F895E3-B01C-4C98-99F0-8081D18F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64F12A-42D3-1715-4682-D64A7820D488}"/>
              </a:ext>
            </a:extLst>
          </p:cNvPr>
          <p:cNvSpPr/>
          <p:nvPr/>
        </p:nvSpPr>
        <p:spPr>
          <a:xfrm>
            <a:off x="8030424" y="3429001"/>
            <a:ext cx="3049069" cy="329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ahmen 1">
            <a:extLst>
              <a:ext uri="{FF2B5EF4-FFF2-40B4-BE49-F238E27FC236}">
                <a16:creationId xmlns:a16="http://schemas.microsoft.com/office/drawing/2014/main" id="{CDD4903A-9514-91AE-A3D5-81E5E406D517}"/>
              </a:ext>
            </a:extLst>
          </p:cNvPr>
          <p:cNvSpPr/>
          <p:nvPr/>
        </p:nvSpPr>
        <p:spPr>
          <a:xfrm>
            <a:off x="941560" y="3429000"/>
            <a:ext cx="7088864" cy="2292790"/>
          </a:xfrm>
          <a:prstGeom prst="frame">
            <a:avLst>
              <a:gd name="adj1" fmla="val 25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Pfeil nach oben 8">
            <a:extLst>
              <a:ext uri="{FF2B5EF4-FFF2-40B4-BE49-F238E27FC236}">
                <a16:creationId xmlns:a16="http://schemas.microsoft.com/office/drawing/2014/main" id="{1F88D440-E254-262D-7B7F-F52133902819}"/>
              </a:ext>
            </a:extLst>
          </p:cNvPr>
          <p:cNvSpPr/>
          <p:nvPr/>
        </p:nvSpPr>
        <p:spPr>
          <a:xfrm>
            <a:off x="3757187" y="4448490"/>
            <a:ext cx="226337" cy="151532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984CC88-CE0B-03D2-7125-E8D32FE5E2EB}"/>
                  </a:ext>
                </a:extLst>
              </p:cNvPr>
              <p:cNvSpPr txBox="1"/>
              <p:nvPr/>
            </p:nvSpPr>
            <p:spPr>
              <a:xfrm>
                <a:off x="988512" y="6047641"/>
                <a:ext cx="5107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-face blocked of, attack induced from opposite face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984CC88-CE0B-03D2-7125-E8D32FE5E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" y="6047641"/>
                <a:ext cx="5107488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14AF0-1B28-E61A-2182-05B7FC86D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02F24A-A3DD-CCC8-2EC8-B5D1104D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07210C-6D70-B4E8-ADFC-58FB133B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AB919A-2879-3B92-0B74-348A3CB9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2" name="Rahmen 1">
            <a:extLst>
              <a:ext uri="{FF2B5EF4-FFF2-40B4-BE49-F238E27FC236}">
                <a16:creationId xmlns:a16="http://schemas.microsoft.com/office/drawing/2014/main" id="{8D5CCB99-0128-EB59-20D5-9F5396461CCA}"/>
              </a:ext>
            </a:extLst>
          </p:cNvPr>
          <p:cNvSpPr/>
          <p:nvPr/>
        </p:nvSpPr>
        <p:spPr>
          <a:xfrm>
            <a:off x="941560" y="3429000"/>
            <a:ext cx="7088864" cy="2292790"/>
          </a:xfrm>
          <a:prstGeom prst="frame">
            <a:avLst>
              <a:gd name="adj1" fmla="val 25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6100F-3DCB-46FE-3759-0129885D6C9B}"/>
              </a:ext>
            </a:extLst>
          </p:cNvPr>
          <p:cNvSpPr txBox="1"/>
          <p:nvPr/>
        </p:nvSpPr>
        <p:spPr>
          <a:xfrm>
            <a:off x="9052722" y="3910828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Possible Side-Product</a:t>
            </a:r>
          </a:p>
        </p:txBody>
      </p:sp>
      <p:sp>
        <p:nvSpPr>
          <p:cNvPr id="7" name="Pfeil nach oben 6">
            <a:extLst>
              <a:ext uri="{FF2B5EF4-FFF2-40B4-BE49-F238E27FC236}">
                <a16:creationId xmlns:a16="http://schemas.microsoft.com/office/drawing/2014/main" id="{551CBB18-BB7E-B000-2DDC-D89E29FEAD53}"/>
              </a:ext>
            </a:extLst>
          </p:cNvPr>
          <p:cNvSpPr/>
          <p:nvPr/>
        </p:nvSpPr>
        <p:spPr>
          <a:xfrm>
            <a:off x="3757187" y="4448490"/>
            <a:ext cx="226337" cy="151532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85828E9-D410-8DF9-B149-F2D9E1FCB1A8}"/>
                  </a:ext>
                </a:extLst>
              </p:cNvPr>
              <p:cNvSpPr txBox="1"/>
              <p:nvPr/>
            </p:nvSpPr>
            <p:spPr>
              <a:xfrm>
                <a:off x="988512" y="6047641"/>
                <a:ext cx="5107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-face blocked of, attack induced from opposite face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85828E9-D410-8DF9-B149-F2D9E1FC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" y="6047641"/>
                <a:ext cx="5107488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71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18A96E-CB49-DEC2-CBF1-C807EE3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EB6963D-92F0-670D-7E3D-AB7A30FF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Glycosylation under solvent free conditions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7B3ED4-05D2-59E5-7FA2-E43FAD36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3160735"/>
            <a:ext cx="8944806" cy="319561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5927277-7531-7EB0-B776-E42FBEA630E0}"/>
              </a:ext>
            </a:extLst>
          </p:cNvPr>
          <p:cNvSpPr txBox="1"/>
          <p:nvPr/>
        </p:nvSpPr>
        <p:spPr>
          <a:xfrm>
            <a:off x="4744529" y="3778370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No solvent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6FDCE5-FE5C-B0C1-C8A2-6884789C8508}"/>
              </a:ext>
            </a:extLst>
          </p:cNvPr>
          <p:cNvSpPr txBox="1"/>
          <p:nvPr/>
        </p:nvSpPr>
        <p:spPr>
          <a:xfrm>
            <a:off x="4931435" y="5302370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No solvent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685F630-77B0-AD9A-99FC-1F50848FF719}"/>
                  </a:ext>
                </a:extLst>
              </p:cNvPr>
              <p:cNvSpPr txBox="1"/>
              <p:nvPr/>
            </p:nvSpPr>
            <p:spPr>
              <a:xfrm>
                <a:off x="7211684" y="4347713"/>
                <a:ext cx="1407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1E488F"/>
                    </a:solidFill>
                  </a:rPr>
                  <a:t>75 % (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1E488F"/>
                    </a:solidFill>
                  </a:rPr>
                  <a:t> 1:7.5)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685F630-77B0-AD9A-99FC-1F50848FF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4" y="4347713"/>
                <a:ext cx="1407437" cy="307777"/>
              </a:xfrm>
              <a:prstGeom prst="rect">
                <a:avLst/>
              </a:prstGeom>
              <a:blipFill>
                <a:blip r:embed="rId3"/>
                <a:stretch>
                  <a:fillRect l="-893" t="-4000" r="-89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8775488-1A15-DF38-E4DA-3270E62BF6DA}"/>
                  </a:ext>
                </a:extLst>
              </p:cNvPr>
              <p:cNvSpPr txBox="1"/>
              <p:nvPr/>
            </p:nvSpPr>
            <p:spPr>
              <a:xfrm>
                <a:off x="7211684" y="6183544"/>
                <a:ext cx="12711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1E488F"/>
                    </a:solidFill>
                  </a:rPr>
                  <a:t>30 % (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1E488F"/>
                    </a:solidFill>
                  </a:rPr>
                  <a:t> 1:9)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8775488-1A15-DF38-E4DA-3270E62BF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4" y="6183544"/>
                <a:ext cx="1271182" cy="307777"/>
              </a:xfrm>
              <a:prstGeom prst="rect">
                <a:avLst/>
              </a:prstGeom>
              <a:blipFill>
                <a:blip r:embed="rId4"/>
                <a:stretch>
                  <a:fillRect l="-980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65C76307-4028-5B13-DFC0-E5109DE2D4E7}"/>
              </a:ext>
            </a:extLst>
          </p:cNvPr>
          <p:cNvSpPr txBox="1"/>
          <p:nvPr/>
        </p:nvSpPr>
        <p:spPr>
          <a:xfrm>
            <a:off x="612475" y="2006519"/>
            <a:ext cx="4337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Methanesulphonic</a:t>
            </a:r>
            <a:r>
              <a:rPr lang="en-GB" dirty="0"/>
              <a:t> acid as mild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Significant 1,2-trans selectivity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B88422-D4A3-F119-85CA-19ADE6785F9A}"/>
              </a:ext>
            </a:extLst>
          </p:cNvPr>
          <p:cNvSpPr txBox="1"/>
          <p:nvPr/>
        </p:nvSpPr>
        <p:spPr>
          <a:xfrm>
            <a:off x="261730" y="6538912"/>
            <a:ext cx="5917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S.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Traboni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E.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Bedini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A.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Silipo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G.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Vessella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A.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Iadonisi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de-AT" sz="11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Eur. J. Org. Chem.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de-AT" sz="11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2021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de-AT" sz="11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2021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5669.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7012B-8E70-6F1D-67B2-FC7E2C1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537EE87-F2E2-B134-613D-83199148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Carbohydrates are essential building blocks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BB5EBE-25F3-65AB-70E9-9B1C129B2CEF}"/>
              </a:ext>
            </a:extLst>
          </p:cNvPr>
          <p:cNvSpPr txBox="1"/>
          <p:nvPr/>
        </p:nvSpPr>
        <p:spPr>
          <a:xfrm>
            <a:off x="1011046" y="3246535"/>
            <a:ext cx="1726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Lactose (animal milk)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7F68EF-9C0A-78FA-B95D-49AC4A8C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55" y="1643565"/>
            <a:ext cx="2691299" cy="15080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70092C7-3FE7-C84F-D63D-907BD08C1B47}"/>
              </a:ext>
            </a:extLst>
          </p:cNvPr>
          <p:cNvSpPr txBox="1"/>
          <p:nvPr/>
        </p:nvSpPr>
        <p:spPr>
          <a:xfrm>
            <a:off x="4826567" y="3246535"/>
            <a:ext cx="2377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Adenosine Triphosphate (ATP)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243FFBE-579B-5306-4FB1-33F30694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10" y="1887251"/>
            <a:ext cx="2806700" cy="1041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DF8E555-3220-38B4-CD7A-810F1CB49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644" y="1806495"/>
            <a:ext cx="3522526" cy="128797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50402E3-4BFC-0D89-8246-F668A2ABE903}"/>
              </a:ext>
            </a:extLst>
          </p:cNvPr>
          <p:cNvSpPr txBox="1"/>
          <p:nvPr/>
        </p:nvSpPr>
        <p:spPr>
          <a:xfrm>
            <a:off x="9293100" y="324653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Cellulose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24D7A15-6065-D7B7-9336-095966673132}"/>
              </a:ext>
            </a:extLst>
          </p:cNvPr>
          <p:cNvSpPr txBox="1"/>
          <p:nvPr/>
        </p:nvSpPr>
        <p:spPr>
          <a:xfrm>
            <a:off x="86265" y="6538704"/>
            <a:ext cx="872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Weymouth-Wilson, A. C. (1997). The role of carbohydrates in biologically active natural products. Natural product reports, 14(2), 99-110.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F050EA1-A701-7AA7-9B07-B90F553F6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48" y="3832718"/>
            <a:ext cx="2018821" cy="206540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587ECD2-9F0C-71B9-1532-0BC68A373388}"/>
              </a:ext>
            </a:extLst>
          </p:cNvPr>
          <p:cNvSpPr txBox="1"/>
          <p:nvPr/>
        </p:nvSpPr>
        <p:spPr>
          <a:xfrm>
            <a:off x="537280" y="5898127"/>
            <a:ext cx="2740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Daunomycin (</a:t>
            </a:r>
            <a:r>
              <a:rPr lang="en-GB" sz="1400" dirty="0" err="1"/>
              <a:t>Leukemia</a:t>
            </a:r>
            <a:r>
              <a:rPr lang="en-GB" sz="1400" dirty="0"/>
              <a:t> Treatment)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D8F7AF4-64EF-1A3D-361E-03813184D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951" y="3680989"/>
            <a:ext cx="2189506" cy="2203632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C3421F9-0240-D8B2-FBA0-BAF3FD8E669B}"/>
              </a:ext>
            </a:extLst>
          </p:cNvPr>
          <p:cNvSpPr txBox="1"/>
          <p:nvPr/>
        </p:nvSpPr>
        <p:spPr>
          <a:xfrm>
            <a:off x="4942447" y="5907303"/>
            <a:ext cx="2016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Erythromycin (Antibiotic)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3EC8AEA-CC5E-BB6D-B8D5-357AB16F9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1642" y="3763534"/>
            <a:ext cx="3788939" cy="201244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2D5AF889-D747-8323-58B7-DD9F0902DA12}"/>
              </a:ext>
            </a:extLst>
          </p:cNvPr>
          <p:cNvSpPr txBox="1"/>
          <p:nvPr/>
        </p:nvSpPr>
        <p:spPr>
          <a:xfrm>
            <a:off x="8816197" y="5907302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Heparin (blood anticoagulant)</a:t>
            </a:r>
          </a:p>
        </p:txBody>
      </p:sp>
    </p:spTree>
    <p:extLst>
      <p:ext uri="{BB962C8B-B14F-4D97-AF65-F5344CB8AC3E}">
        <p14:creationId xmlns:p14="http://schemas.microsoft.com/office/powerpoint/2010/main" val="329487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B37E-1DC7-D235-029E-F05E0A58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BD123A-19AC-6C7A-A9AB-9B052909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6F7F26D-5024-530D-1108-45D7A46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Background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4BD859-0929-12A5-715A-F0A255AB11F1}"/>
              </a:ext>
            </a:extLst>
          </p:cNvPr>
          <p:cNvSpPr txBox="1"/>
          <p:nvPr/>
        </p:nvSpPr>
        <p:spPr>
          <a:xfrm>
            <a:off x="278494" y="1921465"/>
            <a:ext cx="2789334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Cell-Surface Glycans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0A7302-F7FD-4FAF-D51A-CABBFF24D5CF}"/>
              </a:ext>
            </a:extLst>
          </p:cNvPr>
          <p:cNvSpPr txBox="1"/>
          <p:nvPr/>
        </p:nvSpPr>
        <p:spPr>
          <a:xfrm>
            <a:off x="2062460" y="2986326"/>
            <a:ext cx="3168776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Cell-to-Cell Communications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44C3696-F487-4632-3255-13195CA23E75}"/>
              </a:ext>
            </a:extLst>
          </p:cNvPr>
          <p:cNvSpPr txBox="1"/>
          <p:nvPr/>
        </p:nvSpPr>
        <p:spPr>
          <a:xfrm>
            <a:off x="2062460" y="3833736"/>
            <a:ext cx="3556052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Immune and Humoral Response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402ADF5-1F83-6A1B-CD32-7BB809078676}"/>
              </a:ext>
            </a:extLst>
          </p:cNvPr>
          <p:cNvSpPr txBox="1"/>
          <p:nvPr/>
        </p:nvSpPr>
        <p:spPr>
          <a:xfrm>
            <a:off x="2062460" y="4681146"/>
            <a:ext cx="4609467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Post-Translational Modification of Proteins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76A4A1-9A9D-13FF-7F20-2A05198840FE}"/>
              </a:ext>
            </a:extLst>
          </p:cNvPr>
          <p:cNvSpPr txBox="1"/>
          <p:nvPr/>
        </p:nvSpPr>
        <p:spPr>
          <a:xfrm>
            <a:off x="2062460" y="5528556"/>
            <a:ext cx="2888191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Cell Growth / Fertilisation</a:t>
            </a:r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34EDA8EB-DF22-5294-D1F3-F0497F9E7784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1480100" y="2625303"/>
            <a:ext cx="775420" cy="3892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B14A302D-98DA-8473-D80E-DE58E4EA5E06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1056395" y="3049008"/>
            <a:ext cx="1622830" cy="3892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9A82642C-22B2-731D-4F88-86B8EE8DC45B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632690" y="3472713"/>
            <a:ext cx="2470240" cy="3892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1C7F1A-DB54-A0C0-1E65-CF87DD73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45" y="1681852"/>
            <a:ext cx="4187228" cy="4187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9F31E49-068E-8D47-E5D0-9ED9D198894B}"/>
              </a:ext>
            </a:extLst>
          </p:cNvPr>
          <p:cNvSpPr txBox="1"/>
          <p:nvPr/>
        </p:nvSpPr>
        <p:spPr>
          <a:xfrm>
            <a:off x="211460" y="6211669"/>
            <a:ext cx="57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Gao, Y.; Luan, X.;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Melamed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J.; Brockhausen, I.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Role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Glycans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on Key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Surface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Receptors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Regulate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Proliferation and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Death.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de-AT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2021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1252. https://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doi.org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/10.3390/cells10051252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" name="Gewinkelte Verbindung 1">
            <a:extLst>
              <a:ext uri="{FF2B5EF4-FFF2-40B4-BE49-F238E27FC236}">
                <a16:creationId xmlns:a16="http://schemas.microsoft.com/office/drawing/2014/main" id="{446FAEE9-A95A-A247-6185-C2E2EA484AB4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208985" y="3896418"/>
            <a:ext cx="3317650" cy="3892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B0C9E1-CF20-0D35-78BA-08C1E77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A1BF53-5482-4901-E889-D50FD374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2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87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1E2D1D0-7370-1CF4-A1C7-0ADEBE83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06CECC-EBF2-208B-A357-9A1FEC4B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Definitions: Carbohydrates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F6EA1F-91D7-7800-B1D7-C37F195A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92" y="3122358"/>
            <a:ext cx="6724472" cy="1806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85A2017-DECD-1392-8D0E-A9B5057CA35C}"/>
                  </a:ext>
                </a:extLst>
              </p:cNvPr>
              <p:cNvSpPr txBox="1"/>
              <p:nvPr/>
            </p:nvSpPr>
            <p:spPr>
              <a:xfrm>
                <a:off x="795598" y="5135731"/>
                <a:ext cx="1974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85A2017-DECD-1392-8D0E-A9B5057CA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98" y="5135731"/>
                <a:ext cx="1974387" cy="369332"/>
              </a:xfrm>
              <a:prstGeom prst="rect">
                <a:avLst/>
              </a:prstGeom>
              <a:blipFill>
                <a:blip r:embed="rId3"/>
                <a:stretch>
                  <a:fillRect t="-6667" r="-192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AAB9B84-1B2A-462B-5B9D-DACD7D8CCF62}"/>
                  </a:ext>
                </a:extLst>
              </p:cNvPr>
              <p:cNvSpPr txBox="1"/>
              <p:nvPr/>
            </p:nvSpPr>
            <p:spPr>
              <a:xfrm>
                <a:off x="4737801" y="5135731"/>
                <a:ext cx="1975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AAB9B84-1B2A-462B-5B9D-DACD7D8C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01" y="5135731"/>
                <a:ext cx="1975990" cy="369332"/>
              </a:xfrm>
              <a:prstGeom prst="rect">
                <a:avLst/>
              </a:prstGeom>
              <a:blipFill>
                <a:blip r:embed="rId4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C221708A-0164-A61F-7867-8D36CC08AA6B}"/>
              </a:ext>
            </a:extLst>
          </p:cNvPr>
          <p:cNvSpPr txBox="1"/>
          <p:nvPr/>
        </p:nvSpPr>
        <p:spPr>
          <a:xfrm>
            <a:off x="1088818" y="1739376"/>
            <a:ext cx="5426015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Anomeric carbon</a:t>
            </a:r>
            <a:r>
              <a:rPr lang="en-GB" u="sng" dirty="0"/>
              <a:t> </a:t>
            </a:r>
          </a:p>
          <a:p>
            <a:r>
              <a:rPr lang="en-GB" dirty="0"/>
              <a:t>chiral </a:t>
            </a:r>
            <a:r>
              <a:rPr lang="en-GB" dirty="0" err="1"/>
              <a:t>center</a:t>
            </a:r>
            <a:r>
              <a:rPr lang="en-GB" dirty="0"/>
              <a:t> which results from ring closure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ABA66F-8F96-0443-9384-2379C9008351}"/>
              </a:ext>
            </a:extLst>
          </p:cNvPr>
          <p:cNvSpPr/>
          <p:nvPr/>
        </p:nvSpPr>
        <p:spPr>
          <a:xfrm>
            <a:off x="2648309" y="427007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C2C6ED-5A4D-ED70-3B1D-950072C6B4B4}"/>
              </a:ext>
            </a:extLst>
          </p:cNvPr>
          <p:cNvSpPr/>
          <p:nvPr/>
        </p:nvSpPr>
        <p:spPr>
          <a:xfrm>
            <a:off x="6449682" y="428732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winkelte Verbindung 49">
            <a:extLst>
              <a:ext uri="{FF2B5EF4-FFF2-40B4-BE49-F238E27FC236}">
                <a16:creationId xmlns:a16="http://schemas.microsoft.com/office/drawing/2014/main" id="{B6DB2C61-477F-5307-09B2-2AF107654B09}"/>
              </a:ext>
            </a:extLst>
          </p:cNvPr>
          <p:cNvCxnSpPr>
            <a:stCxn id="29" idx="2"/>
            <a:endCxn id="44" idx="0"/>
          </p:cNvCxnSpPr>
          <p:nvPr/>
        </p:nvCxnSpPr>
        <p:spPr>
          <a:xfrm rot="5400000">
            <a:off x="2349838" y="2818087"/>
            <a:ext cx="1815610" cy="1088366"/>
          </a:xfrm>
          <a:prstGeom prst="bentConnector3">
            <a:avLst>
              <a:gd name="adj1" fmla="val 390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Gewinkelte Verbindung 51">
            <a:extLst>
              <a:ext uri="{FF2B5EF4-FFF2-40B4-BE49-F238E27FC236}">
                <a16:creationId xmlns:a16="http://schemas.microsoft.com/office/drawing/2014/main" id="{ECAC7E42-A26D-8BA0-F798-B3A3697566A9}"/>
              </a:ext>
            </a:extLst>
          </p:cNvPr>
          <p:cNvCxnSpPr>
            <a:cxnSpLocks/>
            <a:stCxn id="29" idx="2"/>
            <a:endCxn id="45" idx="0"/>
          </p:cNvCxnSpPr>
          <p:nvPr/>
        </p:nvCxnSpPr>
        <p:spPr>
          <a:xfrm rot="16200000" flipH="1">
            <a:off x="4241898" y="2014392"/>
            <a:ext cx="1832862" cy="2713007"/>
          </a:xfrm>
          <a:prstGeom prst="bentConnector3">
            <a:avLst>
              <a:gd name="adj1" fmla="val 2223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91094-DCCD-EF7C-DCE0-75B225F1E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BC3C5B2-02E8-C99E-CF78-5584E472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CAD388-98D5-765A-2D17-80095C9C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6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3DC46C5-2D41-D0F5-3D93-084592BB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F78D1A2-535F-A705-C3EB-B25006CF1381}"/>
              </a:ext>
            </a:extLst>
          </p:cNvPr>
          <p:cNvSpPr txBox="1"/>
          <p:nvPr/>
        </p:nvSpPr>
        <p:spPr>
          <a:xfrm>
            <a:off x="422694" y="1854678"/>
            <a:ext cx="39976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u="sng" dirty="0"/>
              <a:t>Glycosylation</a:t>
            </a:r>
          </a:p>
          <a:p>
            <a:endParaRPr lang="en-GB" dirty="0"/>
          </a:p>
          <a:p>
            <a:r>
              <a:rPr lang="en-GB" dirty="0"/>
              <a:t>Formation of a glycosidic bond between:</a:t>
            </a:r>
          </a:p>
          <a:p>
            <a:endParaRPr lang="en-GB" dirty="0"/>
          </a:p>
          <a:p>
            <a:pPr marL="285750" indent="-285750">
              <a:buFont typeface="Symbol" pitchFamily="2" charset="2"/>
              <a:buChar char="-"/>
            </a:pPr>
            <a:r>
              <a:rPr lang="en-GB" dirty="0"/>
              <a:t>Two carbohydrate units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dirty="0"/>
              <a:t>Or carbohydrate with aglycon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5B16E2-FCBC-3BE0-BC17-9E22AFEE0CAB}"/>
              </a:ext>
            </a:extLst>
          </p:cNvPr>
          <p:cNvSpPr/>
          <p:nvPr/>
        </p:nvSpPr>
        <p:spPr>
          <a:xfrm>
            <a:off x="5042133" y="3054258"/>
            <a:ext cx="6862046" cy="152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12CE6D-3EAA-4C23-DA76-FD8C9F557D97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F708E0-5A23-F522-F3DA-197B722A175B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1367C7-8DB2-EAAF-A0CD-A27788B2D27E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unten 13">
            <a:extLst>
              <a:ext uri="{FF2B5EF4-FFF2-40B4-BE49-F238E27FC236}">
                <a16:creationId xmlns:a16="http://schemas.microsoft.com/office/drawing/2014/main" id="{F1AD068E-06BF-D59D-5C07-34C16CD08F5A}"/>
              </a:ext>
            </a:extLst>
          </p:cNvPr>
          <p:cNvSpPr/>
          <p:nvPr/>
        </p:nvSpPr>
        <p:spPr>
          <a:xfrm>
            <a:off x="8139550" y="2863971"/>
            <a:ext cx="352245" cy="207896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3470E6-3AA0-F65C-20E3-A979B3356457}"/>
              </a:ext>
            </a:extLst>
          </p:cNvPr>
          <p:cNvSpPr txBox="1"/>
          <p:nvPr/>
        </p:nvSpPr>
        <p:spPr>
          <a:xfrm>
            <a:off x="8578063" y="3386192"/>
            <a:ext cx="265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Nucleophilic Substitution</a:t>
            </a:r>
            <a:r>
              <a:rPr lang="en-GB" dirty="0"/>
              <a:t> at anomeric centre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7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53C21-3FFD-CAF4-3D5B-439026D3D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5613C316-23A5-DE06-74FD-F7E468AC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7F82F7-3474-DF9C-22E0-C7353F8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7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A93001-E7B4-B928-2831-9B643DBE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474C60-A555-530B-8226-28980F339E62}"/>
                  </a:ext>
                </a:extLst>
              </p:cNvPr>
              <p:cNvSpPr txBox="1"/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Mechanistic pathway depends on many factors: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Greater Reactivity of Oxocarbenium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Stabilization of Carbocation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474C60-A555-530B-8226-28980F33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blipFill>
                <a:blip r:embed="rId3"/>
                <a:stretch>
                  <a:fillRect l="-806" t="-1042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DE404F59-AA64-06F2-D647-AEA51B5C88E0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8D7806-959A-BA93-0939-82059E9D8849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26F643-8464-1D99-5B74-C1403EC706CF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C5A57E2-58EA-9043-024B-EC9AF9438E67}"/>
              </a:ext>
            </a:extLst>
          </p:cNvPr>
          <p:cNvCxnSpPr/>
          <p:nvPr/>
        </p:nvCxnSpPr>
        <p:spPr>
          <a:xfrm>
            <a:off x="8302428" y="2540899"/>
            <a:ext cx="0" cy="88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B59FB913-F1A5-B63F-706B-832E25EC6894}"/>
              </a:ext>
            </a:extLst>
          </p:cNvPr>
          <p:cNvCxnSpPr/>
          <p:nvPr/>
        </p:nvCxnSpPr>
        <p:spPr>
          <a:xfrm rot="10800000" flipV="1">
            <a:off x="6020474" y="2977869"/>
            <a:ext cx="2281954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29B93583-F5D4-8CF2-DE0D-24CB23C9A079}"/>
              </a:ext>
            </a:extLst>
          </p:cNvPr>
          <p:cNvCxnSpPr>
            <a:cxnSpLocks/>
          </p:cNvCxnSpPr>
          <p:nvPr/>
        </p:nvCxnSpPr>
        <p:spPr>
          <a:xfrm>
            <a:off x="8302428" y="2977869"/>
            <a:ext cx="2346691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DAE7C7-EC0C-8AE7-86C5-9A79631F178B}"/>
              </a:ext>
            </a:extLst>
          </p:cNvPr>
          <p:cNvCxnSpPr/>
          <p:nvPr/>
        </p:nvCxnSpPr>
        <p:spPr>
          <a:xfrm>
            <a:off x="6020474" y="4357052"/>
            <a:ext cx="0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8F3E9C1-AB0A-C6B7-FBF1-272ED65739AB}"/>
                  </a:ext>
                </a:extLst>
              </p:cNvPr>
              <p:cNvSpPr txBox="1"/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8F3E9C1-AB0A-C6B7-FBF1-272ED6573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55D498E-ADAE-CC96-AA4E-F23DB924C76A}"/>
              </a:ext>
            </a:extLst>
          </p:cNvPr>
          <p:cNvCxnSpPr>
            <a:cxnSpLocks/>
          </p:cNvCxnSpPr>
          <p:nvPr/>
        </p:nvCxnSpPr>
        <p:spPr>
          <a:xfrm flipH="1">
            <a:off x="6847496" y="4304062"/>
            <a:ext cx="3801623" cy="126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13DF896-5266-E7FE-2764-D185E6A5B471}"/>
                  </a:ext>
                </a:extLst>
              </p:cNvPr>
              <p:cNvSpPr txBox="1"/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13DF896-5266-E7FE-2764-D185E6A5B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64271F7-6609-0D7A-9290-CF95AFB60D5D}"/>
                  </a:ext>
                </a:extLst>
              </p:cNvPr>
              <p:cNvSpPr txBox="1"/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64271F7-6609-0D7A-9290-CF95AFB6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59BD2CB-AF82-7198-0B3E-5205209516EB}"/>
              </a:ext>
            </a:extLst>
          </p:cNvPr>
          <p:cNvCxnSpPr>
            <a:cxnSpLocks/>
          </p:cNvCxnSpPr>
          <p:nvPr/>
        </p:nvCxnSpPr>
        <p:spPr>
          <a:xfrm>
            <a:off x="10649119" y="4304062"/>
            <a:ext cx="0" cy="94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7DEDB287-C8C7-385D-3197-0BB7AB8C932B}"/>
              </a:ext>
            </a:extLst>
          </p:cNvPr>
          <p:cNvSpPr txBox="1"/>
          <p:nvPr/>
        </p:nvSpPr>
        <p:spPr>
          <a:xfrm>
            <a:off x="8342594" y="3006823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contact / tight ion pair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46ED9B3-B5C7-844D-2DEC-EF65F0006C93}"/>
              </a:ext>
            </a:extLst>
          </p:cNvPr>
          <p:cNvSpPr txBox="1"/>
          <p:nvPr/>
        </p:nvSpPr>
        <p:spPr>
          <a:xfrm>
            <a:off x="10718320" y="2661783"/>
            <a:ext cx="12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solvent separated ion pair</a:t>
            </a:r>
          </a:p>
        </p:txBody>
      </p:sp>
    </p:spTree>
    <p:extLst>
      <p:ext uri="{BB962C8B-B14F-4D97-AF65-F5344CB8AC3E}">
        <p14:creationId xmlns:p14="http://schemas.microsoft.com/office/powerpoint/2010/main" val="68701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61DA-3295-B01F-24BA-193E4A555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324B116-7EED-393E-58F9-75928941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A70CAA-95F6-2B70-1E1B-B945D8F4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8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1ADDED3-0844-C280-632C-3260C3CA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5B6C58-D7A3-94AF-98A1-F478CE2BCD75}"/>
                  </a:ext>
                </a:extLst>
              </p:cNvPr>
              <p:cNvSpPr txBox="1"/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Mechanistic pathway depends on many factors: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Greater Reactivity of Oxocarbenium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Stabilization of Carbocation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5B6C58-D7A3-94AF-98A1-F478CE2B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blipFill>
                <a:blip r:embed="rId3"/>
                <a:stretch>
                  <a:fillRect l="-806" t="-1042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7F162488-BFE3-AEC0-837A-B8D5670540D5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10D9EB-4296-3C9B-AF09-FDB8D62E9D4E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876BF1-A8B0-D51B-9649-67DEE41BEB13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F96C26E-1B88-003A-D944-B0562827B4DB}"/>
              </a:ext>
            </a:extLst>
          </p:cNvPr>
          <p:cNvCxnSpPr/>
          <p:nvPr/>
        </p:nvCxnSpPr>
        <p:spPr>
          <a:xfrm>
            <a:off x="8302428" y="2540899"/>
            <a:ext cx="0" cy="88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FA409829-A0BF-DA75-1E61-13975A8D66A1}"/>
              </a:ext>
            </a:extLst>
          </p:cNvPr>
          <p:cNvCxnSpPr/>
          <p:nvPr/>
        </p:nvCxnSpPr>
        <p:spPr>
          <a:xfrm rot="10800000" flipV="1">
            <a:off x="6020474" y="2977869"/>
            <a:ext cx="2281954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4D5352C2-66C6-5BCA-490E-11B9B226EBC5}"/>
              </a:ext>
            </a:extLst>
          </p:cNvPr>
          <p:cNvCxnSpPr>
            <a:cxnSpLocks/>
          </p:cNvCxnSpPr>
          <p:nvPr/>
        </p:nvCxnSpPr>
        <p:spPr>
          <a:xfrm>
            <a:off x="8302428" y="2977869"/>
            <a:ext cx="2346691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8DE1732-7284-D9E1-1216-DBF88C8E93D6}"/>
              </a:ext>
            </a:extLst>
          </p:cNvPr>
          <p:cNvCxnSpPr/>
          <p:nvPr/>
        </p:nvCxnSpPr>
        <p:spPr>
          <a:xfrm>
            <a:off x="6020474" y="4357052"/>
            <a:ext cx="0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8C2032B-5556-037A-466A-83F79C5418CF}"/>
                  </a:ext>
                </a:extLst>
              </p:cNvPr>
              <p:cNvSpPr txBox="1"/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8C2032B-5556-037A-466A-83F79C54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CECBD87-37BC-82B1-56AC-496A4CA916C9}"/>
              </a:ext>
            </a:extLst>
          </p:cNvPr>
          <p:cNvCxnSpPr>
            <a:cxnSpLocks/>
          </p:cNvCxnSpPr>
          <p:nvPr/>
        </p:nvCxnSpPr>
        <p:spPr>
          <a:xfrm flipH="1">
            <a:off x="6847496" y="4304062"/>
            <a:ext cx="3801623" cy="126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7538E77-3175-F0DE-F456-1C6E6A6C522C}"/>
                  </a:ext>
                </a:extLst>
              </p:cNvPr>
              <p:cNvSpPr txBox="1"/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7538E77-3175-F0DE-F456-1C6E6A6C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99D8456-FE7C-2A75-2651-82788D519EAF}"/>
                  </a:ext>
                </a:extLst>
              </p:cNvPr>
              <p:cNvSpPr txBox="1"/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99D8456-FE7C-2A75-2651-82788D51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6795597-6C9F-AC8F-49D8-081A7F2A8A10}"/>
              </a:ext>
            </a:extLst>
          </p:cNvPr>
          <p:cNvCxnSpPr>
            <a:cxnSpLocks/>
          </p:cNvCxnSpPr>
          <p:nvPr/>
        </p:nvCxnSpPr>
        <p:spPr>
          <a:xfrm>
            <a:off x="10649119" y="4304062"/>
            <a:ext cx="0" cy="94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BC20B19-EAE4-CF7E-CD6E-C80B801A2936}"/>
              </a:ext>
            </a:extLst>
          </p:cNvPr>
          <p:cNvSpPr txBox="1"/>
          <p:nvPr/>
        </p:nvSpPr>
        <p:spPr>
          <a:xfrm>
            <a:off x="8342594" y="3006823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contact / tight ion pair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9E357D-995C-DC40-5CAB-AE03B9220184}"/>
              </a:ext>
            </a:extLst>
          </p:cNvPr>
          <p:cNvSpPr txBox="1"/>
          <p:nvPr/>
        </p:nvSpPr>
        <p:spPr>
          <a:xfrm>
            <a:off x="10718320" y="2661783"/>
            <a:ext cx="12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solvent separated ion pair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A5670BA-73AA-9A3D-664F-87392AC31D93}"/>
              </a:ext>
            </a:extLst>
          </p:cNvPr>
          <p:cNvCxnSpPr>
            <a:cxnSpLocks/>
          </p:cNvCxnSpPr>
          <p:nvPr/>
        </p:nvCxnSpPr>
        <p:spPr>
          <a:xfrm flipH="1">
            <a:off x="6530858" y="4357052"/>
            <a:ext cx="1811736" cy="99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0F78DD2-8270-4143-E4EF-A0937EA1E1EB}"/>
              </a:ext>
            </a:extLst>
          </p:cNvPr>
          <p:cNvCxnSpPr>
            <a:cxnSpLocks/>
          </p:cNvCxnSpPr>
          <p:nvPr/>
        </p:nvCxnSpPr>
        <p:spPr>
          <a:xfrm>
            <a:off x="8342594" y="4357052"/>
            <a:ext cx="1642978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6A19C64-ABB7-29B5-27F4-231F01BCB6B2}"/>
                  </a:ext>
                </a:extLst>
              </p:cNvPr>
              <p:cNvSpPr txBox="1"/>
              <p:nvPr/>
            </p:nvSpPr>
            <p:spPr>
              <a:xfrm>
                <a:off x="7194990" y="4417213"/>
                <a:ext cx="455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6A19C64-ABB7-29B5-27F4-231F01BC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90" y="4417213"/>
                <a:ext cx="45557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8C9511-1E7C-648D-AB10-4D4FF648BD60}"/>
                  </a:ext>
                </a:extLst>
              </p:cNvPr>
              <p:cNvSpPr txBox="1"/>
              <p:nvPr/>
            </p:nvSpPr>
            <p:spPr>
              <a:xfrm>
                <a:off x="8831830" y="4416734"/>
                <a:ext cx="455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8C9511-1E7C-648D-AB10-4D4FF648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30" y="4416734"/>
                <a:ext cx="45557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C4469A5-2DDB-8607-B160-DE5EEA9289E8}"/>
                  </a:ext>
                </a:extLst>
              </p:cNvPr>
              <p:cNvSpPr txBox="1"/>
              <p:nvPr/>
            </p:nvSpPr>
            <p:spPr>
              <a:xfrm>
                <a:off x="418656" y="3434580"/>
                <a:ext cx="405361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de-A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 (Nucleophilic Substitution Internal):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Retention of configuration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Formation of </a:t>
                </a:r>
                <a:r>
                  <a:rPr lang="en-GB" i="1" dirty="0"/>
                  <a:t>intimate ion pair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C4469A5-2DDB-8607-B160-DE5EEA92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6" y="3434580"/>
                <a:ext cx="4053610" cy="1477328"/>
              </a:xfrm>
              <a:prstGeom prst="rect">
                <a:avLst/>
              </a:prstGeom>
              <a:blipFill>
                <a:blip r:embed="rId9"/>
                <a:stretch>
                  <a:fillRect l="-1250" t="-1709" r="-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79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20A3EF-E624-B728-ACB5-297AA166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9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8D3331-D6F9-0CF7-EEC4-8C559A71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Neighbouring Group </a:t>
            </a:r>
            <a:r>
              <a:rPr lang="en-GB" dirty="0" err="1">
                <a:solidFill>
                  <a:schemeClr val="tx1"/>
                </a:solidFill>
              </a:rPr>
              <a:t>Partcipitation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81DE7E-D121-22A9-921B-12994BB63418}"/>
              </a:ext>
            </a:extLst>
          </p:cNvPr>
          <p:cNvSpPr txBox="1"/>
          <p:nvPr/>
        </p:nvSpPr>
        <p:spPr>
          <a:xfrm>
            <a:off x="4381109" y="2287370"/>
            <a:ext cx="3902043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Protecting Groups at C-2 position can be </a:t>
            </a:r>
            <a:r>
              <a:rPr lang="en-GB" i="1" dirty="0"/>
              <a:t>participating / non-participating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5CA7A4-44C0-4124-6E7A-1A9C8BF7E856}"/>
              </a:ext>
            </a:extLst>
          </p:cNvPr>
          <p:cNvSpPr txBox="1"/>
          <p:nvPr/>
        </p:nvSpPr>
        <p:spPr>
          <a:xfrm>
            <a:off x="1579830" y="3855541"/>
            <a:ext cx="256514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Ester protecting groups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AD0C83-CF1D-C038-ED34-D3303BF5653B}"/>
              </a:ext>
            </a:extLst>
          </p:cNvPr>
          <p:cNvSpPr txBox="1"/>
          <p:nvPr/>
        </p:nvSpPr>
        <p:spPr>
          <a:xfrm>
            <a:off x="8047021" y="3855541"/>
            <a:ext cx="300726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Non-ester protecting groups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EAC3E3-68E1-68A2-C0E2-8466B86F086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862404" y="3002459"/>
            <a:ext cx="3469727" cy="853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CF75423-6B98-E894-218B-5F5FF5BD7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332131" y="3002459"/>
            <a:ext cx="3218520" cy="853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46CCF18B-C07C-DDD2-C523-5F6C7018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98" y="4797407"/>
            <a:ext cx="3037411" cy="13317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3701102-6DB0-BD13-2813-A8551413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809" y="4797407"/>
            <a:ext cx="3209663" cy="13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89159"/>
      </p:ext>
    </p:extLst>
  </p:cSld>
  <p:clrMapOvr>
    <a:masterClrMapping/>
  </p:clrMapOvr>
</p:sld>
</file>

<file path=ppt/theme/theme1.xml><?xml version="1.0" encoding="utf-8"?>
<a:theme xmlns:a="http://schemas.openxmlformats.org/drawingml/2006/main" name="Uni-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-Theme" id="{EF8D4787-3A25-4A38-A29E-87FF57DA759F}" vid="{40B6E75A-6F84-4FBE-BFD6-68CC6529B1A6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438</Words>
  <Application>Microsoft Macintosh PowerPoint</Application>
  <PresentationFormat>Breitbild</PresentationFormat>
  <Paragraphs>93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Helvetica Neue</vt:lpstr>
      <vt:lpstr>Open Sans</vt:lpstr>
      <vt:lpstr>Symbol</vt:lpstr>
      <vt:lpstr>Wingdings</vt:lpstr>
      <vt:lpstr>Uni-Theme</vt:lpstr>
      <vt:lpstr>Benutzerdefiniertes Design</vt:lpstr>
      <vt:lpstr>Neighbouring group parcipitation and long range remote group participation in O-glycosylation</vt:lpstr>
      <vt:lpstr>Carbohydrates are essential building blocks </vt:lpstr>
      <vt:lpstr>Biological Background</vt:lpstr>
      <vt:lpstr>Overview Carbohydrates</vt:lpstr>
      <vt:lpstr>Important Definitions: Carbohydrates </vt:lpstr>
      <vt:lpstr>Principle of Glycosylation</vt:lpstr>
      <vt:lpstr>Principle of Glycosylation</vt:lpstr>
      <vt:lpstr>Principle of Glycosylation</vt:lpstr>
      <vt:lpstr>Neighbouring Group Partcipitation</vt:lpstr>
      <vt:lpstr>Formation of 1,2-trans glycosides</vt:lpstr>
      <vt:lpstr>Formation of 1,2-trans glycosides</vt:lpstr>
      <vt:lpstr>Formation of 1,2-trans glycosides</vt:lpstr>
      <vt:lpstr>Glycosylation under solvent free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TCI</dc:creator>
  <cp:lastModifiedBy>Lukas Marian Meinschad</cp:lastModifiedBy>
  <cp:revision>195</cp:revision>
  <dcterms:created xsi:type="dcterms:W3CDTF">2021-06-24T11:46:01Z</dcterms:created>
  <dcterms:modified xsi:type="dcterms:W3CDTF">2025-03-24T22:50:26Z</dcterms:modified>
</cp:coreProperties>
</file>