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FB9C11"/>
    <a:srgbClr val="1E488F"/>
    <a:srgbClr val="00FF7F"/>
    <a:srgbClr val="9E0000"/>
    <a:srgbClr val="0AB1C4"/>
    <a:srgbClr val="40E0D0"/>
    <a:srgbClr val="FFC000"/>
    <a:srgbClr val="1FC3B3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5909"/>
  </p:normalViewPr>
  <p:slideViewPr>
    <p:cSldViewPr snapToGrid="0">
      <p:cViewPr varScale="1">
        <p:scale>
          <a:sx n="105" d="100"/>
          <a:sy n="105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FD5F-65E9-CA42-9660-CB6511EE84CE}" type="datetimeFigureOut">
              <a:rPr lang="en-AT" smtClean="0"/>
              <a:t>1/19/25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4102-7AB5-8E4E-8C80-4878A8B63072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7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F23-A7B5-489A-8C26-46666D7D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981"/>
            <a:ext cx="9144000" cy="12039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700">
                <a:solidFill>
                  <a:srgbClr val="0033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C6B-C0EC-4720-A55B-89F1B081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8"/>
            <a:ext cx="9144000" cy="120398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33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7D17-E0D5-4C6E-92CF-C931C12ED9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102D-32DA-48B5-970C-017B9B6E9DB6}"/>
              </a:ext>
            </a:extLst>
          </p:cNvPr>
          <p:cNvPicPr/>
          <p:nvPr/>
        </p:nvPicPr>
        <p:blipFill rotWithShape="1">
          <a:blip r:embed="rId3"/>
          <a:srcRect t="78524" b="8846"/>
          <a:stretch/>
        </p:blipFill>
        <p:spPr>
          <a:xfrm>
            <a:off x="1" y="1207431"/>
            <a:ext cx="12191999" cy="1027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12A3C-0E18-41AE-94D0-2A460C223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376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47CC-6190-D692-33D9-3C0D7B4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FCDBB-0F7B-931E-DCC6-DC4073C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6FA1-528A-4431-C66C-13AF8CD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E09A-89B6-E89C-7903-B579B4F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AF91-3C89-0F55-8FE1-FE378AFB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411B-638A-3AE3-5120-690302F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9828A-6BB9-4486-A704-A5BDC944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AFAEF-44C9-CD9A-4A1B-3EE365B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2E4F-9A73-B659-8B3B-F969B9A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E58EF-9D8F-F6FA-BA74-11386F1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DF4A-C12A-0452-0D0F-9D2BD3E8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2CA4F-B68A-EA49-9896-A4F8C1FA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80C-4309-BB63-471B-B2126EE4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C3BDF-9D1F-828F-380B-60BE09C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F26DE-A5A5-65FF-8616-153CB1C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3000F-944A-4559-CC8C-68F9995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B570-5550-32D0-2741-742682A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B54BD-259D-CEE1-2540-8F049926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4249-BD63-F3FA-BF1B-B32E788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166F6-EF6A-D399-91F7-4391BD5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C0C35-00EA-B7CB-B340-C2269810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885E0-2565-F302-48A1-8B8F927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F6CA5E-65B0-8E17-38AC-C314CE4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804F0-2EB1-321D-B72D-A388D34B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635BF-2235-7C27-1409-A4E31B9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939E84-85EF-9B83-E1F1-5566C80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FD094-EDDD-2B02-A005-0340EF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690F0-BFE7-6A2D-DFE9-0AACE5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8C4AAB-B5F8-2528-7BB4-0547C7A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271D-8B16-0DC8-FF15-2AD696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7F98C0-BB91-4EB4-1CC8-A7F8F86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20FA-B03D-3AB6-EBE5-3B891639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4A75-0821-4E66-2116-B3442F0D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A06C1-5B3F-C99E-5703-344A2C24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C5662-F3CF-8109-5DEC-84C7C8D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24FFB-0B81-115F-1ADD-447C4C06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D5696-EA53-27B9-805B-8F59595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2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1E88-67EE-1C2F-3E28-32F324D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6033B-6F0B-5626-DFBC-7CD9D19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0FDE3-AA02-0234-53B7-5EA363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8435C-0F5D-E3B6-13CC-39D9770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D29DF-1D31-5283-AF68-718E77A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C8A97-44D0-51D3-662B-FBF73F5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F93F-0DFD-267C-15D0-DE20DE5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F16A5-DD9D-D577-51FB-B1CBAB99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16CFD-5E61-7A06-535F-F38580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02509-D34B-EEEA-89BA-AE186A2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F260D-67A9-099A-6F74-00B48AA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961F4-E7A4-517B-BDF4-5FB8AA6E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11089-7749-7754-F713-402E7F9A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ECF-9AEB-7EF1-CCF8-ADF928C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1A46-27C5-9D66-3B23-BAAE0391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061FB-B54E-286A-291E-BB6FBE2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45A-390C-41E0-A0BB-4B31C49F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1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de-AT" sz="1800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DD0-08B9-4130-96B1-1CAA861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7D5-E414-4CBC-80C6-A124B4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F5C3D7A-5219-40FA-A5B3-FA162F9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2" y="664442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6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5CA-D48F-47CA-8A85-0FFB300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CCD-D106-4339-AFCC-C7D0865A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62D-856C-4DB5-920B-432859C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749-37D5-4C07-BF43-40A866A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F59-B3EE-4BD7-8C1E-EE60F485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4C30-830E-472E-87F1-91F6D93F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A60C-A52D-4AC4-A92C-5B75CB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E631-524A-41B3-B758-DCCD1E1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386DE2-FFD4-464E-B097-36D039E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A56-3837-499E-9FEB-FB90FF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3DDE-2DD4-47E3-82F6-7A25DE3C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F8B3D13-59A3-457D-99C8-B11D9C2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7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C937-68EE-4485-B75C-9EA9B0C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CB53-62A4-4694-AF8F-588C6081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0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EF4-0E2B-44CB-ADDF-7DA310D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9CD-1A5C-42A8-B088-6BF2FEB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C1E-2FC3-4E70-AF5B-E9B5482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0A28472-8B9C-490C-B43F-F37098B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78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489D-723A-4CCF-86CF-B247BE9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555-CFCC-4715-B2B7-864B00A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DF0788-935E-4679-BD2A-850BB50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03668-2E57-4238-8234-12A7C1666E9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45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83-2862-0A6F-9217-4F98B5C6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09C3-5166-9C73-C35B-F937F626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0E113-D7F2-A5A0-85C5-F2D8FC5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754B5-A6E8-4B51-474B-9B425ED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9588-018F-E596-A526-008A176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E50765-5805-4697-9EB3-AB202E37CD75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74ED-5077-45B8-81C4-89874EA8821F}"/>
              </a:ext>
            </a:extLst>
          </p:cNvPr>
          <p:cNvPicPr/>
          <p:nvPr/>
        </p:nvPicPr>
        <p:blipFill rotWithShape="1">
          <a:blip r:embed="rId11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1E8D-26BA-4C5E-9F74-4009770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70" y="681037"/>
            <a:ext cx="9105900" cy="51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6D5F-304E-46AC-99F0-C0AFE375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B8A-BE6C-4E58-884D-06C6B20D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631-A8BA-473F-89EA-3AF49B6C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49C656FD-8168-4A70-85FD-CB3FFEA2E3E7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7AF65-77DF-433D-8486-65879138C809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B7546-C35D-09D0-81EB-0F38909F5B3F}"/>
              </a:ext>
            </a:extLst>
          </p:cNvPr>
          <p:cNvSpPr txBox="1"/>
          <p:nvPr userDrawn="1"/>
        </p:nvSpPr>
        <p:spPr>
          <a:xfrm>
            <a:off x="10038080" y="77560"/>
            <a:ext cx="180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Lukas </a:t>
            </a:r>
            <a:r>
              <a:rPr lang="de-DE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Meinschad</a:t>
            </a:r>
            <a:endParaRPr lang="de-DE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Aptos Display" panose="020B00040202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1EFD3-968D-A176-7E32-B12C7EAD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376F4-F5F8-B5C4-A894-2BF92437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0FE62-D1C8-834F-882F-060B90793A94}" type="datetimeFigureOut">
              <a:rPr lang="de-DE" smtClean="0"/>
              <a:t>19.01.25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E6CA-B789-A789-60C7-8000F785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B6CA-BE43-E400-1473-C7E7F354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0218E0E-FF53-435A-345B-CD8D9843BAE5}"/>
              </a:ext>
            </a:extLst>
          </p:cNvPr>
          <p:cNvPicPr/>
          <p:nvPr userDrawn="1"/>
        </p:nvPicPr>
        <p:blipFill rotWithShape="1">
          <a:blip r:embed="rId13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1171850-8E6B-46DF-80E0-5C5C908F978B}"/>
              </a:ext>
            </a:extLst>
          </p:cNvPr>
          <p:cNvPicPr/>
          <p:nvPr userDrawn="1"/>
        </p:nvPicPr>
        <p:blipFill rotWithShape="1">
          <a:blip r:embed="rId14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E39B60-60DA-5290-7FBF-634B741A09EF}"/>
              </a:ext>
            </a:extLst>
          </p:cNvPr>
          <p:cNvSpPr txBox="1"/>
          <p:nvPr userDrawn="1"/>
        </p:nvSpPr>
        <p:spPr>
          <a:xfrm>
            <a:off x="9855200" y="136525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Lukas </a:t>
            </a:r>
            <a:r>
              <a:rPr lang="de-DE" sz="2000" dirty="0" err="1"/>
              <a:t>Meinschad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0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Cartoon, Spielzeug, Kunst enthält.&#10;&#10;Automatisch generierte Beschreibung">
            <a:extLst>
              <a:ext uri="{FF2B5EF4-FFF2-40B4-BE49-F238E27FC236}">
                <a16:creationId xmlns:a16="http://schemas.microsoft.com/office/drawing/2014/main" id="{59F3B55C-92C4-D9A0-6F34-7C481BA2E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0" r="30926"/>
          <a:stretch/>
        </p:blipFill>
        <p:spPr>
          <a:xfrm>
            <a:off x="6096000" y="1586885"/>
            <a:ext cx="1287291" cy="171415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AA9B9AD-F1CD-A188-6271-CA5D337D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Combinatorics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F1930A4-9487-542E-B126-BAEE7E20F0EF}"/>
                  </a:ext>
                </a:extLst>
              </p:cNvPr>
              <p:cNvSpPr txBox="1"/>
              <p:nvPr/>
            </p:nvSpPr>
            <p:spPr>
              <a:xfrm>
                <a:off x="167974" y="1625559"/>
                <a:ext cx="3614569" cy="14912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Definable primitive ICs: 15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IDOF: </a:t>
                </a:r>
                <a14:m>
                  <m:oMath xmlns:m="http://schemas.openxmlformats.org/officeDocument/2006/math"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3⋅6 −6=12</m:t>
                    </m:r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r>
                  <a:rPr lang="de-DE" sz="1600" dirty="0" err="1"/>
                  <a:t>Combinations</a:t>
                </a:r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=455</m:t>
                    </m:r>
                  </m:oMath>
                </a14:m>
                <a:r>
                  <a:rPr lang="de-DE" sz="1600" dirty="0"/>
                  <a:t> Sets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F1930A4-9487-542E-B126-BAEE7E20F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4" y="1625559"/>
                <a:ext cx="3614569" cy="1491242"/>
              </a:xfrm>
              <a:prstGeom prst="rect">
                <a:avLst/>
              </a:prstGeom>
              <a:blipFill>
                <a:blip r:embed="rId3"/>
                <a:stretch>
                  <a:fillRect l="-697" t="-840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1BED825E-3C19-9A09-2A12-FE7BB442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6" t="19762" r="17441" b="16256"/>
          <a:stretch/>
        </p:blipFill>
        <p:spPr>
          <a:xfrm>
            <a:off x="5813610" y="3301038"/>
            <a:ext cx="2603351" cy="1486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CB984D4-774C-F198-E9E6-7B442C0ABD36}"/>
                  </a:ext>
                </a:extLst>
              </p:cNvPr>
              <p:cNvSpPr txBox="1"/>
              <p:nvPr/>
            </p:nvSpPr>
            <p:spPr>
              <a:xfrm>
                <a:off x="172122" y="3301038"/>
                <a:ext cx="3750831" cy="14862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Definable primitive ICs: 22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IDOF: </a:t>
                </a:r>
                <a14:m>
                  <m:oMath xmlns:m="http://schemas.openxmlformats.org/officeDocument/2006/math"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3⋅6 −6=12</m:t>
                    </m:r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r>
                  <a:rPr lang="de-DE" sz="1600" dirty="0" err="1"/>
                  <a:t>Combinations</a:t>
                </a:r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=646 646</m:t>
                    </m:r>
                  </m:oMath>
                </a14:m>
                <a:r>
                  <a:rPr lang="de-DE" sz="1600" dirty="0"/>
                  <a:t> Sets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CB984D4-774C-F198-E9E6-7B442C0A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2" y="3301038"/>
                <a:ext cx="3750831" cy="1486241"/>
              </a:xfrm>
              <a:prstGeom prst="rect">
                <a:avLst/>
              </a:prstGeom>
              <a:blipFill>
                <a:blip r:embed="rId5"/>
                <a:stretch>
                  <a:fillRect l="-336" t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 descr="Ein Bild, das Cartoon, Kunst enthält.&#10;&#10;Automatisch generierte Beschreibung">
            <a:extLst>
              <a:ext uri="{FF2B5EF4-FFF2-40B4-BE49-F238E27FC236}">
                <a16:creationId xmlns:a16="http://schemas.microsoft.com/office/drawing/2014/main" id="{C975BA61-4CAF-DBCF-17CA-7462F368D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6101" r="8110" b="-6101"/>
          <a:stretch/>
        </p:blipFill>
        <p:spPr>
          <a:xfrm>
            <a:off x="6096000" y="4925335"/>
            <a:ext cx="2829262" cy="1911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D3A4B6E-92F9-AB65-F3A6-D2866DD80AE0}"/>
                  </a:ext>
                </a:extLst>
              </p:cNvPr>
              <p:cNvSpPr txBox="1"/>
              <p:nvPr/>
            </p:nvSpPr>
            <p:spPr>
              <a:xfrm>
                <a:off x="172122" y="5010190"/>
                <a:ext cx="4582758" cy="14928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Definable primitive ICs: 53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IDOF: </a:t>
                </a:r>
                <a14:m>
                  <m:oMath xmlns:m="http://schemas.openxmlformats.org/officeDocument/2006/math"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3⋅12 −6=30</m:t>
                    </m:r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r>
                  <a:rPr lang="de-DE" sz="1600" dirty="0" err="1"/>
                  <a:t>Combinations</a:t>
                </a:r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  <m:r>
                      <a:rPr lang="de-AT" sz="1600" i="1">
                        <a:latin typeface="Cambria Math" panose="02040503050406030204" pitchFamily="18" charset="0"/>
                      </a:rPr>
                      <m:t>=623</m:t>
                    </m:r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1600" i="1">
                        <a:latin typeface="Cambria Math" panose="02040503050406030204" pitchFamily="18" charset="0"/>
                      </a:rPr>
                      <m:t>404</m:t>
                    </m:r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1600" i="1">
                        <a:latin typeface="Cambria Math" panose="02040503050406030204" pitchFamily="18" charset="0"/>
                      </a:rPr>
                      <m:t>249</m:t>
                    </m:r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1600" i="1">
                        <a:latin typeface="Cambria Math" panose="02040503050406030204" pitchFamily="18" charset="0"/>
                      </a:rPr>
                      <m:t>591</m:t>
                    </m:r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1600" i="1">
                        <a:latin typeface="Cambria Math" panose="02040503050406030204" pitchFamily="18" charset="0"/>
                      </a:rPr>
                      <m:t>760</m:t>
                    </m:r>
                  </m:oMath>
                </a14:m>
                <a:r>
                  <a:rPr lang="de-DE" sz="1600" dirty="0"/>
                  <a:t> Sets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D3A4B6E-92F9-AB65-F3A6-D2866DD8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2" y="5010190"/>
                <a:ext cx="4582758" cy="1492845"/>
              </a:xfrm>
              <a:prstGeom prst="rect">
                <a:avLst/>
              </a:prstGeom>
              <a:blipFill>
                <a:blip r:embed="rId7"/>
                <a:stretch>
                  <a:fillRect l="-275" t="-840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21DE5DDE-908E-4675-CBAC-E9795EBA8C9E}"/>
              </a:ext>
            </a:extLst>
          </p:cNvPr>
          <p:cNvSpPr/>
          <p:nvPr/>
        </p:nvSpPr>
        <p:spPr>
          <a:xfrm>
            <a:off x="4013495" y="2235758"/>
            <a:ext cx="1800115" cy="270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2BECE849-30A8-1E3E-E35A-50B792FE326D}"/>
              </a:ext>
            </a:extLst>
          </p:cNvPr>
          <p:cNvSpPr/>
          <p:nvPr/>
        </p:nvSpPr>
        <p:spPr>
          <a:xfrm>
            <a:off x="4123761" y="3764524"/>
            <a:ext cx="1579581" cy="270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6FAFF71D-91F6-5B57-0580-2D93A8DBDC6D}"/>
              </a:ext>
            </a:extLst>
          </p:cNvPr>
          <p:cNvSpPr/>
          <p:nvPr/>
        </p:nvSpPr>
        <p:spPr>
          <a:xfrm>
            <a:off x="4913551" y="5587760"/>
            <a:ext cx="1182449" cy="270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23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EF6023-37B3-25E7-E072-90A3BBFF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6B04E3-E24D-16A6-B77D-84A21F44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Topological</a:t>
            </a:r>
            <a:r>
              <a:rPr lang="de-DE" dirty="0"/>
              <a:t> Indices + Decius Rules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64385D-53DC-6ED5-6071-6BAFED03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" y="2163174"/>
            <a:ext cx="2817259" cy="1330372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4E0BE4-1FC0-BA11-81AE-1CF0E5570DB8}"/>
              </a:ext>
            </a:extLst>
          </p:cNvPr>
          <p:cNvCxnSpPr>
            <a:cxnSpLocks/>
          </p:cNvCxnSpPr>
          <p:nvPr/>
        </p:nvCxnSpPr>
        <p:spPr>
          <a:xfrm flipV="1">
            <a:off x="666974" y="2990626"/>
            <a:ext cx="333487" cy="82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F74F20B-E96A-0234-CD7D-B8DD6929ECD5}"/>
              </a:ext>
            </a:extLst>
          </p:cNvPr>
          <p:cNvSpPr txBox="1"/>
          <p:nvPr/>
        </p:nvSpPr>
        <p:spPr>
          <a:xfrm>
            <a:off x="209477" y="3814391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vertices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09C520-32AA-41AC-2915-64CAD8C3A325}"/>
              </a:ext>
            </a:extLst>
          </p:cNvPr>
          <p:cNvSpPr txBox="1"/>
          <p:nvPr/>
        </p:nvSpPr>
        <p:spPr>
          <a:xfrm>
            <a:off x="1235912" y="3814391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edges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1C6384E-9D28-9285-B566-30396998E8C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35912" y="2828360"/>
            <a:ext cx="367088" cy="98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43775A1-6AEC-1D64-FCC4-5BB88978558B}"/>
              </a:ext>
            </a:extLst>
          </p:cNvPr>
          <p:cNvSpPr txBox="1"/>
          <p:nvPr/>
        </p:nvSpPr>
        <p:spPr>
          <a:xfrm>
            <a:off x="209477" y="1793842"/>
            <a:ext cx="350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Molecules</a:t>
            </a:r>
            <a:endParaRPr lang="de-DE" dirty="0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995883A6-983D-3660-7143-64D3C543EE1E}"/>
              </a:ext>
            </a:extLst>
          </p:cNvPr>
          <p:cNvSpPr/>
          <p:nvPr/>
        </p:nvSpPr>
        <p:spPr>
          <a:xfrm>
            <a:off x="4070482" y="2532506"/>
            <a:ext cx="2699010" cy="258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0808309-1B72-C627-7B27-5D5AC48B625B}"/>
              </a:ext>
            </a:extLst>
          </p:cNvPr>
          <p:cNvSpPr txBox="1"/>
          <p:nvPr/>
        </p:nvSpPr>
        <p:spPr>
          <a:xfrm>
            <a:off x="3867077" y="2163174"/>
            <a:ext cx="301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Topological</a:t>
            </a:r>
            <a:r>
              <a:rPr lang="de-DE" dirty="0"/>
              <a:t> Indices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D3CBF45-CC55-AC27-3847-C8C4D7847215}"/>
              </a:ext>
            </a:extLst>
          </p:cNvPr>
          <p:cNvSpPr/>
          <p:nvPr/>
        </p:nvSpPr>
        <p:spPr>
          <a:xfrm>
            <a:off x="96819" y="1645920"/>
            <a:ext cx="3657600" cy="28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F6735A1-415E-74AE-0F6C-5564C61EEC96}"/>
              </a:ext>
            </a:extLst>
          </p:cNvPr>
          <p:cNvSpPr/>
          <p:nvPr/>
        </p:nvSpPr>
        <p:spPr>
          <a:xfrm>
            <a:off x="6967220" y="1793842"/>
            <a:ext cx="4842512" cy="1551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34245F9-F972-B8AF-CE00-9FC9B36606A7}"/>
                  </a:ext>
                </a:extLst>
              </p:cNvPr>
              <p:cNvSpPr txBox="1"/>
              <p:nvPr/>
            </p:nvSpPr>
            <p:spPr>
              <a:xfrm>
                <a:off x="7196866" y="1828800"/>
                <a:ext cx="4094582" cy="1416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Randic </a:t>
                </a:r>
                <a14:m>
                  <m:oMath xmlns:m="http://schemas.openxmlformats.org/officeDocument/2006/math">
                    <m:r>
                      <a:rPr lang="de-AT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de-A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de-A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AT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A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AT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de-AT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  <m:r>
                                  <a:rPr lang="de-AT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de-A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Gives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branching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graphs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Wiener </a:t>
                </a:r>
                <a14:m>
                  <m:oMath xmlns:m="http://schemas.openxmlformats.org/officeDocument/2006/math">
                    <m:r>
                      <a:rPr lang="de-AT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de-A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Gives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distances</a:t>
                </a:r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34245F9-F972-B8AF-CE00-9FC9B366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866" y="1828800"/>
                <a:ext cx="4094582" cy="1416029"/>
              </a:xfrm>
              <a:prstGeom prst="rect">
                <a:avLst/>
              </a:prstGeom>
              <a:blipFill>
                <a:blip r:embed="rId3"/>
                <a:stretch>
                  <a:fillRect l="-929" t="-26786" b="-22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Pfeil nach unten 28">
            <a:extLst>
              <a:ext uri="{FF2B5EF4-FFF2-40B4-BE49-F238E27FC236}">
                <a16:creationId xmlns:a16="http://schemas.microsoft.com/office/drawing/2014/main" id="{2AAB5B35-CF34-2CAD-6983-E992A1DCF513}"/>
              </a:ext>
            </a:extLst>
          </p:cNvPr>
          <p:cNvSpPr/>
          <p:nvPr/>
        </p:nvSpPr>
        <p:spPr>
          <a:xfrm>
            <a:off x="9248646" y="3506041"/>
            <a:ext cx="279659" cy="9860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E9BA5D6-BE78-A147-673E-DBEB5D239F56}"/>
              </a:ext>
            </a:extLst>
          </p:cNvPr>
          <p:cNvSpPr txBox="1"/>
          <p:nvPr/>
        </p:nvSpPr>
        <p:spPr>
          <a:xfrm>
            <a:off x="9724913" y="3465993"/>
            <a:ext cx="208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Graph in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Topology</a:t>
            </a:r>
            <a:endParaRPr lang="de-DE" dirty="0"/>
          </a:p>
        </p:txBody>
      </p:sp>
      <p:pic>
        <p:nvPicPr>
          <p:cNvPr id="1026" name="Picture 2" descr="Graph Clustering Algorithms: Usage and Comparison">
            <a:extLst>
              <a:ext uri="{FF2B5EF4-FFF2-40B4-BE49-F238E27FC236}">
                <a16:creationId xmlns:a16="http://schemas.microsoft.com/office/drawing/2014/main" id="{D0EEC401-4538-9C87-2296-2738BDFA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860" y="4549737"/>
            <a:ext cx="3908612" cy="19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feil nach links 30">
            <a:extLst>
              <a:ext uri="{FF2B5EF4-FFF2-40B4-BE49-F238E27FC236}">
                <a16:creationId xmlns:a16="http://schemas.microsoft.com/office/drawing/2014/main" id="{DBFCAF70-327F-674C-34B5-EF6D2B6460A8}"/>
              </a:ext>
            </a:extLst>
          </p:cNvPr>
          <p:cNvSpPr/>
          <p:nvPr/>
        </p:nvSpPr>
        <p:spPr>
          <a:xfrm>
            <a:off x="5550946" y="5526890"/>
            <a:ext cx="1645920" cy="1746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AD9F9B-A07D-ADE2-D71B-55AE13C47795}"/>
              </a:ext>
            </a:extLst>
          </p:cNvPr>
          <p:cNvSpPr txBox="1"/>
          <p:nvPr/>
        </p:nvSpPr>
        <p:spPr>
          <a:xfrm>
            <a:off x="3315714" y="5106188"/>
            <a:ext cx="217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3"/>
                </a:solidFill>
              </a:rPr>
              <a:t>Fix ICs </a:t>
            </a:r>
            <a:r>
              <a:rPr lang="de-DE" b="1" dirty="0" err="1">
                <a:solidFill>
                  <a:schemeClr val="accent3"/>
                </a:solidFill>
              </a:rPr>
              <a:t>for</a:t>
            </a:r>
            <a:r>
              <a:rPr lang="de-DE" b="1" dirty="0">
                <a:solidFill>
                  <a:schemeClr val="accent3"/>
                </a:solidFill>
              </a:rPr>
              <a:t> Subgraphs in </a:t>
            </a:r>
            <a:r>
              <a:rPr lang="de-DE" b="1" dirty="0" err="1">
                <a:solidFill>
                  <a:schemeClr val="accent3"/>
                </a:solidFill>
              </a:rPr>
              <a:t>order</a:t>
            </a:r>
            <a:r>
              <a:rPr lang="de-DE" b="1" dirty="0">
                <a:solidFill>
                  <a:schemeClr val="accent3"/>
                </a:solidFill>
              </a:rPr>
              <a:t> </a:t>
            </a:r>
            <a:r>
              <a:rPr lang="de-DE" b="1" dirty="0" err="1">
                <a:solidFill>
                  <a:schemeClr val="accent3"/>
                </a:solidFill>
              </a:rPr>
              <a:t>to</a:t>
            </a:r>
            <a:r>
              <a:rPr lang="de-DE" b="1" dirty="0">
                <a:solidFill>
                  <a:schemeClr val="accent3"/>
                </a:solidFill>
              </a:rPr>
              <a:t> </a:t>
            </a:r>
            <a:r>
              <a:rPr lang="de-DE" b="1" dirty="0" err="1">
                <a:solidFill>
                  <a:schemeClr val="accent3"/>
                </a:solidFill>
              </a:rPr>
              <a:t>avoid</a:t>
            </a:r>
            <a:r>
              <a:rPr lang="de-DE" b="1" dirty="0">
                <a:solidFill>
                  <a:schemeClr val="accent3"/>
                </a:solidFill>
              </a:rPr>
              <a:t> high </a:t>
            </a:r>
            <a:r>
              <a:rPr lang="de-DE" b="1" dirty="0" err="1">
                <a:solidFill>
                  <a:schemeClr val="accent3"/>
                </a:solidFill>
              </a:rPr>
              <a:t>combinatorics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74258"/>
      </p:ext>
    </p:extLst>
  </p:cSld>
  <p:clrMapOvr>
    <a:masterClrMapping/>
  </p:clrMapOvr>
</p:sld>
</file>

<file path=ppt/theme/theme1.xml><?xml version="1.0" encoding="utf-8"?>
<a:theme xmlns:a="http://schemas.openxmlformats.org/drawingml/2006/main" name="Uni-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Theme" id="{EF8D4787-3A25-4A38-A29E-87FF57DA759F}" vid="{40B6E75A-6F84-4FBE-BFD6-68CC6529B1A6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Macintosh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Uni-Theme</vt:lpstr>
      <vt:lpstr>Benutzerdefiniertes Design</vt:lpstr>
      <vt:lpstr>Problem: Combinatorics</vt:lpstr>
      <vt:lpstr>Outlook: Using Topological Indices + Decius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TCI</dc:creator>
  <cp:lastModifiedBy>Lukas Marian Meinschad</cp:lastModifiedBy>
  <cp:revision>218</cp:revision>
  <dcterms:created xsi:type="dcterms:W3CDTF">2021-06-24T11:46:01Z</dcterms:created>
  <dcterms:modified xsi:type="dcterms:W3CDTF">2025-01-19T12:55:47Z</dcterms:modified>
</cp:coreProperties>
</file>