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092C615-5922-DF13-DE42-AFDE07E7D2CB}" name="Lukas Marian Meinschad" initials="LM" userId="S::lukas.meinschad@student.uibk.ac.at::b4407ccd-a865-43cb-9865-b5d4bb611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0"/>
    <p:restoredTop sz="93252"/>
  </p:normalViewPr>
  <p:slideViewPr>
    <p:cSldViewPr snapToGrid="0">
      <p:cViewPr>
        <p:scale>
          <a:sx n="50" d="100"/>
          <a:sy n="50" d="100"/>
        </p:scale>
        <p:origin x="-2744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DDA7-5E33-DA47-8AF0-E5C223F202AD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6B568-F832-344B-B913-0F935F0A8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4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6B568-F832-344B-B913-0F935F0A865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03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8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2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>
                    <a:tint val="82000"/>
                  </a:schemeClr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82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1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6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6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7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16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E90B6-A121-0A49-A325-CBA152FDFCFA}" type="datetimeFigureOut">
              <a:rPr lang="de-DE" smtClean="0"/>
              <a:t>18.11.24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7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hyperlink" Target="https://doi.org/10.1021/jp037840v" TargetMode="External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oi.org/10.1021/jp003277u" TargetMode="External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image" Target="../media/image2.png"/><Relationship Id="rId15" Type="http://schemas.openxmlformats.org/officeDocument/2006/relationships/hyperlink" Target="https://doi.org/10.1063/1.1533032" TargetMode="Externa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414747EF-8BA0-30CD-B11F-62EBD9277682}"/>
              </a:ext>
            </a:extLst>
          </p:cNvPr>
          <p:cNvSpPr/>
          <p:nvPr/>
        </p:nvSpPr>
        <p:spPr>
          <a:xfrm>
            <a:off x="0" y="0"/>
            <a:ext cx="42803763" cy="3454400"/>
          </a:xfrm>
          <a:prstGeom prst="rect">
            <a:avLst/>
          </a:prstGeom>
          <a:solidFill>
            <a:srgbClr val="1232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605874-DA94-B687-91C2-F5C04C19724D}"/>
              </a:ext>
            </a:extLst>
          </p:cNvPr>
          <p:cNvSpPr txBox="1"/>
          <p:nvPr/>
        </p:nvSpPr>
        <p:spPr>
          <a:xfrm>
            <a:off x="7692115" y="146224"/>
            <a:ext cx="27099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QM PART A: </a:t>
            </a:r>
            <a:r>
              <a:rPr lang="en-US" sz="6600" i="0" noProof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Vibrational spectroscopy using nuclear wave functions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33465C-8BD2-6143-E132-09A0F61C15AB}"/>
              </a:ext>
            </a:extLst>
          </p:cNvPr>
          <p:cNvSpPr txBox="1"/>
          <p:nvPr/>
        </p:nvSpPr>
        <p:spPr>
          <a:xfrm>
            <a:off x="7852135" y="1162726"/>
            <a:ext cx="27099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noProof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Practical in Theoretical Chemistry </a:t>
            </a:r>
            <a:endParaRPr lang="en-US" sz="6000" i="0" noProof="1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3B7F93-2330-0CCD-5C65-F6D6A5FC4ED6}"/>
              </a:ext>
            </a:extLst>
          </p:cNvPr>
          <p:cNvSpPr/>
          <p:nvPr/>
        </p:nvSpPr>
        <p:spPr>
          <a:xfrm>
            <a:off x="540203" y="3708612"/>
            <a:ext cx="11628620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Introduction</a:t>
            </a:r>
            <a:endParaRPr lang="en-US" sz="48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7D7E5F4-27C5-92B7-9162-5DFD64155C40}"/>
                  </a:ext>
                </a:extLst>
              </p:cNvPr>
              <p:cNvSpPr txBox="1"/>
              <p:nvPr/>
            </p:nvSpPr>
            <p:spPr>
              <a:xfrm>
                <a:off x="540202" y="4773766"/>
                <a:ext cx="11628620" cy="1938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/>
                  <a:t>This poster shows the results of the first part of QM calculations from the advanced practical course. For difluor </a:t>
                </a:r>
                <a14:m>
                  <m:oMath xmlns:m="http://schemas.openxmlformats.org/officeDocument/2006/math">
                    <m:r>
                      <a:rPr lang="de-AT" sz="2400" b="0" i="0" noProof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sz="2400" b="0" i="0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noProof="1"/>
                  <a:t> </a:t>
                </a:r>
                <a:r>
                  <a:rPr lang="en-US" sz="2400" noProof="1"/>
                  <a:t>and trans-acetic acid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COOH</m:t>
                    </m:r>
                    <m:r>
                      <a:rPr lang="de-AT" sz="2400" b="0" i="0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noProof="1"/>
                  <a:t> </a:t>
                </a:r>
                <a:r>
                  <a:rPr lang="en-US" sz="2400" noProof="1"/>
                  <a:t>a geometry optimization and harmonic frequency calculation were performed.  Further, a bond scan along F-F and O-H was carried out and the potential energies were used to numerically solve the </a:t>
                </a:r>
                <a:r>
                  <a:rPr lang="en-US" sz="2400" b="1" i="1" noProof="1"/>
                  <a:t>Schrödinger equation </a:t>
                </a:r>
                <a:r>
                  <a:rPr lang="en-US" sz="2400" noProof="1"/>
                  <a:t>using </a:t>
                </a:r>
                <a:r>
                  <a:rPr lang="en-US" sz="2400" b="1" i="1" noProof="1"/>
                  <a:t>Numervo’s </a:t>
                </a:r>
                <a:r>
                  <a:rPr lang="en-US" sz="2400" noProof="1"/>
                  <a:t>method. </a:t>
                </a:r>
                <a:endParaRPr lang="en-US" sz="2400" b="1" noProof="1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7D7E5F4-27C5-92B7-9162-5DFD6415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2" y="4773766"/>
                <a:ext cx="11628620" cy="1938992"/>
              </a:xfrm>
              <a:prstGeom prst="rect">
                <a:avLst/>
              </a:prstGeom>
              <a:blipFill>
                <a:blip r:embed="rId4"/>
                <a:stretch>
                  <a:fillRect l="-763" t="-1948" b="-64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>
            <a:extLst>
              <a:ext uri="{FF2B5EF4-FFF2-40B4-BE49-F238E27FC236}">
                <a16:creationId xmlns:a16="http://schemas.microsoft.com/office/drawing/2014/main" id="{4DCB0146-60A1-6376-C1D7-F6E3D7BBBE74}"/>
              </a:ext>
            </a:extLst>
          </p:cNvPr>
          <p:cNvSpPr/>
          <p:nvPr/>
        </p:nvSpPr>
        <p:spPr>
          <a:xfrm>
            <a:off x="563629" y="7669058"/>
            <a:ext cx="11628620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Starting Structures / Calculation Parameters</a:t>
            </a:r>
            <a:endParaRPr lang="en-US" sz="4800" b="1" noProof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A2741E-4106-52A0-FBEF-C218E18A9DA5}"/>
              </a:ext>
            </a:extLst>
          </p:cNvPr>
          <p:cNvSpPr txBox="1"/>
          <p:nvPr/>
        </p:nvSpPr>
        <p:spPr>
          <a:xfrm>
            <a:off x="563629" y="8736474"/>
            <a:ext cx="11628621" cy="513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5400" noProof="1"/>
          </a:p>
          <a:p>
            <a:endParaRPr lang="en-US" sz="5400" noProof="1"/>
          </a:p>
          <a:p>
            <a:endParaRPr lang="en-US" sz="5400" noProof="1"/>
          </a:p>
          <a:p>
            <a:endParaRPr lang="en-US" sz="5400" noProof="1"/>
          </a:p>
          <a:p>
            <a:endParaRPr lang="en-US" sz="2800" noProof="1"/>
          </a:p>
          <a:p>
            <a:r>
              <a:rPr lang="en-US" sz="2400" noProof="1"/>
              <a:t>The geometries of both structures were optimized with the B3LYP functional using the 6-311++G(3df,3pd) basis set. Further, a frequency calculation and a bond scan was performed. </a:t>
            </a:r>
            <a:endParaRPr lang="en-US" sz="48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72A5D0E-A5D1-978A-64EE-413CE035441B}"/>
                  </a:ext>
                </a:extLst>
              </p:cNvPr>
              <p:cNvSpPr txBox="1"/>
              <p:nvPr/>
            </p:nvSpPr>
            <p:spPr>
              <a:xfrm>
                <a:off x="854632" y="11942318"/>
                <a:ext cx="10999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1"/>
                  <a:t>Fig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noProof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400" b="0" i="0" noProof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noProof="1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noProof="1" dirty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sz="24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noProof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0" noProof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noProof="1" dirty="0" smtClean="0">
                        <a:latin typeface="Cambria Math" panose="02040503050406030204" pitchFamily="18" charset="0"/>
                      </a:rPr>
                      <m:t>COOH</m:t>
                    </m:r>
                  </m:oMath>
                </a14:m>
                <a:r>
                  <a:rPr lang="en-US" sz="2400" noProof="1"/>
                  <a:t> optimized with  B3LYP/6-311++G(3df,3pd)</a:t>
                </a: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72A5D0E-A5D1-978A-64EE-413CE0354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2" y="11942318"/>
                <a:ext cx="10999759" cy="461665"/>
              </a:xfrm>
              <a:prstGeom prst="rect">
                <a:avLst/>
              </a:prstGeom>
              <a:blipFill>
                <a:blip r:embed="rId5"/>
                <a:stretch>
                  <a:fillRect l="-923" t="-10811" b="-29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8ABEE7E9-1987-213B-E904-70E5524F26BB}"/>
              </a:ext>
            </a:extLst>
          </p:cNvPr>
          <p:cNvSpPr/>
          <p:nvPr/>
        </p:nvSpPr>
        <p:spPr>
          <a:xfrm>
            <a:off x="565253" y="14279925"/>
            <a:ext cx="11628621" cy="1795136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Calculation of force Constant  and reduced mass</a:t>
            </a:r>
            <a:endParaRPr lang="en-US" sz="48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9E26F96-F7E1-CDF2-4882-470B7E0B723E}"/>
                  </a:ext>
                </a:extLst>
              </p:cNvPr>
              <p:cNvSpPr txBox="1"/>
              <p:nvPr/>
            </p:nvSpPr>
            <p:spPr>
              <a:xfrm>
                <a:off x="565252" y="16008151"/>
                <a:ext cx="11628621" cy="110491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The force constant can be calculated using finite differences from the potential energy curve of the bond scan:</a:t>
                </a:r>
              </a:p>
              <a:p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 </m:t>
                      </m:r>
                      <m:f>
                        <m:f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Using the harmonic osscilator framework the frequency </a:t>
                </a:r>
                <a14:m>
                  <m:oMath xmlns:m="http://schemas.openxmlformats.org/officeDocument/2006/math">
                    <m:r>
                      <a:rPr lang="en-US" sz="2400" b="0" i="1" noProof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 and the wavenumber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noProof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400" b="0" i="1" noProof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 are determined with: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</m:t>
                      </m:r>
                      <m:r>
                        <a:rPr lang="en-US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𝜈</m:t>
                      </m:r>
                      <m:r>
                        <a:rPr lang="en-US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de-AT" sz="24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𝜉</m:t>
                          </m:r>
                        </m:e>
                      </m:rad>
                      <m:r>
                        <a:rPr lang="de-AT" sz="2400" b="0" i="0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          </m:t>
                      </m:r>
                      <m:acc>
                        <m:accPr>
                          <m:chr m:val="̅"/>
                          <m:ctrlP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acc>
                      <m:r>
                        <a:rPr lang="de-AT" sz="24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num>
                        <m:den>
                          <m:r>
                            <a:rPr lang="de-AT" sz="24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4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reduced mass in (g mol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AT" sz="24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mass of first and second atom (g mol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frequency in (cm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force constant in  (kcal mol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 Å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4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4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𝜉</m:t>
                    </m:r>
                  </m:oMath>
                </a14:m>
                <a:r>
                  <a:rPr lang="en-US" sz="24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conversion factor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9E26F96-F7E1-CDF2-4882-470B7E0B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52" y="16008151"/>
                <a:ext cx="11628621" cy="11049179"/>
              </a:xfrm>
              <a:prstGeom prst="rect">
                <a:avLst/>
              </a:prstGeom>
              <a:blipFill>
                <a:blip r:embed="rId6"/>
                <a:stretch>
                  <a:fillRect l="-872" t="-459" r="-1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elle 36">
                <a:extLst>
                  <a:ext uri="{FF2B5EF4-FFF2-40B4-BE49-F238E27FC236}">
                    <a16:creationId xmlns:a16="http://schemas.microsoft.com/office/drawing/2014/main" id="{3C9B80ED-1ECE-E301-C971-7BA6F4B847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4444"/>
                  </p:ext>
                </p:extLst>
              </p:nvPr>
            </p:nvGraphicFramePr>
            <p:xfrm>
              <a:off x="956762" y="24170194"/>
              <a:ext cx="10639846" cy="169513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962040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153227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3633182886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</a:tblGrid>
                  <a:tr h="324492">
                    <a:tc>
                      <a:txBody>
                        <a:bodyPr/>
                        <a:lstStyle/>
                        <a:p>
                          <a:endParaRPr lang="en-US" sz="2000" noProof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noProof="1" dirty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sz="2000" b="1" noProof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i="0" noProof="1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noProof="1"/>
                            <a:t>trans-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noProof="1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sz="2000" b="1" i="1" noProof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noProof="1" dirty="0" smtClean="0"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US" sz="2000" b="1" noProof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000" b="1" noProof="1" dirty="0" smtClean="0">
                                  <a:latin typeface="Cambria Math" panose="02040503050406030204" pitchFamily="18" charset="0"/>
                                </a:rPr>
                                <m:t>𝐂𝐎𝐎𝐇</m:t>
                              </m:r>
                            </m:oMath>
                          </a14:m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noProof="1"/>
                            <a:t>trans-CH</a:t>
                          </a:r>
                          <a:r>
                            <a:rPr lang="en-US" sz="2000" baseline="-25000" noProof="1"/>
                            <a:t>2</a:t>
                          </a:r>
                          <a:r>
                            <a:rPr lang="en-US" sz="2000" baseline="0" noProof="1"/>
                            <a:t>COOD</a:t>
                          </a:r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350097">
                    <a:tc>
                      <a:txBody>
                        <a:bodyPr/>
                        <a:lstStyle/>
                        <a:p>
                          <a:r>
                            <a:rPr lang="en-US" sz="2000" b="0" noProof="1"/>
                            <a:t>Atoms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Amu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18.998403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1.007825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2.014102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Reduced mass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9.499202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0.948118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2.228800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2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elle 36">
                <a:extLst>
                  <a:ext uri="{FF2B5EF4-FFF2-40B4-BE49-F238E27FC236}">
                    <a16:creationId xmlns:a16="http://schemas.microsoft.com/office/drawing/2014/main" id="{3C9B80ED-1ECE-E301-C971-7BA6F4B847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44444"/>
                  </p:ext>
                </p:extLst>
              </p:nvPr>
            </p:nvGraphicFramePr>
            <p:xfrm>
              <a:off x="956762" y="24170194"/>
              <a:ext cx="10639846" cy="169513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962040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153227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3633182886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sz="2000" noProof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95833" t="-9677" r="-404167" b="-34516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55022" t="-9677" r="-111790" b="-34516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noProof="1"/>
                            <a:t>trans-CH</a:t>
                          </a:r>
                          <a:r>
                            <a:rPr lang="en-US" sz="2000" baseline="-25000" noProof="1"/>
                            <a:t>2</a:t>
                          </a:r>
                          <a:r>
                            <a:rPr lang="en-US" sz="2000" baseline="0" noProof="1"/>
                            <a:t>COOD</a:t>
                          </a:r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noProof="1"/>
                            <a:t>Atoms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Amu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18.998403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1.007825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2.014102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Reduced mass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9.499202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0.948118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2.228800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26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 39">
            <a:extLst>
              <a:ext uri="{FF2B5EF4-FFF2-40B4-BE49-F238E27FC236}">
                <a16:creationId xmlns:a16="http://schemas.microsoft.com/office/drawing/2014/main" id="{EA6E2D9B-2E8D-DB28-37C2-C5F1747ABF08}"/>
              </a:ext>
            </a:extLst>
          </p:cNvPr>
          <p:cNvSpPr/>
          <p:nvPr/>
        </p:nvSpPr>
        <p:spPr>
          <a:xfrm>
            <a:off x="12911204" y="3704593"/>
            <a:ext cx="14238573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Numerov Procedure</a:t>
            </a:r>
            <a:endParaRPr lang="en-US" sz="4800" b="1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B31969BA-EBB0-74CC-2455-D06C0A72FC73}"/>
                  </a:ext>
                </a:extLst>
              </p:cNvPr>
              <p:cNvSpPr txBox="1"/>
              <p:nvPr/>
            </p:nvSpPr>
            <p:spPr>
              <a:xfrm>
                <a:off x="12911203" y="4797113"/>
                <a:ext cx="14238573" cy="8282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/>
                  <a:t>Numerov method is a numerical method to solve differential equations. This method can be to obtain the energy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noProof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noProof="1"/>
                  <a:t> and the wave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noProof="1" dirty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sz="2400" noProof="1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b="0" i="0" noProof="1" dirty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noProof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noProof="1" dirty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2400" b="0" i="1" noProof="1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40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noProof="1" dirty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400" i="1" noProof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i="1" noProof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noProof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noProof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noProof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B31969BA-EBB0-74CC-2455-D06C0A72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203" y="4797113"/>
                <a:ext cx="14238573" cy="8282011"/>
              </a:xfrm>
              <a:prstGeom prst="rect">
                <a:avLst/>
              </a:prstGeom>
              <a:blipFill>
                <a:blip r:embed="rId8"/>
                <a:stretch>
                  <a:fillRect l="-712" t="-6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eck 41">
            <a:extLst>
              <a:ext uri="{FF2B5EF4-FFF2-40B4-BE49-F238E27FC236}">
                <a16:creationId xmlns:a16="http://schemas.microsoft.com/office/drawing/2014/main" id="{C5FC6FAC-F713-0777-89D8-C51A8F5DC116}"/>
              </a:ext>
            </a:extLst>
          </p:cNvPr>
          <p:cNvSpPr/>
          <p:nvPr/>
        </p:nvSpPr>
        <p:spPr>
          <a:xfrm>
            <a:off x="27459766" y="3724819"/>
            <a:ext cx="15074976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noProof="1"/>
              <a:t>Dipole Moment / Oscillator strenght</a:t>
            </a:r>
            <a:endParaRPr lang="en-US" sz="6000" b="1" noProof="1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C624641-1DAE-3F4F-A647-48BD8149EAB0}"/>
              </a:ext>
            </a:extLst>
          </p:cNvPr>
          <p:cNvSpPr txBox="1"/>
          <p:nvPr/>
        </p:nvSpPr>
        <p:spPr>
          <a:xfrm>
            <a:off x="27454208" y="4787148"/>
            <a:ext cx="15074975" cy="827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noProof="1"/>
              <a:t>																																</a:t>
            </a:r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6373CEE-D76C-32A9-C978-BFCB310B3B39}"/>
              </a:ext>
            </a:extLst>
          </p:cNvPr>
          <p:cNvSpPr txBox="1"/>
          <p:nvPr/>
        </p:nvSpPr>
        <p:spPr>
          <a:xfrm>
            <a:off x="13139222" y="9071953"/>
            <a:ext cx="619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Fig 2: </a:t>
            </a:r>
            <a:r>
              <a:rPr lang="en-US" sz="2000" noProof="1"/>
              <a:t>Python implementation for Numerov‘s algorithm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B53CC1E-1129-4A4B-C389-FD3B77BB1675}"/>
              </a:ext>
            </a:extLst>
          </p:cNvPr>
          <p:cNvSpPr txBox="1"/>
          <p:nvPr/>
        </p:nvSpPr>
        <p:spPr>
          <a:xfrm>
            <a:off x="7852135" y="2335011"/>
            <a:ext cx="27099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0" noProof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Lukas Meinschad (lukas.meinschad@student.uibk.ac.at), 12104730 </a:t>
            </a:r>
            <a:endParaRPr lang="en-US" sz="4400" i="0" noProof="1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49BA5CB-E415-5A79-274E-C712D953DD55}"/>
              </a:ext>
            </a:extLst>
          </p:cNvPr>
          <p:cNvSpPr/>
          <p:nvPr/>
        </p:nvSpPr>
        <p:spPr>
          <a:xfrm>
            <a:off x="12911204" y="13256488"/>
            <a:ext cx="29623538" cy="1596161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noProof="1"/>
              <a:t>Potential Energy Curves</a:t>
            </a:r>
            <a:endParaRPr lang="en-US" sz="6000" b="1" noProof="1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E4CEACA-A95D-93F1-6F2A-4A568D519A14}"/>
              </a:ext>
            </a:extLst>
          </p:cNvPr>
          <p:cNvSpPr txBox="1"/>
          <p:nvPr/>
        </p:nvSpPr>
        <p:spPr>
          <a:xfrm>
            <a:off x="12898588" y="14864316"/>
            <a:ext cx="29623538" cy="13880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3" name="Tabelle 62">
                <a:extLst>
                  <a:ext uri="{FF2B5EF4-FFF2-40B4-BE49-F238E27FC236}">
                    <a16:creationId xmlns:a16="http://schemas.microsoft.com/office/drawing/2014/main" id="{5CB4DF64-1642-BC01-0303-1AD52AE0E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5175"/>
                  </p:ext>
                </p:extLst>
              </p:nvPr>
            </p:nvGraphicFramePr>
            <p:xfrm>
              <a:off x="13170296" y="9878461"/>
              <a:ext cx="6891199" cy="303886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89139">
                      <a:extLst>
                        <a:ext uri="{9D8B030D-6E8A-4147-A177-3AD203B41FA5}">
                          <a16:colId xmlns:a16="http://schemas.microsoft.com/office/drawing/2014/main" val="97950815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39578664"/>
                        </a:ext>
                      </a:extLst>
                    </a:gridCol>
                    <a:gridCol w="1212152">
                      <a:extLst>
                        <a:ext uri="{9D8B030D-6E8A-4147-A177-3AD203B41FA5}">
                          <a16:colId xmlns:a16="http://schemas.microsoft.com/office/drawing/2014/main" val="427621495"/>
                        </a:ext>
                      </a:extLst>
                    </a:gridCol>
                    <a:gridCol w="1175008">
                      <a:extLst>
                        <a:ext uri="{9D8B030D-6E8A-4147-A177-3AD203B41FA5}">
                          <a16:colId xmlns:a16="http://schemas.microsoft.com/office/drawing/2014/main" val="586868843"/>
                        </a:ext>
                      </a:extLst>
                    </a:gridCol>
                    <a:gridCol w="1356600">
                      <a:extLst>
                        <a:ext uri="{9D8B030D-6E8A-4147-A177-3AD203B41FA5}">
                          <a16:colId xmlns:a16="http://schemas.microsoft.com/office/drawing/2014/main" val="180023404"/>
                        </a:ext>
                      </a:extLst>
                    </a:gridCol>
                    <a:gridCol w="1239100">
                      <a:extLst>
                        <a:ext uri="{9D8B030D-6E8A-4147-A177-3AD203B41FA5}">
                          <a16:colId xmlns:a16="http://schemas.microsoft.com/office/drawing/2014/main" val="2098031944"/>
                        </a:ext>
                      </a:extLst>
                    </a:gridCol>
                  </a:tblGrid>
                  <a:tr h="329621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444094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3.15E-14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1.11E-14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2.24E-14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-1.19E-14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734363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-3.17E-14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-1.70E-14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9.93E-15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-8.65E-16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506618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9.35E-15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-3.29E-14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2.03E-14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071718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9.35E-15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-3.29E-14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-4.45E-14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0696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-1.88E-14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-8.65E-15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2.03E-14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-4.45E-14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52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3" name="Tabelle 62">
                <a:extLst>
                  <a:ext uri="{FF2B5EF4-FFF2-40B4-BE49-F238E27FC236}">
                    <a16:creationId xmlns:a16="http://schemas.microsoft.com/office/drawing/2014/main" id="{5CB4DF64-1642-BC01-0303-1AD52AE0E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5175"/>
                  </p:ext>
                </p:extLst>
              </p:nvPr>
            </p:nvGraphicFramePr>
            <p:xfrm>
              <a:off x="13170296" y="9878461"/>
              <a:ext cx="6891199" cy="303886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89139">
                      <a:extLst>
                        <a:ext uri="{9D8B030D-6E8A-4147-A177-3AD203B41FA5}">
                          <a16:colId xmlns:a16="http://schemas.microsoft.com/office/drawing/2014/main" val="97950815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39578664"/>
                        </a:ext>
                      </a:extLst>
                    </a:gridCol>
                    <a:gridCol w="1212152">
                      <a:extLst>
                        <a:ext uri="{9D8B030D-6E8A-4147-A177-3AD203B41FA5}">
                          <a16:colId xmlns:a16="http://schemas.microsoft.com/office/drawing/2014/main" val="427621495"/>
                        </a:ext>
                      </a:extLst>
                    </a:gridCol>
                    <a:gridCol w="1175008">
                      <a:extLst>
                        <a:ext uri="{9D8B030D-6E8A-4147-A177-3AD203B41FA5}">
                          <a16:colId xmlns:a16="http://schemas.microsoft.com/office/drawing/2014/main" val="586868843"/>
                        </a:ext>
                      </a:extLst>
                    </a:gridCol>
                    <a:gridCol w="1356600">
                      <a:extLst>
                        <a:ext uri="{9D8B030D-6E8A-4147-A177-3AD203B41FA5}">
                          <a16:colId xmlns:a16="http://schemas.microsoft.com/office/drawing/2014/main" val="180023404"/>
                        </a:ext>
                      </a:extLst>
                    </a:gridCol>
                    <a:gridCol w="1239100">
                      <a:extLst>
                        <a:ext uri="{9D8B030D-6E8A-4147-A177-3AD203B41FA5}">
                          <a16:colId xmlns:a16="http://schemas.microsoft.com/office/drawing/2014/main" val="20980319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57292" r="-410417" b="-7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57292" r="-310417" b="-7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268478" r="-223913" b="-7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316822" r="-92523" b="-7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455102" r="-1020" b="-75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444094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852" t="-63043" r="-907407" b="-3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3.15E-14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1.11E-14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2.24E-14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-1.19E-14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734363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852" t="-163043" r="-907407" b="-2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-3.17E-14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-1.70E-14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9.93E-15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-8.65E-16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506618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852" t="-268889" r="-907407" b="-1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9.35E-15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-3.29E-14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2.03E-14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071718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852" t="-360870" r="-907407" b="-8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9.35E-15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-3.29E-14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-4.45E-14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0696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9"/>
                          <a:stretch>
                            <a:fillRect l="-1852" t="-731034" r="-9074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-1.88E-14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-8.65E-15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2.03E-14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-4.45E-14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522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8" name="Grafik 67">
            <a:extLst>
              <a:ext uri="{FF2B5EF4-FFF2-40B4-BE49-F238E27FC236}">
                <a16:creationId xmlns:a16="http://schemas.microsoft.com/office/drawing/2014/main" id="{EDC565CF-3E7A-BF6D-B561-65E4431B23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47956" y="6417819"/>
            <a:ext cx="6018849" cy="2610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5E24C3-9E87-9602-96EF-1319A06A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15483" r="6690" b="11990"/>
          <a:stretch/>
        </p:blipFill>
        <p:spPr bwMode="auto">
          <a:xfrm>
            <a:off x="0" y="69673"/>
            <a:ext cx="5436732" cy="176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Kugel, Kreis enthält.&#10;&#10;Automatisch generierte Beschreibung">
            <a:extLst>
              <a:ext uri="{FF2B5EF4-FFF2-40B4-BE49-F238E27FC236}">
                <a16:creationId xmlns:a16="http://schemas.microsoft.com/office/drawing/2014/main" id="{831FB121-6947-974C-6394-2334C9FE5F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9319" y="9257866"/>
            <a:ext cx="3642059" cy="2516133"/>
          </a:xfrm>
          <a:prstGeom prst="rect">
            <a:avLst/>
          </a:prstGeom>
        </p:spPr>
      </p:pic>
      <p:pic>
        <p:nvPicPr>
          <p:cNvPr id="5" name="Grafik 4" descr="Ein Bild, das Ballon enthält.&#10;&#10;Automatisch generierte Beschreibung">
            <a:extLst>
              <a:ext uri="{FF2B5EF4-FFF2-40B4-BE49-F238E27FC236}">
                <a16:creationId xmlns:a16="http://schemas.microsoft.com/office/drawing/2014/main" id="{C1F63F22-3680-F43C-BB4A-F056053CAFF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6735" b="14291"/>
          <a:stretch/>
        </p:blipFill>
        <p:spPr>
          <a:xfrm>
            <a:off x="6552823" y="9157764"/>
            <a:ext cx="4309761" cy="2662904"/>
          </a:xfrm>
          <a:prstGeom prst="rect">
            <a:avLst/>
          </a:prstGeom>
        </p:spPr>
      </p:pic>
      <p:sp>
        <p:nvSpPr>
          <p:cNvPr id="6" name="Rahmen 5">
            <a:extLst>
              <a:ext uri="{FF2B5EF4-FFF2-40B4-BE49-F238E27FC236}">
                <a16:creationId xmlns:a16="http://schemas.microsoft.com/office/drawing/2014/main" id="{485DF453-1FB4-C757-5A89-8FE9D3B9A663}"/>
              </a:ext>
            </a:extLst>
          </p:cNvPr>
          <p:cNvSpPr/>
          <p:nvPr/>
        </p:nvSpPr>
        <p:spPr>
          <a:xfrm>
            <a:off x="956762" y="9022109"/>
            <a:ext cx="10578523" cy="2893809"/>
          </a:xfrm>
          <a:prstGeom prst="frame">
            <a:avLst>
              <a:gd name="adj1" fmla="val 0"/>
            </a:avLst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1" name="Grafik 10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9215A253-4D81-C351-4B82-4CA55F69E39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64349" y="17013935"/>
            <a:ext cx="8381962" cy="5511874"/>
          </a:xfrm>
          <a:prstGeom prst="rect">
            <a:avLst/>
          </a:prstGeom>
        </p:spPr>
      </p:pic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53DC9C94-087A-9902-4611-E908F4868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31804"/>
              </p:ext>
            </p:extLst>
          </p:nvPr>
        </p:nvGraphicFramePr>
        <p:xfrm>
          <a:off x="12996725" y="24015605"/>
          <a:ext cx="9518578" cy="2610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116">
                  <a:extLst>
                    <a:ext uri="{9D8B030D-6E8A-4147-A177-3AD203B41FA5}">
                      <a16:colId xmlns:a16="http://schemas.microsoft.com/office/drawing/2014/main" val="591601184"/>
                    </a:ext>
                  </a:extLst>
                </a:gridCol>
                <a:gridCol w="1325971">
                  <a:extLst>
                    <a:ext uri="{9D8B030D-6E8A-4147-A177-3AD203B41FA5}">
                      <a16:colId xmlns:a16="http://schemas.microsoft.com/office/drawing/2014/main" val="3679959660"/>
                    </a:ext>
                  </a:extLst>
                </a:gridCol>
                <a:gridCol w="2117873">
                  <a:extLst>
                    <a:ext uri="{9D8B030D-6E8A-4147-A177-3AD203B41FA5}">
                      <a16:colId xmlns:a16="http://schemas.microsoft.com/office/drawing/2014/main" val="2414671271"/>
                    </a:ext>
                  </a:extLst>
                </a:gridCol>
                <a:gridCol w="2185060">
                  <a:extLst>
                    <a:ext uri="{9D8B030D-6E8A-4147-A177-3AD203B41FA5}">
                      <a16:colId xmlns:a16="http://schemas.microsoft.com/office/drawing/2014/main" val="722653628"/>
                    </a:ext>
                  </a:extLst>
                </a:gridCol>
                <a:gridCol w="2137558">
                  <a:extLst>
                    <a:ext uri="{9D8B030D-6E8A-4147-A177-3AD203B41FA5}">
                      <a16:colId xmlns:a16="http://schemas.microsoft.com/office/drawing/2014/main" val="2008064467"/>
                    </a:ext>
                  </a:extLst>
                </a:gridCol>
              </a:tblGrid>
              <a:tr h="44459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err="1"/>
                        <a:t>base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1st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2nd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3rd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43070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1800" dirty="0" err="1"/>
                        <a:t>Gaussian</a:t>
                      </a:r>
                      <a:endParaRPr lang="de-DE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1042.04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2084.35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3126.53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4168.71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7091027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1800" dirty="0"/>
                        <a:t>Harmonic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tx1"/>
                          </a:solidFill>
                          <a:effectLst/>
                        </a:rPr>
                        <a:t>1042.18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2084.35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3126.53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4168.71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6232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1800" dirty="0" err="1"/>
                        <a:t>Numerov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1027.70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2041.15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3040.47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4025.77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35010"/>
                  </a:ext>
                </a:extLst>
              </a:tr>
              <a:tr h="411385">
                <a:tc>
                  <a:txBody>
                    <a:bodyPr/>
                    <a:lstStyle/>
                    <a:p>
                      <a:r>
                        <a:rPr lang="de-DE" sz="1800" dirty="0" err="1"/>
                        <a:t>Literature</a:t>
                      </a:r>
                      <a:r>
                        <a:rPr lang="de-DE" sz="1800" dirty="0"/>
                        <a:t> [1]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1012.5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19185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2D9D6DBB-A71B-05FD-C1C0-965B29C23F63}"/>
              </a:ext>
            </a:extLst>
          </p:cNvPr>
          <p:cNvSpPr txBox="1"/>
          <p:nvPr/>
        </p:nvSpPr>
        <p:spPr>
          <a:xfrm>
            <a:off x="12911204" y="28772387"/>
            <a:ext cx="27038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References:</a:t>
            </a:r>
          </a:p>
          <a:p>
            <a:r>
              <a:rPr lang="de-AT" sz="2400" dirty="0"/>
              <a:t>[1] </a:t>
            </a:r>
            <a:r>
              <a:rPr lang="de-AT" sz="2400" dirty="0" err="1"/>
              <a:t>Accuracy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spectroscopic</a:t>
            </a:r>
            <a:r>
              <a:rPr lang="de-AT" sz="2400" dirty="0"/>
              <a:t> </a:t>
            </a:r>
            <a:r>
              <a:rPr lang="de-AT" sz="2400" dirty="0" err="1"/>
              <a:t>constants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diatomic</a:t>
            </a:r>
            <a:r>
              <a:rPr lang="de-AT" sz="2400" dirty="0"/>
              <a:t> </a:t>
            </a:r>
            <a:r>
              <a:rPr lang="de-AT" sz="2400" dirty="0" err="1"/>
              <a:t>molecules</a:t>
            </a:r>
            <a:r>
              <a:rPr lang="de-AT" sz="2400" dirty="0"/>
              <a:t> </a:t>
            </a:r>
            <a:r>
              <a:rPr lang="de-AT" sz="2400" dirty="0" err="1"/>
              <a:t>from</a:t>
            </a:r>
            <a:r>
              <a:rPr lang="de-AT" sz="2400" dirty="0"/>
              <a:t> ab initio </a:t>
            </a:r>
            <a:r>
              <a:rPr lang="de-AT" sz="2400" dirty="0" err="1"/>
              <a:t>calculations</a:t>
            </a:r>
            <a:r>
              <a:rPr lang="de-AT" sz="2400" dirty="0"/>
              <a:t> (2003); </a:t>
            </a:r>
            <a:r>
              <a:rPr lang="de-AT" sz="2400" dirty="0" err="1"/>
              <a:t>Pawloski</a:t>
            </a:r>
            <a:r>
              <a:rPr lang="de-AT" sz="2400" dirty="0"/>
              <a:t> et al. </a:t>
            </a:r>
            <a:r>
              <a:rPr lang="de-AT" sz="2400" dirty="0">
                <a:hlinkClick r:id="rId15"/>
              </a:rPr>
              <a:t>https://doi.org/10.1063/1.1533032</a:t>
            </a:r>
            <a:endParaRPr lang="de-AT" sz="2400" dirty="0"/>
          </a:p>
          <a:p>
            <a:r>
              <a:rPr lang="de-AT" sz="2400" b="0" i="0" u="sng" dirty="0">
                <a:effectLst/>
                <a:latin typeface="Roboto" panose="02000000000000000000" pitchFamily="2" charset="0"/>
              </a:rPr>
              <a:t>[2] 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Integrated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Intensities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of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O−H Stretching Bands: 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Fundamentals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and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Overtones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in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Vapor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-Phase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Alcohols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and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Acids</a:t>
            </a:r>
            <a:r>
              <a:rPr lang="de-AT" sz="2400" dirty="0">
                <a:latin typeface="Roboto" panose="02000000000000000000" pitchFamily="2" charset="0"/>
              </a:rPr>
              <a:t>  (2001), Lange </a:t>
            </a:r>
            <a:r>
              <a:rPr lang="de-AT" sz="2400" dirty="0" err="1">
                <a:latin typeface="Roboto" panose="02000000000000000000" pitchFamily="2" charset="0"/>
              </a:rPr>
              <a:t>et.al</a:t>
            </a:r>
            <a:r>
              <a:rPr lang="de-AT" sz="2400" dirty="0">
                <a:latin typeface="Roboto" panose="02000000000000000000" pitchFamily="2" charset="0"/>
              </a:rPr>
              <a:t>;  DOI: </a:t>
            </a:r>
            <a:r>
              <a:rPr lang="de-AT" sz="2400" b="0" i="0" u="sng" dirty="0">
                <a:effectLst/>
                <a:latin typeface="Roboto" panose="02000000000000000000" pitchFamily="2" charset="0"/>
                <a:hlinkClick r:id="rId16" tooltip="DOI URL"/>
              </a:rPr>
              <a:t>https://doi.org/10.1021/jp003277u</a:t>
            </a:r>
            <a:endParaRPr lang="de-AT" sz="2400" b="0" i="0" u="sng" dirty="0">
              <a:effectLst/>
              <a:latin typeface="Roboto" panose="02000000000000000000" pitchFamily="2" charset="0"/>
            </a:endParaRPr>
          </a:p>
          <a:p>
            <a:r>
              <a:rPr lang="de-AT" sz="2400" u="sng" dirty="0">
                <a:latin typeface="Roboto" panose="02000000000000000000" pitchFamily="2" charset="0"/>
              </a:rPr>
              <a:t>[3] </a:t>
            </a:r>
            <a:r>
              <a:rPr lang="de-AT" sz="2400" dirty="0" err="1"/>
              <a:t>Photochemistry</a:t>
            </a:r>
            <a:r>
              <a:rPr lang="de-AT" sz="2400" dirty="0"/>
              <a:t> and </a:t>
            </a:r>
            <a:r>
              <a:rPr lang="de-AT" sz="2400" dirty="0" err="1"/>
              <a:t>Vibrational</a:t>
            </a:r>
            <a:r>
              <a:rPr lang="de-AT" sz="2400" dirty="0"/>
              <a:t> </a:t>
            </a:r>
            <a:r>
              <a:rPr lang="de-AT" sz="2400" dirty="0" err="1"/>
              <a:t>Spectroscopy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the</a:t>
            </a:r>
            <a:r>
              <a:rPr lang="de-AT" sz="2400" dirty="0"/>
              <a:t> Trans and Cis </a:t>
            </a:r>
            <a:r>
              <a:rPr lang="de-AT" sz="2400" dirty="0" err="1"/>
              <a:t>Conformers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</a:t>
            </a:r>
            <a:r>
              <a:rPr lang="de-AT" sz="2400" dirty="0" err="1"/>
              <a:t>Acetic</a:t>
            </a:r>
            <a:r>
              <a:rPr lang="de-AT" sz="2400" dirty="0"/>
              <a:t> Acid in Solid Ar (2004), </a:t>
            </a:r>
            <a:r>
              <a:rPr lang="de-AT" sz="2400" dirty="0" err="1"/>
              <a:t>Macoas</a:t>
            </a:r>
            <a:r>
              <a:rPr lang="de-AT" sz="2400" dirty="0"/>
              <a:t> et al, </a:t>
            </a:r>
            <a:r>
              <a:rPr lang="de-AT" sz="2400" dirty="0" err="1"/>
              <a:t>doi</a:t>
            </a:r>
            <a:r>
              <a:rPr lang="de-AT" sz="2400" dirty="0"/>
              <a:t>: </a:t>
            </a:r>
            <a:r>
              <a:rPr lang="de-AT" sz="2400" b="0" i="0" u="sng" dirty="0">
                <a:effectLst/>
                <a:latin typeface="Roboto" panose="02000000000000000000" pitchFamily="2" charset="0"/>
                <a:hlinkClick r:id="rId17" tooltip="DOI URL"/>
              </a:rPr>
              <a:t>https://doi.org/10.1021/jp037840v</a:t>
            </a:r>
            <a:endParaRPr lang="de-AT" sz="2400" b="0" i="0" dirty="0">
              <a:effectLst/>
              <a:latin typeface="ElsevierSans"/>
            </a:endParaRPr>
          </a:p>
          <a:p>
            <a:r>
              <a:rPr lang="de-DE" sz="2400" b="1" dirty="0"/>
              <a:t>  </a:t>
            </a:r>
            <a:endParaRPr lang="de-DE" sz="2400" dirty="0"/>
          </a:p>
        </p:txBody>
      </p:sp>
      <p:pic>
        <p:nvPicPr>
          <p:cNvPr id="23" name="Grafik 22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C17710CD-0B0C-8117-DD2F-15F7E90543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582611" y="16954395"/>
            <a:ext cx="8151931" cy="5360608"/>
          </a:xfrm>
          <a:prstGeom prst="rect">
            <a:avLst/>
          </a:prstGeom>
        </p:spPr>
      </p:pic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F291C868-C555-EB4B-569C-7F2DB1DAB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03717"/>
              </p:ext>
            </p:extLst>
          </p:nvPr>
        </p:nvGraphicFramePr>
        <p:xfrm>
          <a:off x="23073984" y="24014915"/>
          <a:ext cx="9351062" cy="2628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5218">
                  <a:extLst>
                    <a:ext uri="{9D8B030D-6E8A-4147-A177-3AD203B41FA5}">
                      <a16:colId xmlns:a16="http://schemas.microsoft.com/office/drawing/2014/main" val="59160118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79959660"/>
                    </a:ext>
                  </a:extLst>
                </a:gridCol>
                <a:gridCol w="2145324">
                  <a:extLst>
                    <a:ext uri="{9D8B030D-6E8A-4147-A177-3AD203B41FA5}">
                      <a16:colId xmlns:a16="http://schemas.microsoft.com/office/drawing/2014/main" val="2414671271"/>
                    </a:ext>
                  </a:extLst>
                </a:gridCol>
                <a:gridCol w="2198076">
                  <a:extLst>
                    <a:ext uri="{9D8B030D-6E8A-4147-A177-3AD203B41FA5}">
                      <a16:colId xmlns:a16="http://schemas.microsoft.com/office/drawing/2014/main" val="722653628"/>
                    </a:ext>
                  </a:extLst>
                </a:gridCol>
                <a:gridCol w="2140844">
                  <a:extLst>
                    <a:ext uri="{9D8B030D-6E8A-4147-A177-3AD203B41FA5}">
                      <a16:colId xmlns:a16="http://schemas.microsoft.com/office/drawing/2014/main" val="2008064467"/>
                    </a:ext>
                  </a:extLst>
                </a:gridCol>
              </a:tblGrid>
              <a:tr h="529106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b="1" kern="1200" dirty="0" err="1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 (cm</a:t>
                      </a:r>
                      <a:r>
                        <a:rPr lang="de-DE" sz="1800" b="1" kern="1200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de-DE" sz="1800" b="1" kern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1st </a:t>
                      </a:r>
                      <a:r>
                        <a:rPr lang="de-DE" sz="1800" b="1" kern="1200" dirty="0" err="1">
                          <a:solidFill>
                            <a:schemeClr val="tx1"/>
                          </a:solidFill>
                        </a:rPr>
                        <a:t>overtone</a:t>
                      </a: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 (cm</a:t>
                      </a:r>
                      <a:r>
                        <a:rPr lang="de-DE" sz="1800" b="1" kern="1200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de-DE" sz="1800" b="1" kern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2nd </a:t>
                      </a:r>
                      <a:r>
                        <a:rPr lang="de-DE" sz="1800" b="1" kern="1200" dirty="0" err="1">
                          <a:solidFill>
                            <a:schemeClr val="tx1"/>
                          </a:solidFill>
                        </a:rPr>
                        <a:t>overtone</a:t>
                      </a: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 (cm</a:t>
                      </a:r>
                      <a:r>
                        <a:rPr lang="de-DE" sz="1800" b="1" kern="1200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de-DE" sz="1800" b="1" kern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3rd </a:t>
                      </a:r>
                      <a:r>
                        <a:rPr lang="de-DE" sz="1800" b="1" kern="1200" dirty="0" err="1">
                          <a:solidFill>
                            <a:schemeClr val="tx1"/>
                          </a:solidFill>
                        </a:rPr>
                        <a:t>overtone</a:t>
                      </a: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 (cm</a:t>
                      </a:r>
                      <a:r>
                        <a:rPr lang="de-DE" sz="1800" b="1" kern="1200" baseline="30000" dirty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de-DE" sz="1800" b="1" kern="12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43070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</a:rPr>
                        <a:t>Gaussian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3753.12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7506.24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11259.36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15012.48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7091027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Harmonic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AT" sz="1800" kern="1200" dirty="0">
                          <a:solidFill>
                            <a:schemeClr val="tx1"/>
                          </a:solidFill>
                        </a:rPr>
                        <a:t>3548.54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7097.08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10645.61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14194.15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6232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</a:rPr>
                        <a:t>Numerov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3596.88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7036.90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10325.04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13466.99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35010"/>
                  </a:ext>
                </a:extLst>
              </a:tr>
              <a:tr h="524861"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 err="1">
                          <a:solidFill>
                            <a:schemeClr val="tx1"/>
                          </a:solidFill>
                        </a:rPr>
                        <a:t>Literature</a:t>
                      </a:r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 [2]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3581(8)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6991(30)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10246(32)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036710" rtl="0" eaLnBrk="1" latinLnBrk="0" hangingPunct="1"/>
                      <a:r>
                        <a:rPr lang="de-DE" sz="1800" kern="12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19185"/>
                  </a:ext>
                </a:extLst>
              </a:tr>
            </a:tbl>
          </a:graphicData>
        </a:graphic>
      </p:graphicFrame>
      <p:pic>
        <p:nvPicPr>
          <p:cNvPr id="47" name="Grafik 46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BF450FA1-FFCA-90CB-569E-39D35F2266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368180" y="16823676"/>
            <a:ext cx="8151931" cy="5360608"/>
          </a:xfrm>
          <a:prstGeom prst="rect">
            <a:avLst/>
          </a:prstGeom>
        </p:spPr>
      </p:pic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09CB0D97-A60E-24E1-A7AA-482B3254A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03030"/>
              </p:ext>
            </p:extLst>
          </p:nvPr>
        </p:nvGraphicFramePr>
        <p:xfrm>
          <a:off x="32891083" y="24022129"/>
          <a:ext cx="9461595" cy="2621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803">
                  <a:extLst>
                    <a:ext uri="{9D8B030D-6E8A-4147-A177-3AD203B41FA5}">
                      <a16:colId xmlns:a16="http://schemas.microsoft.com/office/drawing/2014/main" val="59160118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679959660"/>
                    </a:ext>
                  </a:extLst>
                </a:gridCol>
                <a:gridCol w="2119086">
                  <a:extLst>
                    <a:ext uri="{9D8B030D-6E8A-4147-A177-3AD203B41FA5}">
                      <a16:colId xmlns:a16="http://schemas.microsoft.com/office/drawing/2014/main" val="2414671271"/>
                    </a:ext>
                  </a:extLst>
                </a:gridCol>
                <a:gridCol w="2206171">
                  <a:extLst>
                    <a:ext uri="{9D8B030D-6E8A-4147-A177-3AD203B41FA5}">
                      <a16:colId xmlns:a16="http://schemas.microsoft.com/office/drawing/2014/main" val="722653628"/>
                    </a:ext>
                  </a:extLst>
                </a:gridCol>
                <a:gridCol w="2162621">
                  <a:extLst>
                    <a:ext uri="{9D8B030D-6E8A-4147-A177-3AD203B41FA5}">
                      <a16:colId xmlns:a16="http://schemas.microsoft.com/office/drawing/2014/main" val="2008064467"/>
                    </a:ext>
                  </a:extLst>
                </a:gridCol>
              </a:tblGrid>
              <a:tr h="526000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err="1"/>
                        <a:t>base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1st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2nd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3rd </a:t>
                      </a:r>
                      <a:r>
                        <a:rPr lang="de-DE" sz="1800" b="1" dirty="0" err="1"/>
                        <a:t>overtone</a:t>
                      </a:r>
                      <a:r>
                        <a:rPr lang="de-DE" sz="1800" b="1" dirty="0"/>
                        <a:t> (cm</a:t>
                      </a:r>
                      <a:r>
                        <a:rPr lang="de-DE" sz="1800" b="1" baseline="30000" dirty="0"/>
                        <a:t>-1</a:t>
                      </a:r>
                      <a:r>
                        <a:rPr lang="de-DE" sz="1800" b="1" baseline="0" dirty="0"/>
                        <a:t>)</a:t>
                      </a:r>
                      <a:endParaRPr lang="de-DE" sz="18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43070"/>
                  </a:ext>
                </a:extLst>
              </a:tr>
              <a:tr h="548545">
                <a:tc>
                  <a:txBody>
                    <a:bodyPr/>
                    <a:lstStyle/>
                    <a:p>
                      <a:r>
                        <a:rPr lang="de-DE" sz="1800" dirty="0" err="1"/>
                        <a:t>Gaussian</a:t>
                      </a:r>
                      <a:endParaRPr lang="de-DE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2729.98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5459.96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8189.95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10919.93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7091027"/>
                  </a:ext>
                </a:extLst>
              </a:tr>
              <a:tr h="548545">
                <a:tc>
                  <a:txBody>
                    <a:bodyPr/>
                    <a:lstStyle/>
                    <a:p>
                      <a:r>
                        <a:rPr lang="de-DE" sz="1800" dirty="0"/>
                        <a:t>Harmonic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kern="1200" dirty="0">
                          <a:solidFill>
                            <a:schemeClr val="tx1"/>
                          </a:solidFill>
                          <a:effectLst/>
                        </a:rPr>
                        <a:t>2452.89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4905.78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7358.66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9811.55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6232"/>
                  </a:ext>
                </a:extLst>
              </a:tr>
              <a:tr h="548545">
                <a:tc>
                  <a:txBody>
                    <a:bodyPr/>
                    <a:lstStyle/>
                    <a:p>
                      <a:r>
                        <a:rPr lang="de-DE" sz="1800" dirty="0" err="1"/>
                        <a:t>Numerov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2382.38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4696.81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6944.72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9127.60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35010"/>
                  </a:ext>
                </a:extLst>
              </a:tr>
              <a:tr h="449701">
                <a:tc>
                  <a:txBody>
                    <a:bodyPr/>
                    <a:lstStyle/>
                    <a:p>
                      <a:r>
                        <a:rPr lang="de-DE" sz="1800" dirty="0" err="1"/>
                        <a:t>Literature</a:t>
                      </a:r>
                      <a:r>
                        <a:rPr lang="de-DE" sz="1800" baseline="30000" dirty="0"/>
                        <a:t>*</a:t>
                      </a:r>
                      <a:r>
                        <a:rPr lang="de-DE" sz="1800" dirty="0"/>
                        <a:t> [3]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2630.4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--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19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0C84622-0E0C-D51A-1B29-5A2ED102A934}"/>
                  </a:ext>
                </a:extLst>
              </p:cNvPr>
              <p:cNvSpPr txBox="1"/>
              <p:nvPr/>
            </p:nvSpPr>
            <p:spPr>
              <a:xfrm>
                <a:off x="13447081" y="22503382"/>
                <a:ext cx="89619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1"/>
                  <a:t>Fig 3: </a:t>
                </a:r>
                <a:r>
                  <a:rPr lang="en-US" sz="2000" noProof="1"/>
                  <a:t>Potential energy surface of the bond scan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1"/>
                  <a:t>(black dots), the harmonic fit (red) and the first five wave functions shifted by their respective eigenenergies. 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0C84622-0E0C-D51A-1B29-5A2ED102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081" y="22503382"/>
                <a:ext cx="8961986" cy="707886"/>
              </a:xfrm>
              <a:prstGeom prst="rect">
                <a:avLst/>
              </a:prstGeom>
              <a:blipFill>
                <a:blip r:embed="rId20"/>
                <a:stretch>
                  <a:fillRect l="-707" t="-1754" r="-1273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FAB0BF-6217-8D66-E4CE-1517E5B8B8E4}"/>
                  </a:ext>
                </a:extLst>
              </p:cNvPr>
              <p:cNvSpPr txBox="1"/>
              <p:nvPr/>
            </p:nvSpPr>
            <p:spPr>
              <a:xfrm>
                <a:off x="22968712" y="22184284"/>
                <a:ext cx="915256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1"/>
                  <a:t>Fig 4: </a:t>
                </a:r>
                <a:r>
                  <a:rPr lang="en-US" sz="2000" noProof="1"/>
                  <a:t>Potential energy surface of the bond scan of trans-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0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0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000" b="0" i="0" noProof="1" smtClean="0">
                        <a:latin typeface="Cambria Math" panose="02040503050406030204" pitchFamily="18" charset="0"/>
                      </a:rPr>
                      <m:t>COOH</m:t>
                    </m:r>
                  </m:oMath>
                </a14:m>
                <a:r>
                  <a:rPr lang="en-US" sz="2000" noProof="1"/>
                  <a:t> (black dots), the harmonic fit (red)  and the first five wave functions shifted by their respective eigenenergies. </a:t>
                </a:r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FAB0BF-6217-8D66-E4CE-1517E5B8B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712" y="22184284"/>
                <a:ext cx="9152567" cy="1015663"/>
              </a:xfrm>
              <a:prstGeom prst="rect">
                <a:avLst/>
              </a:prstGeom>
              <a:blipFill>
                <a:blip r:embed="rId21"/>
                <a:stretch>
                  <a:fillRect l="-693" t="-1235" b="-9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5B53A84-9592-5757-2020-A9C1F1E53ED4}"/>
                  </a:ext>
                </a:extLst>
              </p:cNvPr>
              <p:cNvSpPr txBox="1"/>
              <p:nvPr/>
            </p:nvSpPr>
            <p:spPr>
              <a:xfrm>
                <a:off x="34199802" y="4997758"/>
                <a:ext cx="7719707" cy="310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In </a:t>
                </a:r>
                <a:r>
                  <a:rPr lang="de-DE" sz="2400" dirty="0" err="1"/>
                  <a:t>order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vibration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</a:t>
                </a:r>
                <a:r>
                  <a:rPr lang="de-DE" sz="2400" dirty="0"/>
                  <a:t> IR </a:t>
                </a:r>
                <a:r>
                  <a:rPr lang="de-DE" sz="2400" dirty="0" err="1"/>
                  <a:t>active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dipole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moment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must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change</a:t>
                </a:r>
                <a:r>
                  <a:rPr lang="de-DE" sz="2400" dirty="0"/>
                  <a:t>. The </a:t>
                </a:r>
                <a:r>
                  <a:rPr lang="de-DE" sz="2400" dirty="0" err="1"/>
                  <a:t>plot</a:t>
                </a:r>
                <a:r>
                  <a:rPr lang="de-DE" sz="2400" dirty="0"/>
                  <a:t> on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left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side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displays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change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dipole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moment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components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de-DE" sz="2400" dirty="0"/>
                  <a:t>. The </a:t>
                </a:r>
                <a:r>
                  <a:rPr lang="de-DE" sz="2400" dirty="0" err="1"/>
                  <a:t>component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zero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result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orientation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molecule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coordinate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system</a:t>
                </a:r>
                <a:r>
                  <a:rPr lang="de-DE" sz="24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shows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overall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change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dipole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moment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which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expected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change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bond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length</a:t>
                </a:r>
                <a:r>
                  <a:rPr lang="de-DE" sz="2400" dirty="0"/>
                  <a:t> alters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distribution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electron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density</a:t>
                </a:r>
                <a:r>
                  <a:rPr lang="de-DE" sz="2400" dirty="0"/>
                  <a:t>.</a:t>
                </a:r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5B53A84-9592-5757-2020-A9C1F1E5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802" y="4997758"/>
                <a:ext cx="7719707" cy="3105337"/>
              </a:xfrm>
              <a:prstGeom prst="rect">
                <a:avLst/>
              </a:prstGeom>
              <a:blipFill>
                <a:blip r:embed="rId22"/>
                <a:stretch>
                  <a:fillRect l="-1149" t="-1633" r="-1314" b="-40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EAC9A8F8-3E72-DC3A-7BB4-2499AB55CDD4}"/>
                  </a:ext>
                </a:extLst>
              </p:cNvPr>
              <p:cNvSpPr txBox="1"/>
              <p:nvPr/>
            </p:nvSpPr>
            <p:spPr>
              <a:xfrm>
                <a:off x="32784010" y="22099139"/>
                <a:ext cx="8961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1"/>
                  <a:t>Fig 5: </a:t>
                </a:r>
                <a:r>
                  <a:rPr lang="en-US" sz="2000" noProof="1"/>
                  <a:t>Potential energy surface of the bond scan of trans-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0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0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0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000" b="0" i="0" noProof="1" smtClean="0">
                        <a:latin typeface="Cambria Math" panose="02040503050406030204" pitchFamily="18" charset="0"/>
                      </a:rPr>
                      <m:t>COOD</m:t>
                    </m:r>
                  </m:oMath>
                </a14:m>
                <a:r>
                  <a:rPr lang="en-US" sz="2000" noProof="1"/>
                  <a:t> (black dots), the harmonic fit (red) and the first five wave functions shifted by their respective eigenenergies</a:t>
                </a:r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EAC9A8F8-3E72-DC3A-7BB4-2499AB55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4010" y="22099139"/>
                <a:ext cx="8961986" cy="1015663"/>
              </a:xfrm>
              <a:prstGeom prst="rect">
                <a:avLst/>
              </a:prstGeom>
              <a:blipFill>
                <a:blip r:embed="rId23"/>
                <a:stretch>
                  <a:fillRect l="-707" t="-2469" b="-864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feld 56">
            <a:extLst>
              <a:ext uri="{FF2B5EF4-FFF2-40B4-BE49-F238E27FC236}">
                <a16:creationId xmlns:a16="http://schemas.microsoft.com/office/drawing/2014/main" id="{E8F68F66-16FA-18E6-1A3C-89F518F2D920}"/>
              </a:ext>
            </a:extLst>
          </p:cNvPr>
          <p:cNvSpPr txBox="1"/>
          <p:nvPr/>
        </p:nvSpPr>
        <p:spPr>
          <a:xfrm>
            <a:off x="27851794" y="8904138"/>
            <a:ext cx="5717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Fig 6: </a:t>
            </a:r>
            <a:r>
              <a:rPr lang="en-US" sz="2000" noProof="1"/>
              <a:t>The total dipole moment as well the components along x,y,z plotted against the distance</a:t>
            </a:r>
          </a:p>
        </p:txBody>
      </p: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6AE94BCA-A093-58AA-9F24-F42E314DCBB9}"/>
              </a:ext>
            </a:extLst>
          </p:cNvPr>
          <p:cNvCxnSpPr>
            <a:cxnSpLocks/>
          </p:cNvCxnSpPr>
          <p:nvPr/>
        </p:nvCxnSpPr>
        <p:spPr>
          <a:xfrm>
            <a:off x="22636975" y="14896578"/>
            <a:ext cx="0" cy="13875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8B320A9C-7F6A-4C87-233B-20F4F9B80C09}"/>
              </a:ext>
            </a:extLst>
          </p:cNvPr>
          <p:cNvSpPr txBox="1"/>
          <p:nvPr/>
        </p:nvSpPr>
        <p:spPr>
          <a:xfrm>
            <a:off x="955739" y="23670598"/>
            <a:ext cx="1063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noProof="1"/>
              <a:t>Tab 1: </a:t>
            </a:r>
            <a:r>
              <a:rPr lang="de-AT" sz="2400" noProof="1"/>
              <a:t>Atomic and reduced masses for the atoms used in the analysis</a:t>
            </a:r>
            <a:endParaRPr lang="en-US" sz="24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elle 76">
                <a:extLst>
                  <a:ext uri="{FF2B5EF4-FFF2-40B4-BE49-F238E27FC236}">
                    <a16:creationId xmlns:a16="http://schemas.microsoft.com/office/drawing/2014/main" id="{0BA80DF0-EA58-D424-6468-BEE2B9F8D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188554"/>
                  </p:ext>
                </p:extLst>
              </p:nvPr>
            </p:nvGraphicFramePr>
            <p:xfrm>
              <a:off x="27662524" y="11623643"/>
              <a:ext cx="10024752" cy="130452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04262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203904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860440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2024325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583898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  <a:gridCol w="1912783">
                      <a:extLst>
                        <a:ext uri="{9D8B030D-6E8A-4147-A177-3AD203B41FA5}">
                          <a16:colId xmlns:a16="http://schemas.microsoft.com/office/drawing/2014/main" val="3821344120"/>
                        </a:ext>
                      </a:extLst>
                    </a:gridCol>
                  </a:tblGrid>
                  <a:tr h="378348"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Excitation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b="1" i="1" noProof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sz="1800" b="1" i="1" noProof="1" smtClean="0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i="0" noProof="1"/>
                            <a:t> Harmonic / cm</a:t>
                          </a:r>
                          <a:r>
                            <a:rPr lang="en-US" sz="1800" i="0" baseline="30000" noProof="1"/>
                            <a:t>-1</a:t>
                          </a:r>
                          <a:r>
                            <a:rPr lang="en-US" sz="1800" i="0" noProof="1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AT" sz="1800" b="1" i="1" noProof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r>
                            <a:rPr lang="en-US" sz="1800" i="0" noProof="1"/>
                            <a:t> Harmonic / (</a:t>
                          </a:r>
                          <a:r>
                            <a:rPr lang="en-US" sz="1800" i="0" baseline="0" noProof="1"/>
                            <a:t>  )</a:t>
                          </a:r>
                          <a:endParaRPr lang="en-US" sz="1800" i="0" noProof="1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b="1" i="1" noProof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sz="1800" b="1" i="1" noProof="1" smtClean="0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800" i="0" noProof="1"/>
                            <a:t> Numerov / cm</a:t>
                          </a:r>
                          <a:r>
                            <a:rPr lang="en-US" sz="1800" i="0" baseline="30000" noProof="1"/>
                            <a:t>-1</a:t>
                          </a:r>
                          <a:endParaRPr lang="en-US" sz="18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AT" sz="1800" b="1" i="1" noProof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r>
                            <a:rPr lang="en-US" sz="1800" i="0" noProof="1"/>
                            <a:t> Numerov</a:t>
                          </a:r>
                          <a:r>
                            <a:rPr lang="en-US" sz="1800" i="0" baseline="0" noProof="1"/>
                            <a:t> / (  )</a:t>
                          </a:r>
                          <a:endParaRPr lang="en-US" sz="1800" i="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4764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noProof="1" smtClean="0">
                                    <a:latin typeface="Cambria Math" panose="02040503050406030204" pitchFamily="18" charset="0"/>
                                  </a:rPr>
                                  <m:t>0→1</m:t>
                                </m:r>
                              </m:oMath>
                            </m:oMathPara>
                          </a14:m>
                          <a:endParaRPr lang="en-US" sz="1800" b="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3548.54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3596.88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8.337E-06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497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noProof="1" smtClean="0">
                                    <a:latin typeface="Cambria Math" panose="02040503050406030204" pitchFamily="18" charset="0"/>
                                  </a:rPr>
                                  <m:t>0→2</m:t>
                                </m:r>
                              </m:oMath>
                            </m:oMathPara>
                          </a14:m>
                          <a:endParaRPr lang="en-US" sz="18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7097.08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noProof="1"/>
                            <a:t>7036.90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5.591E-07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elle 76">
                <a:extLst>
                  <a:ext uri="{FF2B5EF4-FFF2-40B4-BE49-F238E27FC236}">
                    <a16:creationId xmlns:a16="http://schemas.microsoft.com/office/drawing/2014/main" id="{0BA80DF0-EA58-D424-6468-BEE2B9F8D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7188554"/>
                  </p:ext>
                </p:extLst>
              </p:nvPr>
            </p:nvGraphicFramePr>
            <p:xfrm>
              <a:off x="27662524" y="11623643"/>
              <a:ext cx="10024752" cy="1304521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04262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203904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860440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2024325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583898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  <a:gridCol w="1912783">
                      <a:extLst>
                        <a:ext uri="{9D8B030D-6E8A-4147-A177-3AD203B41FA5}">
                          <a16:colId xmlns:a16="http://schemas.microsoft.com/office/drawing/2014/main" val="3821344120"/>
                        </a:ext>
                      </a:extLst>
                    </a:gridCol>
                  </a:tblGrid>
                  <a:tr h="378348"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Excitation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78882" t="-10000" r="-313043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195918" t="-10000" r="-242857" b="-25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212195" t="-10000" r="-74146" b="-25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423841" t="-10000" r="-662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47644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794" t="-89189" r="-527778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3548.54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800" dirty="0"/>
                            <a:t>3596.88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8.337E-06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49729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4"/>
                          <a:stretch>
                            <a:fillRect l="-794" t="-194444" r="-527778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7097.08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noProof="1"/>
                            <a:t>7036.90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noProof="1"/>
                            <a:t>5.591E-07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4B431302-0341-3931-A7C4-0193EBBFC0C6}"/>
              </a:ext>
            </a:extLst>
          </p:cNvPr>
          <p:cNvSpPr txBox="1"/>
          <p:nvPr/>
        </p:nvSpPr>
        <p:spPr>
          <a:xfrm>
            <a:off x="13351148" y="14995562"/>
            <a:ext cx="860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u="sng" dirty="0"/>
              <a:t>Bond Scan </a:t>
            </a:r>
            <a:r>
              <a:rPr lang="de-DE" sz="3600" u="sng" dirty="0" err="1"/>
              <a:t>along</a:t>
            </a:r>
            <a:r>
              <a:rPr lang="de-DE" sz="3600" u="sng" dirty="0"/>
              <a:t> F-F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99123FE-8858-7193-A2C0-500589BCB19D}"/>
                  </a:ext>
                </a:extLst>
              </p:cNvPr>
              <p:cNvSpPr txBox="1"/>
              <p:nvPr/>
            </p:nvSpPr>
            <p:spPr>
              <a:xfrm>
                <a:off x="13150429" y="15766792"/>
                <a:ext cx="91061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The </a:t>
                </a:r>
                <a:r>
                  <a:rPr lang="de-DE" sz="2400" dirty="0" err="1"/>
                  <a:t>figure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below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shows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potential </a:t>
                </a:r>
                <a:r>
                  <a:rPr lang="de-DE" sz="2400" dirty="0" err="1"/>
                  <a:t>energy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against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bond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distance</a:t>
                </a:r>
                <a:r>
                  <a:rPr lang="de-DE" sz="2400" dirty="0"/>
                  <a:t>. The </a:t>
                </a:r>
                <a:r>
                  <a:rPr lang="de-DE" sz="2400" dirty="0" err="1"/>
                  <a:t>red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shows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harmonic</a:t>
                </a:r>
                <a:r>
                  <a:rPr lang="de-DE" sz="2400" dirty="0"/>
                  <a:t> fit,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wave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functions</a:t>
                </a:r>
                <a:r>
                  <a:rPr lang="de-DE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are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eigenstates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obtained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numerov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method</a:t>
                </a:r>
                <a:r>
                  <a:rPr lang="de-DE" sz="2400" dirty="0"/>
                  <a:t>.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99123FE-8858-7193-A2C0-500589BCB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0429" y="15766792"/>
                <a:ext cx="9106127" cy="1200329"/>
              </a:xfrm>
              <a:prstGeom prst="rect">
                <a:avLst/>
              </a:prstGeom>
              <a:blipFill>
                <a:blip r:embed="rId25"/>
                <a:stretch>
                  <a:fillRect l="-975" t="-4211" b="-115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C43E7688-C450-1D19-2174-E773B612151E}"/>
              </a:ext>
            </a:extLst>
          </p:cNvPr>
          <p:cNvSpPr txBox="1"/>
          <p:nvPr/>
        </p:nvSpPr>
        <p:spPr>
          <a:xfrm>
            <a:off x="13170296" y="23323889"/>
            <a:ext cx="8961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Tab 2: </a:t>
            </a:r>
            <a:r>
              <a:rPr lang="en-US" sz="2000" noProof="1"/>
              <a:t>Comparison of the frequencies obtained by Gaussian, the harmonic fit, and the Numervo’s method with literature calculations (CCSD/cc-pVXZ)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DFDA228-6AFB-0329-56ED-24510F091E39}"/>
              </a:ext>
            </a:extLst>
          </p:cNvPr>
          <p:cNvSpPr txBox="1"/>
          <p:nvPr/>
        </p:nvSpPr>
        <p:spPr>
          <a:xfrm>
            <a:off x="12996725" y="26687050"/>
            <a:ext cx="9106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With 14.5 cm</a:t>
            </a:r>
            <a:r>
              <a:rPr lang="de-DE" sz="2400" baseline="30000" dirty="0"/>
              <a:t>-1</a:t>
            </a:r>
            <a:r>
              <a:rPr lang="de-DE" sz="2400" dirty="0"/>
              <a:t> (1,43 %) </a:t>
            </a:r>
            <a:r>
              <a:rPr lang="de-DE" sz="2400" dirty="0" err="1"/>
              <a:t>Numerov‘s</a:t>
            </a:r>
            <a:r>
              <a:rPr lang="de-DE" sz="2400" dirty="0"/>
              <a:t>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smallest</a:t>
            </a:r>
            <a:r>
              <a:rPr lang="de-DE" sz="2400" dirty="0"/>
              <a:t> </a:t>
            </a:r>
            <a:r>
              <a:rPr lang="de-DE" sz="2400" dirty="0" err="1"/>
              <a:t>deviation</a:t>
            </a:r>
            <a:r>
              <a:rPr lang="de-DE" sz="2400" dirty="0"/>
              <a:t> </a:t>
            </a:r>
            <a:r>
              <a:rPr lang="de-DE" sz="2400" dirty="0" err="1"/>
              <a:t>compared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literature</a:t>
            </a:r>
            <a:r>
              <a:rPr lang="de-DE" sz="2400" dirty="0"/>
              <a:t>. </a:t>
            </a:r>
            <a:r>
              <a:rPr lang="de-DE" sz="2400" dirty="0" err="1"/>
              <a:t>Because</a:t>
            </a:r>
            <a:r>
              <a:rPr lang="de-DE" sz="2400" dirty="0"/>
              <a:t> </a:t>
            </a:r>
            <a:r>
              <a:rPr lang="de-DE" sz="2400" dirty="0" err="1"/>
              <a:t>Numervo‘s</a:t>
            </a:r>
            <a:r>
              <a:rPr lang="de-DE" sz="2400" dirty="0"/>
              <a:t> </a:t>
            </a:r>
            <a:r>
              <a:rPr lang="de-DE" sz="2400" dirty="0" err="1"/>
              <a:t>method</a:t>
            </a:r>
            <a:r>
              <a:rPr lang="de-DE" sz="2400" dirty="0"/>
              <a:t> </a:t>
            </a:r>
            <a:r>
              <a:rPr lang="de-DE" sz="2400" dirty="0" err="1"/>
              <a:t>numerically</a:t>
            </a:r>
            <a:r>
              <a:rPr lang="de-DE" sz="2400" dirty="0"/>
              <a:t> </a:t>
            </a:r>
            <a:r>
              <a:rPr lang="de-DE" sz="2400" dirty="0" err="1"/>
              <a:t>calculates</a:t>
            </a:r>
            <a:r>
              <a:rPr lang="de-DE" sz="2400" dirty="0"/>
              <a:t> </a:t>
            </a:r>
            <a:r>
              <a:rPr lang="de-DE" sz="2400" dirty="0" err="1"/>
              <a:t>points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PES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takes</a:t>
            </a:r>
            <a:r>
              <a:rPr lang="de-DE" sz="2400" dirty="0"/>
              <a:t> </a:t>
            </a:r>
            <a:r>
              <a:rPr lang="de-DE" sz="2400" dirty="0" err="1"/>
              <a:t>anharmonicity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account</a:t>
            </a:r>
            <a:r>
              <a:rPr lang="de-DE" sz="2400" dirty="0"/>
              <a:t>, </a:t>
            </a:r>
            <a:r>
              <a:rPr lang="de-DE" sz="2400" dirty="0" err="1"/>
              <a:t>leading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overall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precise</a:t>
            </a:r>
            <a:r>
              <a:rPr lang="de-DE" sz="2400" dirty="0"/>
              <a:t> </a:t>
            </a:r>
            <a:r>
              <a:rPr lang="de-DE" sz="2400" dirty="0" err="1"/>
              <a:t>performance</a:t>
            </a:r>
            <a:r>
              <a:rPr lang="de-DE" sz="2400" dirty="0"/>
              <a:t>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60C245C-C90A-B10C-62FA-8E2D044D5C4F}"/>
              </a:ext>
            </a:extLst>
          </p:cNvPr>
          <p:cNvSpPr txBox="1"/>
          <p:nvPr/>
        </p:nvSpPr>
        <p:spPr>
          <a:xfrm>
            <a:off x="25976288" y="15004876"/>
            <a:ext cx="1321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u="sng" dirty="0"/>
              <a:t>Determination </a:t>
            </a:r>
            <a:r>
              <a:rPr lang="de-DE" sz="3600" u="sng" dirty="0" err="1"/>
              <a:t>of</a:t>
            </a:r>
            <a:r>
              <a:rPr lang="de-DE" sz="3600" u="sng" dirty="0"/>
              <a:t> </a:t>
            </a:r>
            <a:r>
              <a:rPr lang="de-DE" sz="3600" u="sng" dirty="0" err="1"/>
              <a:t>the</a:t>
            </a:r>
            <a:r>
              <a:rPr lang="de-DE" sz="3600" u="sng" dirty="0"/>
              <a:t> </a:t>
            </a:r>
            <a:r>
              <a:rPr lang="de-DE" sz="3600" u="sng" dirty="0" err="1"/>
              <a:t>effect</a:t>
            </a:r>
            <a:r>
              <a:rPr lang="de-DE" sz="3600" u="sng" dirty="0"/>
              <a:t> </a:t>
            </a:r>
            <a:r>
              <a:rPr lang="de-DE" sz="3600" u="sng" dirty="0" err="1"/>
              <a:t>of</a:t>
            </a:r>
            <a:r>
              <a:rPr lang="de-DE" sz="3600" u="sng" dirty="0"/>
              <a:t> </a:t>
            </a:r>
            <a:r>
              <a:rPr lang="de-DE" sz="3600" u="sng" dirty="0" err="1"/>
              <a:t>deuteration</a:t>
            </a:r>
            <a:r>
              <a:rPr lang="de-DE" sz="3600" u="sng" dirty="0"/>
              <a:t> </a:t>
            </a:r>
            <a:r>
              <a:rPr lang="de-DE" sz="3600" u="sng" dirty="0" err="1"/>
              <a:t>of</a:t>
            </a:r>
            <a:r>
              <a:rPr lang="de-DE" sz="3600" u="sng" dirty="0"/>
              <a:t> trans-</a:t>
            </a:r>
            <a:r>
              <a:rPr lang="de-DE" sz="3600" u="sng" dirty="0" err="1"/>
              <a:t>acetic</a:t>
            </a:r>
            <a:r>
              <a:rPr lang="de-DE" sz="3600" u="sng" dirty="0"/>
              <a:t>-</a:t>
            </a:r>
            <a:r>
              <a:rPr lang="de-DE" sz="3600" u="sng" dirty="0" err="1"/>
              <a:t>acid</a:t>
            </a:r>
            <a:endParaRPr lang="de-DE" sz="3600" u="sng" dirty="0"/>
          </a:p>
        </p:txBody>
      </p:sp>
      <p:pic>
        <p:nvPicPr>
          <p:cNvPr id="31" name="Grafik 30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BABA38A-EE62-7ECF-590B-6328F744C13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846235" y="4969261"/>
            <a:ext cx="5717192" cy="3967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957A8A89-B413-33FF-850E-61E8C34A5A03}"/>
                  </a:ext>
                </a:extLst>
              </p:cNvPr>
              <p:cNvSpPr txBox="1"/>
              <p:nvPr/>
            </p:nvSpPr>
            <p:spPr>
              <a:xfrm>
                <a:off x="34199802" y="8091429"/>
                <a:ext cx="8298520" cy="236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/>
                  <a:t>The oscillator strength [3] provides insights into the probability and intensity of transitions between vibrational energy levels. The selection rules are determined by the transition moment integral: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AT" sz="2400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AT" sz="2400" b="0" i="1" noProof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sSub>
                            <m:sSubPr>
                              <m:ctrlP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AT" sz="2400" b="0" i="1" noProof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400" noProof="1"/>
                </a:br>
                <a:endParaRPr lang="de-DE" sz="2400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957A8A89-B413-33FF-850E-61E8C34A5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9802" y="8091429"/>
                <a:ext cx="8298520" cy="2366545"/>
              </a:xfrm>
              <a:prstGeom prst="rect">
                <a:avLst/>
              </a:prstGeom>
              <a:blipFill>
                <a:blip r:embed="rId27"/>
                <a:stretch>
                  <a:fillRect l="-1069" t="-2128" b="-92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880885FE-A128-8D1B-76C5-FD90998A70CA}"/>
                  </a:ext>
                </a:extLst>
              </p:cNvPr>
              <p:cNvSpPr txBox="1"/>
              <p:nvPr/>
            </p:nvSpPr>
            <p:spPr>
              <a:xfrm>
                <a:off x="27662524" y="10815762"/>
                <a:ext cx="100247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noProof="1"/>
                  <a:t>Tab 5: </a:t>
                </a:r>
                <a:r>
                  <a:rPr lang="en-US" sz="2000" noProof="1"/>
                  <a:t>Comparison of the osscilator strength </a:t>
                </a:r>
                <a14:m>
                  <m:oMath xmlns:m="http://schemas.openxmlformats.org/officeDocument/2006/math">
                    <m:r>
                      <a:rPr lang="de-AT" sz="2000" b="0" i="1" noProof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noProof="1"/>
                  <a:t> in the harmonic oscillator framework and the Numerov’ Method.</a:t>
                </a:r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880885FE-A128-8D1B-76C5-FD90998A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2524" y="10815762"/>
                <a:ext cx="10024752" cy="707886"/>
              </a:xfrm>
              <a:prstGeom prst="rect">
                <a:avLst/>
              </a:prstGeom>
              <a:blipFill>
                <a:blip r:embed="rId28"/>
                <a:stretch>
                  <a:fillRect l="-759" t="-1754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93BFFE54-7F7B-B494-AE7A-2D10D546E151}"/>
                  </a:ext>
                </a:extLst>
              </p:cNvPr>
              <p:cNvSpPr txBox="1"/>
              <p:nvPr/>
            </p:nvSpPr>
            <p:spPr>
              <a:xfrm>
                <a:off x="37895592" y="10834128"/>
                <a:ext cx="463853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1"/>
                  <a:t>The harmonic osscilator allows only transitions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AT" sz="2400" b="0" i="1" noProof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sz="2400" b="0" i="1" noProof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400" noProof="1"/>
                  <a:t>, in reality, anharmonicity introduces non-zero oscillator strength also for higher transitions</a:t>
                </a:r>
                <a:br>
                  <a:rPr lang="en-US" sz="2400" noProof="1"/>
                </a:br>
                <a:endParaRPr lang="de-DE" sz="2400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93BFFE54-7F7B-B494-AE7A-2D10D546E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592" y="10834128"/>
                <a:ext cx="4638530" cy="2308324"/>
              </a:xfrm>
              <a:prstGeom prst="rect">
                <a:avLst/>
              </a:prstGeom>
              <a:blipFill>
                <a:blip r:embed="rId29"/>
                <a:stretch>
                  <a:fillRect l="-1913" t="-1639" r="-5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feld 38">
            <a:extLst>
              <a:ext uri="{FF2B5EF4-FFF2-40B4-BE49-F238E27FC236}">
                <a16:creationId xmlns:a16="http://schemas.microsoft.com/office/drawing/2014/main" id="{BED430F6-B534-B022-ADF1-13CBCB5CE576}"/>
              </a:ext>
            </a:extLst>
          </p:cNvPr>
          <p:cNvSpPr txBox="1"/>
          <p:nvPr/>
        </p:nvSpPr>
        <p:spPr>
          <a:xfrm>
            <a:off x="23375627" y="15761202"/>
            <a:ext cx="1835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The </a:t>
            </a:r>
            <a:r>
              <a:rPr lang="de-DE" sz="2400" dirty="0" err="1"/>
              <a:t>figures</a:t>
            </a:r>
            <a:r>
              <a:rPr lang="de-DE" sz="2400" dirty="0"/>
              <a:t> </a:t>
            </a:r>
            <a:r>
              <a:rPr lang="de-DE" sz="2400" dirty="0" err="1"/>
              <a:t>below</a:t>
            </a:r>
            <a:r>
              <a:rPr lang="de-DE" sz="2400" dirty="0"/>
              <a:t> </a:t>
            </a:r>
            <a:r>
              <a:rPr lang="de-DE" sz="2400" dirty="0" err="1"/>
              <a:t>show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deuteration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bond</a:t>
            </a:r>
            <a:r>
              <a:rPr lang="de-DE" sz="2400" dirty="0"/>
              <a:t> </a:t>
            </a:r>
            <a:r>
              <a:rPr lang="de-DE" sz="2400" dirty="0" err="1"/>
              <a:t>scan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O-H and O-D. </a:t>
            </a:r>
            <a:r>
              <a:rPr lang="de-DE" sz="2400" dirty="0" err="1"/>
              <a:t>For</a:t>
            </a:r>
            <a:r>
              <a:rPr lang="de-DE" sz="2400" dirty="0"/>
              <a:t> trans-CH</a:t>
            </a:r>
            <a:r>
              <a:rPr lang="de-DE" sz="2400" baseline="-25000" dirty="0"/>
              <a:t>3</a:t>
            </a:r>
            <a:r>
              <a:rPr lang="de-DE" sz="2400" dirty="0"/>
              <a:t>COOD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substitution</a:t>
            </a:r>
            <a:r>
              <a:rPr lang="de-DE" sz="2400" dirty="0"/>
              <a:t> was </a:t>
            </a:r>
            <a:r>
              <a:rPr lang="de-DE" sz="2400" dirty="0" err="1"/>
              <a:t>carried</a:t>
            </a:r>
            <a:r>
              <a:rPr lang="de-DE" sz="2400" dirty="0"/>
              <a:t> out in </a:t>
            </a:r>
            <a:r>
              <a:rPr lang="de-DE" sz="2400" dirty="0" err="1"/>
              <a:t>Gaussian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b="1" dirty="0"/>
              <a:t> </a:t>
            </a:r>
            <a:r>
              <a:rPr lang="de-DE" sz="2400" b="1" i="1" dirty="0" err="1"/>
              <a:t>iso</a:t>
            </a:r>
            <a:r>
              <a:rPr lang="de-DE" sz="2400" b="1" i="1" dirty="0"/>
              <a:t> </a:t>
            </a:r>
            <a:r>
              <a:rPr lang="de-DE" sz="2400" dirty="0" err="1"/>
              <a:t>keyword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Z-matrix </a:t>
            </a:r>
            <a:r>
              <a:rPr lang="de-DE" sz="2400" dirty="0" err="1"/>
              <a:t>coordinates</a:t>
            </a:r>
            <a:r>
              <a:rPr lang="de-DE" sz="2400" dirty="0"/>
              <a:t>. </a:t>
            </a:r>
            <a:r>
              <a:rPr lang="de-DE" sz="2400" dirty="0" err="1"/>
              <a:t>One</a:t>
            </a:r>
            <a:r>
              <a:rPr lang="de-DE" sz="2400" dirty="0"/>
              <a:t> </a:t>
            </a:r>
            <a:r>
              <a:rPr lang="de-DE" sz="2400" dirty="0" err="1"/>
              <a:t>thing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note</a:t>
            </a:r>
            <a:r>
              <a:rPr lang="de-DE" sz="2400" dirty="0"/>
              <a:t> </a:t>
            </a:r>
            <a:r>
              <a:rPr lang="de-DE" sz="2400" dirty="0" err="1"/>
              <a:t>here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anharmonicity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PES.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chemical</a:t>
            </a:r>
            <a:r>
              <a:rPr lang="de-DE" sz="2400" dirty="0"/>
              <a:t> </a:t>
            </a:r>
            <a:r>
              <a:rPr lang="de-DE" sz="2400" dirty="0" err="1"/>
              <a:t>systems</a:t>
            </a:r>
            <a:r>
              <a:rPr lang="de-DE" sz="2400" dirty="0"/>
              <a:t>, </a:t>
            </a:r>
            <a:r>
              <a:rPr lang="de-DE" sz="2400" dirty="0" err="1"/>
              <a:t>effect</a:t>
            </a:r>
            <a:r>
              <a:rPr lang="de-DE" sz="2400" dirty="0"/>
              <a:t> like </a:t>
            </a:r>
            <a:r>
              <a:rPr lang="de-DE" sz="2400" dirty="0" err="1"/>
              <a:t>mode</a:t>
            </a:r>
            <a:r>
              <a:rPr lang="de-DE" sz="2400" dirty="0"/>
              <a:t> </a:t>
            </a:r>
            <a:r>
              <a:rPr lang="de-DE" sz="2400" dirty="0" err="1"/>
              <a:t>coupling</a:t>
            </a:r>
            <a:r>
              <a:rPr lang="de-DE" sz="2400" dirty="0"/>
              <a:t> </a:t>
            </a:r>
            <a:r>
              <a:rPr lang="de-DE" sz="2400" dirty="0" err="1"/>
              <a:t>become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/>
              <a:t> dominant, </a:t>
            </a:r>
            <a:r>
              <a:rPr lang="de-DE" sz="2400" dirty="0" err="1"/>
              <a:t>making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harmonic</a:t>
            </a:r>
            <a:r>
              <a:rPr lang="de-DE" sz="2400" dirty="0"/>
              <a:t> </a:t>
            </a:r>
            <a:r>
              <a:rPr lang="de-DE" sz="2400" dirty="0" err="1"/>
              <a:t>approximation</a:t>
            </a:r>
            <a:r>
              <a:rPr lang="de-DE" sz="2400" dirty="0"/>
              <a:t> </a:t>
            </a:r>
            <a:r>
              <a:rPr lang="de-DE" sz="2400" dirty="0" err="1"/>
              <a:t>less</a:t>
            </a:r>
            <a:r>
              <a:rPr lang="de-DE" sz="2400" dirty="0"/>
              <a:t> </a:t>
            </a:r>
            <a:r>
              <a:rPr lang="de-DE" sz="2400" dirty="0" err="1"/>
              <a:t>precise</a:t>
            </a:r>
            <a:r>
              <a:rPr lang="de-DE" sz="2400" dirty="0"/>
              <a:t>.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ACC70DB-8119-EAE2-72C1-80E852F4D073}"/>
              </a:ext>
            </a:extLst>
          </p:cNvPr>
          <p:cNvSpPr txBox="1"/>
          <p:nvPr/>
        </p:nvSpPr>
        <p:spPr>
          <a:xfrm>
            <a:off x="22981340" y="23307029"/>
            <a:ext cx="8961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Tab 3: </a:t>
            </a:r>
            <a:r>
              <a:rPr lang="en-US" sz="2000" noProof="1"/>
              <a:t>Comparison of the frequencies obtained by Gaussian, the harmonic fit, and the Numervo’s method with experimental data (FTIR) for trans-CH</a:t>
            </a:r>
            <a:r>
              <a:rPr lang="en-US" sz="2000" baseline="-25000" noProof="1"/>
              <a:t>3</a:t>
            </a:r>
            <a:r>
              <a:rPr lang="en-US" sz="2000" noProof="1"/>
              <a:t>COOH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39DBFD6-E5AC-96D5-2B47-17F03C390EC5}"/>
              </a:ext>
            </a:extLst>
          </p:cNvPr>
          <p:cNvSpPr txBox="1"/>
          <p:nvPr/>
        </p:nvSpPr>
        <p:spPr>
          <a:xfrm>
            <a:off x="22968712" y="26687050"/>
            <a:ext cx="9106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Regarding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fundamential</a:t>
            </a:r>
            <a:r>
              <a:rPr lang="de-DE" sz="2400" dirty="0"/>
              <a:t> </a:t>
            </a:r>
            <a:r>
              <a:rPr lang="de-DE" sz="2400" dirty="0" err="1"/>
              <a:t>frequency</a:t>
            </a:r>
            <a:r>
              <a:rPr lang="de-DE" sz="2400" dirty="0"/>
              <a:t> </a:t>
            </a:r>
            <a:r>
              <a:rPr lang="de-DE" sz="2400" dirty="0" err="1"/>
              <a:t>again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Numerov</a:t>
            </a:r>
            <a:r>
              <a:rPr lang="de-DE" sz="2400" dirty="0"/>
              <a:t> </a:t>
            </a:r>
            <a:r>
              <a:rPr lang="de-DE" sz="2400" dirty="0" err="1"/>
              <a:t>method</a:t>
            </a:r>
            <a:r>
              <a:rPr lang="de-DE" sz="2400" dirty="0"/>
              <a:t>  </a:t>
            </a:r>
            <a:r>
              <a:rPr lang="de-DE" sz="2400" dirty="0" err="1"/>
              <a:t>with</a:t>
            </a:r>
            <a:r>
              <a:rPr lang="de-DE" sz="2400" dirty="0"/>
              <a:t> 15.88 cm</a:t>
            </a:r>
            <a:r>
              <a:rPr lang="de-DE" sz="2400" baseline="30000" dirty="0"/>
              <a:t>-1 </a:t>
            </a:r>
            <a:r>
              <a:rPr lang="de-DE" sz="2400" dirty="0"/>
              <a:t>(0,44 %) </a:t>
            </a:r>
            <a:r>
              <a:rPr lang="de-DE" sz="2400" dirty="0" err="1"/>
              <a:t>shows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smallest</a:t>
            </a:r>
            <a:r>
              <a:rPr lang="de-DE" sz="2400" dirty="0"/>
              <a:t> </a:t>
            </a:r>
            <a:r>
              <a:rPr lang="de-DE" sz="2400" dirty="0" err="1"/>
              <a:t>derivation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literature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. Fig 4 </a:t>
            </a:r>
            <a:r>
              <a:rPr lang="de-DE" sz="2400" dirty="0" err="1"/>
              <a:t>shows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PES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anharmonic</a:t>
            </a:r>
            <a:r>
              <a:rPr lang="de-DE" sz="2400" dirty="0"/>
              <a:t>,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reflected</a:t>
            </a:r>
            <a:r>
              <a:rPr lang="de-DE" sz="2400" dirty="0"/>
              <a:t> in </a:t>
            </a:r>
            <a:r>
              <a:rPr lang="de-DE" sz="2400" dirty="0" err="1"/>
              <a:t>higher</a:t>
            </a:r>
            <a:r>
              <a:rPr lang="de-DE" sz="2400" dirty="0"/>
              <a:t> </a:t>
            </a:r>
            <a:r>
              <a:rPr lang="de-DE" sz="2400" dirty="0" err="1"/>
              <a:t>deviations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harmonic</a:t>
            </a:r>
            <a:r>
              <a:rPr lang="de-DE" sz="2400" dirty="0"/>
              <a:t> </a:t>
            </a:r>
            <a:r>
              <a:rPr lang="de-DE" sz="2400" dirty="0" err="1"/>
              <a:t>wavenumbers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experimental </a:t>
            </a:r>
            <a:r>
              <a:rPr lang="de-DE" sz="2400" dirty="0" err="1"/>
              <a:t>data</a:t>
            </a:r>
            <a:r>
              <a:rPr lang="de-DE" sz="2400" dirty="0"/>
              <a:t>.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9396DCC-50F4-23AA-ED61-7C0D4615004F}"/>
              </a:ext>
            </a:extLst>
          </p:cNvPr>
          <p:cNvSpPr txBox="1"/>
          <p:nvPr/>
        </p:nvSpPr>
        <p:spPr>
          <a:xfrm>
            <a:off x="32783738" y="23282817"/>
            <a:ext cx="10040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Tab 4: </a:t>
            </a:r>
            <a:r>
              <a:rPr lang="en-US" sz="2000" noProof="1"/>
              <a:t>Comparison of the frequencies obtained by Gaussian, the harmonic fit, and the Numervo’s method with experimental data (*FTIR, trans-CD</a:t>
            </a:r>
            <a:r>
              <a:rPr lang="en-US" sz="2000" baseline="-25000" noProof="1"/>
              <a:t>3</a:t>
            </a:r>
            <a:r>
              <a:rPr lang="en-US" sz="2000" noProof="1"/>
              <a:t>COOD) for trans-CH</a:t>
            </a:r>
            <a:r>
              <a:rPr lang="en-US" sz="2000" baseline="-25000" noProof="1"/>
              <a:t>3</a:t>
            </a:r>
            <a:r>
              <a:rPr lang="en-US" sz="2000" noProof="1"/>
              <a:t>COOD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069CEA35-9F7E-4F6B-6D45-92622830196C}"/>
              </a:ext>
            </a:extLst>
          </p:cNvPr>
          <p:cNvSpPr txBox="1"/>
          <p:nvPr/>
        </p:nvSpPr>
        <p:spPr>
          <a:xfrm>
            <a:off x="32891083" y="26687050"/>
            <a:ext cx="9461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Here </a:t>
            </a:r>
            <a:r>
              <a:rPr lang="de-DE" sz="2400" dirty="0" err="1"/>
              <a:t>with</a:t>
            </a:r>
            <a:r>
              <a:rPr lang="de-DE" sz="2400" dirty="0"/>
              <a:t> a </a:t>
            </a:r>
            <a:r>
              <a:rPr lang="de-DE" sz="2400" dirty="0" err="1"/>
              <a:t>deviation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99.58 cm</a:t>
            </a:r>
            <a:r>
              <a:rPr lang="de-DE" sz="2400" baseline="30000" dirty="0"/>
              <a:t>-1</a:t>
            </a:r>
            <a:r>
              <a:rPr lang="de-DE" sz="2400" dirty="0"/>
              <a:t>  (3.79 %)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frequencies</a:t>
            </a:r>
            <a:r>
              <a:rPr lang="de-DE" sz="2400" dirty="0"/>
              <a:t> </a:t>
            </a:r>
            <a:r>
              <a:rPr lang="de-DE" sz="2400" dirty="0" err="1"/>
              <a:t>obtained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Gaussian</a:t>
            </a:r>
            <a:r>
              <a:rPr lang="de-DE" sz="2400" dirty="0"/>
              <a:t> perform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best</a:t>
            </a:r>
            <a:r>
              <a:rPr lang="de-DE" sz="2400" dirty="0"/>
              <a:t> in </a:t>
            </a:r>
            <a:r>
              <a:rPr lang="de-DE" sz="2400" dirty="0" err="1"/>
              <a:t>respect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experimental </a:t>
            </a:r>
            <a:r>
              <a:rPr lang="de-DE" sz="2400" dirty="0" err="1"/>
              <a:t>data</a:t>
            </a:r>
            <a:r>
              <a:rPr lang="de-DE" sz="2400" dirty="0"/>
              <a:t>. The experimental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comes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a FTIR </a:t>
            </a:r>
            <a:r>
              <a:rPr lang="de-DE" sz="2400" dirty="0" err="1"/>
              <a:t>measurement</a:t>
            </a:r>
            <a:r>
              <a:rPr lang="de-DE" sz="2400" dirty="0"/>
              <a:t> in a  Ar </a:t>
            </a:r>
            <a:r>
              <a:rPr lang="de-DE" sz="2400" dirty="0" err="1"/>
              <a:t>matrix</a:t>
            </a:r>
            <a:r>
              <a:rPr lang="de-DE" sz="2400" dirty="0"/>
              <a:t> at 8K. The </a:t>
            </a:r>
            <a:r>
              <a:rPr lang="de-DE" sz="2400" dirty="0" err="1"/>
              <a:t>smaller</a:t>
            </a:r>
            <a:r>
              <a:rPr lang="de-DE" sz="2400" dirty="0"/>
              <a:t> </a:t>
            </a:r>
            <a:r>
              <a:rPr lang="de-DE" sz="2400" dirty="0" err="1"/>
              <a:t>deviation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harmonic</a:t>
            </a:r>
            <a:r>
              <a:rPr lang="de-DE" sz="2400" dirty="0"/>
              <a:t> </a:t>
            </a:r>
            <a:r>
              <a:rPr lang="de-DE" sz="2400" dirty="0" err="1"/>
              <a:t>Gaussian</a:t>
            </a:r>
            <a:r>
              <a:rPr lang="de-DE" sz="2400" dirty="0"/>
              <a:t> </a:t>
            </a:r>
            <a:r>
              <a:rPr lang="de-DE" sz="2400" dirty="0" err="1"/>
              <a:t>result</a:t>
            </a:r>
            <a:r>
              <a:rPr lang="de-DE" sz="2400" dirty="0"/>
              <a:t> </a:t>
            </a:r>
            <a:r>
              <a:rPr lang="de-DE" sz="2400" dirty="0" err="1"/>
              <a:t>could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 </a:t>
            </a:r>
            <a:r>
              <a:rPr lang="de-DE" sz="2400" dirty="0" err="1"/>
              <a:t>error</a:t>
            </a:r>
            <a:r>
              <a:rPr lang="de-DE" sz="2400" dirty="0"/>
              <a:t> </a:t>
            </a:r>
            <a:r>
              <a:rPr lang="de-DE" sz="2400" dirty="0" err="1"/>
              <a:t>cancellation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error</a:t>
            </a:r>
            <a:r>
              <a:rPr lang="de-DE" sz="2400" dirty="0"/>
              <a:t> </a:t>
            </a:r>
            <a:r>
              <a:rPr lang="de-DE" sz="2400" dirty="0" err="1"/>
              <a:t>compensation</a:t>
            </a:r>
            <a:r>
              <a:rPr lang="de-DE" sz="24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1EB89687-3C14-8615-54F7-D546E15E2C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13825"/>
                  </p:ext>
                </p:extLst>
              </p:nvPr>
            </p:nvGraphicFramePr>
            <p:xfrm>
              <a:off x="20160036" y="9877025"/>
              <a:ext cx="6891199" cy="303886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3588">
                      <a:extLst>
                        <a:ext uri="{9D8B030D-6E8A-4147-A177-3AD203B41FA5}">
                          <a16:colId xmlns:a16="http://schemas.microsoft.com/office/drawing/2014/main" val="979508158"/>
                        </a:ext>
                      </a:extLst>
                    </a:gridCol>
                    <a:gridCol w="1192575">
                      <a:extLst>
                        <a:ext uri="{9D8B030D-6E8A-4147-A177-3AD203B41FA5}">
                          <a16:colId xmlns:a16="http://schemas.microsoft.com/office/drawing/2014/main" val="2839578664"/>
                        </a:ext>
                      </a:extLst>
                    </a:gridCol>
                    <a:gridCol w="1164328">
                      <a:extLst>
                        <a:ext uri="{9D8B030D-6E8A-4147-A177-3AD203B41FA5}">
                          <a16:colId xmlns:a16="http://schemas.microsoft.com/office/drawing/2014/main" val="427621495"/>
                        </a:ext>
                      </a:extLst>
                    </a:gridCol>
                    <a:gridCol w="1175008">
                      <a:extLst>
                        <a:ext uri="{9D8B030D-6E8A-4147-A177-3AD203B41FA5}">
                          <a16:colId xmlns:a16="http://schemas.microsoft.com/office/drawing/2014/main" val="586868843"/>
                        </a:ext>
                      </a:extLst>
                    </a:gridCol>
                    <a:gridCol w="1356600">
                      <a:extLst>
                        <a:ext uri="{9D8B030D-6E8A-4147-A177-3AD203B41FA5}">
                          <a16:colId xmlns:a16="http://schemas.microsoft.com/office/drawing/2014/main" val="180023404"/>
                        </a:ext>
                      </a:extLst>
                    </a:gridCol>
                    <a:gridCol w="1239100">
                      <a:extLst>
                        <a:ext uri="{9D8B030D-6E8A-4147-A177-3AD203B41FA5}">
                          <a16:colId xmlns:a16="http://schemas.microsoft.com/office/drawing/2014/main" val="2098031944"/>
                        </a:ext>
                      </a:extLst>
                    </a:gridCol>
                  </a:tblGrid>
                  <a:tr h="329621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444094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3.69E-14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1.75E-14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-2.28E-14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2.26E-14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734363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3.59E-14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-8.89E-15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2.43E-14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5.34E-15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506618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-2.89E-14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2.32E-14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3.19E-14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8.91E-15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071718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1.745E-14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-8.80E-15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3.29E-14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5.83E-15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0696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2.26E-14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5.34E-15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8.91E-15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5.83E-15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52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1EB89687-3C14-8615-54F7-D546E15E2C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13825"/>
                  </p:ext>
                </p:extLst>
              </p:nvPr>
            </p:nvGraphicFramePr>
            <p:xfrm>
              <a:off x="20160036" y="9877025"/>
              <a:ext cx="6891199" cy="303886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763588">
                      <a:extLst>
                        <a:ext uri="{9D8B030D-6E8A-4147-A177-3AD203B41FA5}">
                          <a16:colId xmlns:a16="http://schemas.microsoft.com/office/drawing/2014/main" val="979508158"/>
                        </a:ext>
                      </a:extLst>
                    </a:gridCol>
                    <a:gridCol w="1192575">
                      <a:extLst>
                        <a:ext uri="{9D8B030D-6E8A-4147-A177-3AD203B41FA5}">
                          <a16:colId xmlns:a16="http://schemas.microsoft.com/office/drawing/2014/main" val="2839578664"/>
                        </a:ext>
                      </a:extLst>
                    </a:gridCol>
                    <a:gridCol w="1164328">
                      <a:extLst>
                        <a:ext uri="{9D8B030D-6E8A-4147-A177-3AD203B41FA5}">
                          <a16:colId xmlns:a16="http://schemas.microsoft.com/office/drawing/2014/main" val="427621495"/>
                        </a:ext>
                      </a:extLst>
                    </a:gridCol>
                    <a:gridCol w="1175008">
                      <a:extLst>
                        <a:ext uri="{9D8B030D-6E8A-4147-A177-3AD203B41FA5}">
                          <a16:colId xmlns:a16="http://schemas.microsoft.com/office/drawing/2014/main" val="586868843"/>
                        </a:ext>
                      </a:extLst>
                    </a:gridCol>
                    <a:gridCol w="1356600">
                      <a:extLst>
                        <a:ext uri="{9D8B030D-6E8A-4147-A177-3AD203B41FA5}">
                          <a16:colId xmlns:a16="http://schemas.microsoft.com/office/drawing/2014/main" val="180023404"/>
                        </a:ext>
                      </a:extLst>
                    </a:gridCol>
                    <a:gridCol w="1239100">
                      <a:extLst>
                        <a:ext uri="{9D8B030D-6E8A-4147-A177-3AD203B41FA5}">
                          <a16:colId xmlns:a16="http://schemas.microsoft.com/office/drawing/2014/main" val="20980319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l="-63830" r="-414894" b="-7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l="-167391" r="-323913" b="-7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l="-264516" r="-220430" b="-7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l="-316822" r="-91589" b="-7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l="-455102" b="-7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444094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t="-64444" r="-806667" b="-3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3.69E-14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1.75E-14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-2.28E-14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2.26E-14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734363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t="-160870" r="-806667" b="-2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3.59E-14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-8.89E-15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2.43E-14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5.34E-15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506618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t="-260870" r="-806667" b="-1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-2.89E-14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2.32E-14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3.19E-14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8.91E-15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071718"/>
                      </a:ext>
                    </a:extLst>
                  </a:tr>
                  <a:tr h="576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t="-368889" r="-806667" b="-8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1.745E-14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-8.80E-15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3.29E-14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5.83E-15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0696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0"/>
                          <a:stretch>
                            <a:fillRect t="-727586" r="-80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2.26E-14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5.34E-15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8.91E-15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5.83E-15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52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60EC634-09E6-982C-D249-4CE4E7B9C51F}"/>
                  </a:ext>
                </a:extLst>
              </p:cNvPr>
              <p:cNvSpPr txBox="1"/>
              <p:nvPr/>
            </p:nvSpPr>
            <p:spPr>
              <a:xfrm>
                <a:off x="13061782" y="9459301"/>
                <a:ext cx="14600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2000" b="1" noProof="1"/>
                  <a:t>Tab 2/3: </a:t>
                </a:r>
                <a:r>
                  <a:rPr lang="de-AT" sz="2000" noProof="1"/>
                  <a:t>Overlap Matrix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000" b="0" i="1" noProof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AT" sz="2000" b="0" i="1" noProof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AT" sz="2000" b="0" i="1" noProof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AT" sz="20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000" b="0" i="1" noProof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de-AT" sz="2000" b="0" i="1" noProof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de-AT" sz="2000" noProof="1"/>
                  <a:t>, obtained by Numerov‘s method for trans-CH</a:t>
                </a:r>
                <a:r>
                  <a:rPr lang="de-AT" sz="2000" baseline="-25000" noProof="1"/>
                  <a:t>3</a:t>
                </a:r>
                <a:r>
                  <a:rPr lang="de-AT" sz="2000" noProof="1"/>
                  <a:t>COOH (right) and trans-CH</a:t>
                </a:r>
                <a:r>
                  <a:rPr lang="de-AT" sz="2000" baseline="-25000" noProof="1"/>
                  <a:t>3</a:t>
                </a:r>
                <a:r>
                  <a:rPr lang="de-AT" sz="2000" noProof="1"/>
                  <a:t>COOD (left)</a:t>
                </a:r>
                <a:endParaRPr lang="en-US" sz="2000" noProof="1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60EC634-09E6-982C-D249-4CE4E7B9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782" y="9459301"/>
                <a:ext cx="14600742" cy="400110"/>
              </a:xfrm>
              <a:prstGeom prst="rect">
                <a:avLst/>
              </a:prstGeom>
              <a:blipFill>
                <a:blip r:embed="rId31"/>
                <a:stretch>
                  <a:fillRect l="-434" t="-3030" b="-272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5E9A2F1-3763-F137-94BD-F15C4B2F24A9}"/>
                  </a:ext>
                </a:extLst>
              </p:cNvPr>
              <p:cNvSpPr txBox="1"/>
              <p:nvPr/>
            </p:nvSpPr>
            <p:spPr>
              <a:xfrm>
                <a:off x="19668514" y="6321505"/>
                <a:ext cx="7331568" cy="305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dirty="0"/>
                  <a:t>With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energy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eigenvalues</a:t>
                </a:r>
                <a:r>
                  <a:rPr lang="de-DE" sz="2400" dirty="0"/>
                  <a:t>,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vibrational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frequencies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both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fundamental and </a:t>
                </a:r>
                <a:r>
                  <a:rPr lang="de-DE" sz="2400" dirty="0" err="1"/>
                  <a:t>overtone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calculated</a:t>
                </a:r>
                <a:r>
                  <a:rPr lang="de-DE" sz="24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A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r>
                  <a:rPr lang="de-DE" sz="2400" dirty="0"/>
                  <a:t>The </a:t>
                </a:r>
                <a:r>
                  <a:rPr lang="de-DE" sz="2400" dirty="0" err="1"/>
                  <a:t>following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table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displays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Overlap</a:t>
                </a:r>
                <a:r>
                  <a:rPr lang="de-DE" sz="2400" dirty="0"/>
                  <a:t> </a:t>
                </a:r>
                <a:r>
                  <a:rPr lang="de-DE" sz="2400" dirty="0" err="1"/>
                  <a:t>matrix</a:t>
                </a:r>
                <a:r>
                  <a:rPr lang="de-DE" sz="24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A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A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AT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5E9A2F1-3763-F137-94BD-F15C4B2F2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8514" y="6321505"/>
                <a:ext cx="7331568" cy="3057888"/>
              </a:xfrm>
              <a:prstGeom prst="rect">
                <a:avLst/>
              </a:prstGeom>
              <a:blipFill>
                <a:blip r:embed="rId32"/>
                <a:stretch>
                  <a:fillRect l="-1211" t="-1653" r="-1038" b="-714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3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1442</Words>
  <Application>Microsoft Macintosh PowerPoint</Application>
  <PresentationFormat>Benutzerdefiniert</PresentationFormat>
  <Paragraphs>309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ElsevierSans</vt:lpstr>
      <vt:lpstr>Lato</vt:lpstr>
      <vt:lpstr>Roboto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Marian Meinschad</dc:creator>
  <cp:lastModifiedBy>Lukas Marian Meinschad</cp:lastModifiedBy>
  <cp:revision>10</cp:revision>
  <dcterms:created xsi:type="dcterms:W3CDTF">2024-11-08T08:59:31Z</dcterms:created>
  <dcterms:modified xsi:type="dcterms:W3CDTF">2024-11-18T19:22:10Z</dcterms:modified>
</cp:coreProperties>
</file>