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DED3FB6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92C615-5922-DF13-DE42-AFDE07E7D2CB}" name="Lukas Marian Meinschad" initials="LM" userId="S::lukas.meinschad@student.uibk.ac.at::b4407ccd-a865-43cb-9865-b5d4bb611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3278"/>
  </p:normalViewPr>
  <p:slideViewPr>
    <p:cSldViewPr snapToGrid="0">
      <p:cViewPr>
        <p:scale>
          <a:sx n="58" d="100"/>
          <a:sy n="58" d="100"/>
        </p:scale>
        <p:origin x="152" y="-4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DED3FB6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B6C883-ACA7-F442-83B4-735C4AA18DCB}" authorId="{4092C615-5922-DF13-DE42-AFDE07E7D2CB}" created="2024-11-09T00:05:51.3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8434402" sldId="256"/>
      <ac:picMk id="45" creationId="{DC2B7A11-21FA-5856-1604-2B1FCF0F3876}"/>
    </ac:deMkLst>
    <p188:txBody>
      <a:bodyPr/>
      <a:lstStyle/>
      <a:p>
        <a:r>
          <a:rPr lang="de-DE"/>
          <a:t>Here maybe the total thing</a:t>
        </a:r>
      </a:p>
    </p188:txBody>
  </p188:cm>
  <p188:cm id="{E59D2FDB-440E-2841-86AE-3C1661E7179E}" authorId="{4092C615-5922-DF13-DE42-AFDE07E7D2CB}" created="2024-11-09T00:06:03.57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8434402" sldId="256"/>
      <ac:graphicFrameMk id="48" creationId="{09CB0D97-A60E-24E1-A7AA-482B3254A2F0}"/>
    </ac:deMkLst>
    <p188:txBody>
      <a:bodyPr/>
      <a:lstStyle/>
      <a:p>
        <a:r>
          <a:rPr lang="de-DE"/>
          <a:t>Check if those frequencies are right</a:t>
        </a:r>
      </a:p>
    </p188:txBody>
  </p188:cm>
  <p188:cm id="{9ADAC641-A34C-B94C-9131-1D2324CF1AA9}" authorId="{4092C615-5922-DF13-DE42-AFDE07E7D2CB}" created="2024-11-09T00:06:17.21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8434402" sldId="256"/>
      <ac:spMk id="40" creationId="{EA6E2D9B-2E8D-DB28-37C2-C5F1747ABF08}"/>
    </ac:deMkLst>
    <p188:txBody>
      <a:bodyPr/>
      <a:lstStyle/>
      <a:p>
        <a:r>
          <a:rPr lang="de-DE"/>
          <a:t>Figure out what to do with this block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BDDA7-5E33-DA47-8AF0-E5C223F202AD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6B568-F832-344B-B913-0F935F0A86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504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F6B568-F832-344B-B913-0F935F0A865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50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220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88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42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1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82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82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13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865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66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728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92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32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216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E90B6-A121-0A49-A325-CBA152FDFCFA}" type="datetimeFigureOut">
              <a:rPr lang="de-DE" smtClean="0"/>
              <a:t>11.11.24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7DF4F-D51C-5241-B22D-8B5F55105E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37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hyperlink" Target="https://doi.org/10.1016/B978-0-12-091841-6.X5000-2" TargetMode="External"/><Relationship Id="rId26" Type="http://schemas.openxmlformats.org/officeDocument/2006/relationships/image" Target="../media/image20.png"/><Relationship Id="rId3" Type="http://schemas.microsoft.com/office/2018/10/relationships/comments" Target="../comments/modernComment_100_DED3FB62.xml"/><Relationship Id="rId21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hyperlink" Target="https://doi.org/10.1021/jp003277u" TargetMode="External"/><Relationship Id="rId25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doi.org/10.1063/1.2436891" TargetMode="External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12.png"/><Relationship Id="rId23" Type="http://schemas.openxmlformats.org/officeDocument/2006/relationships/image" Target="../media/image17.png"/><Relationship Id="rId10" Type="http://schemas.openxmlformats.org/officeDocument/2006/relationships/image" Target="../media/image7.png"/><Relationship Id="rId19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414747EF-8BA0-30CD-B11F-62EBD9277682}"/>
              </a:ext>
            </a:extLst>
          </p:cNvPr>
          <p:cNvSpPr/>
          <p:nvPr/>
        </p:nvSpPr>
        <p:spPr>
          <a:xfrm>
            <a:off x="0" y="0"/>
            <a:ext cx="42803763" cy="3454400"/>
          </a:xfrm>
          <a:prstGeom prst="rect">
            <a:avLst/>
          </a:prstGeom>
          <a:solidFill>
            <a:srgbClr val="12326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1605874-DA94-B687-91C2-F5C04C19724D}"/>
              </a:ext>
            </a:extLst>
          </p:cNvPr>
          <p:cNvSpPr txBox="1"/>
          <p:nvPr/>
        </p:nvSpPr>
        <p:spPr>
          <a:xfrm>
            <a:off x="7692115" y="146224"/>
            <a:ext cx="2709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QM PART A: </a:t>
            </a:r>
            <a:r>
              <a:rPr lang="en-US" sz="66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Vibrational spectroscopy using nuclear wave functions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33465C-8BD2-6143-E132-09A0F61C15AB}"/>
              </a:ext>
            </a:extLst>
          </p:cNvPr>
          <p:cNvSpPr txBox="1"/>
          <p:nvPr/>
        </p:nvSpPr>
        <p:spPr>
          <a:xfrm>
            <a:off x="7852135" y="1162726"/>
            <a:ext cx="270994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Advanced Practical in Theoretical Chemistry </a:t>
            </a:r>
            <a:endParaRPr lang="en-US" sz="6000" i="0" noProof="1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A3B7F93-2330-0CCD-5C65-F6D6A5FC4ED6}"/>
              </a:ext>
            </a:extLst>
          </p:cNvPr>
          <p:cNvSpPr/>
          <p:nvPr/>
        </p:nvSpPr>
        <p:spPr>
          <a:xfrm>
            <a:off x="540203" y="3708612"/>
            <a:ext cx="11628620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Introduction</a:t>
            </a:r>
            <a:endParaRPr lang="en-US" sz="60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7D7E5F4-27C5-92B7-9162-5DFD64155C40}"/>
                  </a:ext>
                </a:extLst>
              </p:cNvPr>
              <p:cNvSpPr txBox="1"/>
              <p:nvPr/>
            </p:nvSpPr>
            <p:spPr>
              <a:xfrm>
                <a:off x="540202" y="4773766"/>
                <a:ext cx="11628620" cy="2677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This poster shows the results of the second part of QM calculation from the advanced practical course. For difluor </a:t>
                </a:r>
                <a14:m>
                  <m:oMath xmlns:m="http://schemas.openxmlformats.org/officeDocument/2006/math">
                    <m:r>
                      <a:rPr lang="de-AT" sz="2800" b="0" i="0" noProof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e-AT" sz="28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800" b="0" i="0" noProof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AT" sz="2800" b="0" i="0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sz="2800" b="0" i="0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noProof="1"/>
                  <a:t> </a:t>
                </a:r>
                <a:r>
                  <a:rPr lang="en-US" sz="2800" noProof="1"/>
                  <a:t>and trans-acetic acid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8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8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8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8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800" b="0" i="0" noProof="1" smtClean="0">
                        <a:latin typeface="Cambria Math" panose="02040503050406030204" pitchFamily="18" charset="0"/>
                      </a:rPr>
                      <m:t>COOH</m:t>
                    </m:r>
                    <m:r>
                      <a:rPr lang="de-AT" sz="2800" b="0" i="0" noProof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noProof="1"/>
                  <a:t> </a:t>
                </a:r>
                <a:r>
                  <a:rPr lang="en-US" sz="2800" noProof="1"/>
                  <a:t>a geometry optimization and harmonic frequency calculation were performed.  Further, a bond scan along F-F and O-H was calculated and the potential energies were used to numerically solve the </a:t>
                </a:r>
                <a:r>
                  <a:rPr lang="en-US" sz="2800" b="1" i="1" noProof="1"/>
                  <a:t>Schrödinger equation </a:t>
                </a:r>
                <a:r>
                  <a:rPr lang="en-US" sz="2800" noProof="1"/>
                  <a:t>using </a:t>
                </a:r>
                <a:r>
                  <a:rPr lang="en-US" sz="2800" b="1" i="1" noProof="1"/>
                  <a:t>Numervo’s </a:t>
                </a:r>
                <a:r>
                  <a:rPr lang="en-US" sz="2800" noProof="1"/>
                  <a:t>method.</a:t>
                </a:r>
                <a:endParaRPr lang="en-US" sz="2800" b="1" noProof="1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57D7E5F4-27C5-92B7-9162-5DFD64155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02" y="4773766"/>
                <a:ext cx="11628620" cy="2677656"/>
              </a:xfrm>
              <a:prstGeom prst="rect">
                <a:avLst/>
              </a:prstGeom>
              <a:blipFill>
                <a:blip r:embed="rId4"/>
                <a:stretch>
                  <a:fillRect l="-1091" t="-2347" r="-1636" b="-51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hteck 25">
            <a:extLst>
              <a:ext uri="{FF2B5EF4-FFF2-40B4-BE49-F238E27FC236}">
                <a16:creationId xmlns:a16="http://schemas.microsoft.com/office/drawing/2014/main" id="{4DCB0146-60A1-6376-C1D7-F6E3D7BBBE74}"/>
              </a:ext>
            </a:extLst>
          </p:cNvPr>
          <p:cNvSpPr/>
          <p:nvPr/>
        </p:nvSpPr>
        <p:spPr>
          <a:xfrm>
            <a:off x="563629" y="7669058"/>
            <a:ext cx="11628620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Starting Structures / Calculation Parameters</a:t>
            </a:r>
            <a:endParaRPr lang="en-US" sz="4800" b="1" noProof="1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CA2741E-4106-52A0-FBEF-C218E18A9DA5}"/>
              </a:ext>
            </a:extLst>
          </p:cNvPr>
          <p:cNvSpPr txBox="1"/>
          <p:nvPr/>
        </p:nvSpPr>
        <p:spPr>
          <a:xfrm>
            <a:off x="563629" y="8830603"/>
            <a:ext cx="11628621" cy="6401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5400" noProof="1"/>
          </a:p>
          <a:p>
            <a:endParaRPr lang="en-US" sz="5400" noProof="1"/>
          </a:p>
          <a:p>
            <a:endParaRPr lang="en-US" sz="5400" noProof="1"/>
          </a:p>
          <a:p>
            <a:endParaRPr lang="en-US" sz="5400" noProof="1"/>
          </a:p>
          <a:p>
            <a:endParaRPr lang="en-US" sz="2800" noProof="1"/>
          </a:p>
          <a:p>
            <a:r>
              <a:rPr lang="en-US" sz="2800" noProof="1"/>
              <a:t>The geometries of both structures were optimized with B3LYP exchange-correlation function using the 6-311++G(3df,3pd) basis set. Further a frequency calculation and a bond scan was performed. For the bond scan the coordinate was </a:t>
            </a:r>
          </a:p>
          <a:p>
            <a:endParaRPr lang="en-US" sz="54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A5D0E-A5D1-978A-64EE-413CE035441B}"/>
                  </a:ext>
                </a:extLst>
              </p:cNvPr>
              <p:cNvSpPr txBox="1"/>
              <p:nvPr/>
            </p:nvSpPr>
            <p:spPr>
              <a:xfrm>
                <a:off x="854632" y="11942318"/>
                <a:ext cx="10999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noProof="1"/>
                  <a:t>Fig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noProof="1" dirty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2800" b="0" i="0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noProof="1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noProof="1" dirty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en-US" sz="28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noProof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0" noProof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en-US" sz="2800" b="0" i="0" noProof="1" dirty="0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800" noProof="1"/>
                  <a:t> optimized with  B3LYP/6-311++G(3df,3pd)</a:t>
                </a:r>
              </a:p>
            </p:txBody>
          </p:sp>
        </mc:Choice>
        <mc:Fallback xmlns="">
          <p:sp>
            <p:nvSpPr>
              <p:cNvPr id="33" name="Textfeld 32">
                <a:extLst>
                  <a:ext uri="{FF2B5EF4-FFF2-40B4-BE49-F238E27FC236}">
                    <a16:creationId xmlns:a16="http://schemas.microsoft.com/office/drawing/2014/main" id="{F72A5D0E-A5D1-978A-64EE-413CE0354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32" y="11942318"/>
                <a:ext cx="10999759" cy="523220"/>
              </a:xfrm>
              <a:prstGeom prst="rect">
                <a:avLst/>
              </a:prstGeom>
              <a:blipFill>
                <a:blip r:embed="rId5"/>
                <a:stretch>
                  <a:fillRect l="-1153" t="-11905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hteck 33">
            <a:extLst>
              <a:ext uri="{FF2B5EF4-FFF2-40B4-BE49-F238E27FC236}">
                <a16:creationId xmlns:a16="http://schemas.microsoft.com/office/drawing/2014/main" id="{8ABEE7E9-1987-213B-E904-70E5524F26BB}"/>
              </a:ext>
            </a:extLst>
          </p:cNvPr>
          <p:cNvSpPr/>
          <p:nvPr/>
        </p:nvSpPr>
        <p:spPr>
          <a:xfrm>
            <a:off x="565253" y="15463261"/>
            <a:ext cx="11628621" cy="1699633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noProof="1"/>
              <a:t>Calculation of force Constant  and reduced mass</a:t>
            </a:r>
            <a:endParaRPr lang="en-US" sz="48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9E26F96-F7E1-CDF2-4882-470B7E0B723E}"/>
                  </a:ext>
                </a:extLst>
              </p:cNvPr>
              <p:cNvSpPr txBox="1"/>
              <p:nvPr/>
            </p:nvSpPr>
            <p:spPr>
              <a:xfrm>
                <a:off x="565252" y="17191487"/>
                <a:ext cx="11628621" cy="120851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The force constant can be calculated using finite differences from the potential energy curve of the bond scan</a:t>
                </a: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≈ </m:t>
                      </m:r>
                      <m:f>
                        <m:fPr>
                          <m:ctrlP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𝑚𝑖𝑛</m:t>
                              </m:r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Using the harmonic osscilator framework the frequency </a:t>
                </a:r>
                <a14:m>
                  <m:oMath xmlns:m="http://schemas.openxmlformats.org/officeDocument/2006/math">
                    <m:r>
                      <a:rPr lang="en-US" sz="2800" b="0" i="1" noProof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 and the wavenumber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noProof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2800" b="0" i="1" noProof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𝜈</m:t>
                        </m:r>
                      </m:e>
                    </m:acc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 can be calculates</a:t>
                </a: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de-AT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de-AT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de-AT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</m:t>
                      </m:r>
                      <m:r>
                        <a:rPr lang="en-US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𝜈</m:t>
                      </m:r>
                      <m:r>
                        <a:rPr lang="en-US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de-AT" sz="2800" b="0" i="1" noProof="1" dirty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den>
                          </m:f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𝜉</m:t>
                          </m:r>
                        </m:e>
                      </m:rad>
                      <m:r>
                        <a:rPr lang="de-AT" sz="2800" b="0" i="0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       </m:t>
                      </m:r>
                      <m:acc>
                        <m:accPr>
                          <m:chr m:val="̅"/>
                          <m:ctrlP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𝜈</m:t>
                          </m:r>
                        </m:e>
                      </m:acc>
                      <m:r>
                        <a:rPr lang="de-AT" sz="2800" b="0" i="1" noProof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f>
                        <m:fPr>
                          <m:ctrlP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num>
                        <m:den>
                          <m:r>
                            <a:rPr lang="de-AT" sz="2800" b="0" i="1" noProof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8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reduced mass in (g mol</a:t>
                </a:r>
                <a:r>
                  <a:rPr lang="en-US" sz="28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28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sz="28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AT" sz="28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de-AT" sz="28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sSub>
                      <m:sSubPr>
                        <m:ctrlPr>
                          <a:rPr lang="de-AT" sz="28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sz="28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de-AT" sz="2800" b="0" i="1" noProof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mass of first and second atom (g mol</a:t>
                </a:r>
                <a:r>
                  <a:rPr lang="en-US" sz="28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8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𝜈</m:t>
                    </m:r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frequency in (cm</a:t>
                </a:r>
                <a:r>
                  <a:rPr lang="en-US" sz="28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8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force constant in  (kcal mol</a:t>
                </a:r>
                <a:r>
                  <a:rPr lang="en-US" sz="28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 Å</a:t>
                </a:r>
                <a:r>
                  <a:rPr lang="en-US" sz="28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r>
                  <a:rPr lang="en-US" sz="2800" baseline="30000" noProof="1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de-AT" sz="2800" b="0" i="1" noProof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𝜉</m:t>
                    </m:r>
                  </m:oMath>
                </a14:m>
                <a:r>
                  <a:rPr lang="en-US" sz="2800" noProof="1">
                    <a:latin typeface="Arial" panose="020B0604020202020204" pitchFamily="34" charset="0"/>
                    <a:cs typeface="Arial" panose="020B0604020202020204" pitchFamily="34" charset="0"/>
                  </a:rPr>
                  <a:t>… conversion factor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noProof="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feld 34">
                <a:extLst>
                  <a:ext uri="{FF2B5EF4-FFF2-40B4-BE49-F238E27FC236}">
                    <a16:creationId xmlns:a16="http://schemas.microsoft.com/office/drawing/2014/main" id="{A9E26F96-F7E1-CDF2-4882-470B7E0B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52" y="17191487"/>
                <a:ext cx="11628621" cy="12085168"/>
              </a:xfrm>
              <a:prstGeom prst="rect">
                <a:avLst/>
              </a:prstGeom>
              <a:blipFill>
                <a:blip r:embed="rId6"/>
                <a:stretch>
                  <a:fillRect l="-1091" t="-52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elle 36">
                <a:extLst>
                  <a:ext uri="{FF2B5EF4-FFF2-40B4-BE49-F238E27FC236}">
                    <a16:creationId xmlns:a16="http://schemas.microsoft.com/office/drawing/2014/main" id="{3C9B80ED-1ECE-E301-C971-7BA6F4B847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587813"/>
                  </p:ext>
                </p:extLst>
              </p:nvPr>
            </p:nvGraphicFramePr>
            <p:xfrm>
              <a:off x="956762" y="25501447"/>
              <a:ext cx="10639846" cy="169513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962040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53227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3633182886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</a:tblGrid>
                  <a:tr h="324492"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b="1" i="1" noProof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1" noProof="1" dirty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r>
                                      <a:rPr lang="en-US" sz="2000" b="1" noProof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 i="0" noProof="1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b="1" noProof="1"/>
                            <a:t>trans-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1" noProof="1" dirty="0" smtClean="0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  <m:sSub>
                                <m:sSubPr>
                                  <m:ctrlPr>
                                    <a:rPr lang="en-US" sz="2000" b="1" i="1" noProof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noProof="1" dirty="0" smtClean="0">
                                      <a:latin typeface="Cambria Math" panose="02040503050406030204" pitchFamily="18" charset="0"/>
                                    </a:rPr>
                                    <m:t>𝐇</m:t>
                                  </m:r>
                                </m:e>
                                <m:sub>
                                  <m:r>
                                    <a:rPr lang="en-US" sz="2000" b="1" noProof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000" b="1" noProof="1" dirty="0" smtClean="0">
                                  <a:latin typeface="Cambria Math" panose="02040503050406030204" pitchFamily="18" charset="0"/>
                                </a:rPr>
                                <m:t>𝐂𝐎𝐎𝐇</m:t>
                              </m:r>
                            </m:oMath>
                          </a14:m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noProof="1"/>
                            <a:t>trans-CH</a:t>
                          </a:r>
                          <a:r>
                            <a:rPr lang="en-US" sz="2000" baseline="-25000" noProof="1"/>
                            <a:t>2</a:t>
                          </a:r>
                          <a:r>
                            <a:rPr lang="en-US" sz="2000" baseline="0" noProof="1"/>
                            <a:t>COOD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350097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Atoms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Amu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18.998403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1.007825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2.014102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Reduced mass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9.499202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0.948118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2.228800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26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elle 36">
                <a:extLst>
                  <a:ext uri="{FF2B5EF4-FFF2-40B4-BE49-F238E27FC236}">
                    <a16:creationId xmlns:a16="http://schemas.microsoft.com/office/drawing/2014/main" id="{3C9B80ED-1ECE-E301-C971-7BA6F4B847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3587813"/>
                  </p:ext>
                </p:extLst>
              </p:nvPr>
            </p:nvGraphicFramePr>
            <p:xfrm>
              <a:off x="956762" y="25501447"/>
              <a:ext cx="10639846" cy="169513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2962040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532274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1449443">
                      <a:extLst>
                        <a:ext uri="{9D8B030D-6E8A-4147-A177-3AD203B41FA5}">
                          <a16:colId xmlns:a16="http://schemas.microsoft.com/office/drawing/2014/main" val="3633182886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1623323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95833" t="-6250" r="-404167" b="-33437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7"/>
                          <a:stretch>
                            <a:fillRect l="-155022" t="-6250" r="-111790" b="-33437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r>
                            <a:rPr lang="en-US" sz="2000" noProof="1"/>
                            <a:t>trans-CH</a:t>
                          </a:r>
                          <a:r>
                            <a:rPr lang="en-US" sz="2000" baseline="-25000" noProof="1"/>
                            <a:t>2</a:t>
                          </a:r>
                          <a:r>
                            <a:rPr lang="en-US" sz="2000" baseline="0" noProof="1"/>
                            <a:t>COOD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Atoms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F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H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O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Amu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18.998403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1.007825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15.994915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2.014102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Reduced mass (g mol</a:t>
                          </a:r>
                          <a:r>
                            <a:rPr lang="en-US" sz="2000" baseline="30000" noProof="1"/>
                            <a:t>-1</a:t>
                          </a:r>
                          <a:r>
                            <a:rPr lang="en-US" sz="2000" baseline="0" noProof="1"/>
                            <a:t>)</a:t>
                          </a:r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9.499202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0.948118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000" kern="1200" noProof="1">
                              <a:solidFill>
                                <a:schemeClr val="tx1"/>
                              </a:solidFill>
                            </a:rPr>
                            <a:t>2.228800</a:t>
                          </a:r>
                          <a:endParaRPr lang="en-US" sz="2000" kern="1200" noProof="1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49269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Rechteck 39">
            <a:extLst>
              <a:ext uri="{FF2B5EF4-FFF2-40B4-BE49-F238E27FC236}">
                <a16:creationId xmlns:a16="http://schemas.microsoft.com/office/drawing/2014/main" id="{EA6E2D9B-2E8D-DB28-37C2-C5F1747ABF08}"/>
              </a:ext>
            </a:extLst>
          </p:cNvPr>
          <p:cNvSpPr/>
          <p:nvPr/>
        </p:nvSpPr>
        <p:spPr>
          <a:xfrm>
            <a:off x="12911205" y="3704593"/>
            <a:ext cx="13722918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Numerov Procedure</a:t>
            </a:r>
            <a:endParaRPr lang="en-US" sz="6000" b="1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B31969BA-EBB0-74CC-2455-D06C0A72FC73}"/>
                  </a:ext>
                </a:extLst>
              </p:cNvPr>
              <p:cNvSpPr txBox="1"/>
              <p:nvPr/>
            </p:nvSpPr>
            <p:spPr>
              <a:xfrm>
                <a:off x="12911204" y="4797113"/>
                <a:ext cx="13722919" cy="8282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noProof="1"/>
                  <a:t>Numerov method is a numerical method to solve differential equa-</a:t>
                </a:r>
              </a:p>
              <a:p>
                <a:r>
                  <a:rPr lang="en-US" sz="2800" noProof="1"/>
                  <a:t>tions. This method can be to obtain the energy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noProof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noProof="1"/>
                  <a:t> and the wave functions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noProof="1" dirty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sz="2800" noProof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b="0" i="0" noProof="1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noProof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ctrlP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800" b="0" i="0" noProof="1" dirty="0" smtClean="0">
                          <a:latin typeface="Cambria Math" panose="02040503050406030204" pitchFamily="18" charset="0"/>
                        </a:rPr>
                        <m:t>Ψ</m:t>
                      </m:r>
                      <m:r>
                        <a:rPr lang="en-US" sz="2800" b="0" i="1" noProof="1" dirty="0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80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noProof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noProof="1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r>
                            <a:rPr lang="en-US" sz="2800" i="1" noProof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i="1" noProof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noProof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noProof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noProof="1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  <a:p>
                <a:endParaRPr lang="en-US" sz="2800" noProof="1"/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B31969BA-EBB0-74CC-2455-D06C0A72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1204" y="4797113"/>
                <a:ext cx="13722919" cy="8282011"/>
              </a:xfrm>
              <a:prstGeom prst="rect">
                <a:avLst/>
              </a:prstGeom>
              <a:blipFill>
                <a:blip r:embed="rId8"/>
                <a:stretch>
                  <a:fillRect l="-924" t="-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eck 41">
            <a:extLst>
              <a:ext uri="{FF2B5EF4-FFF2-40B4-BE49-F238E27FC236}">
                <a16:creationId xmlns:a16="http://schemas.microsoft.com/office/drawing/2014/main" id="{C5FC6FAC-F713-0777-89D8-C51A8F5DC116}"/>
              </a:ext>
            </a:extLst>
          </p:cNvPr>
          <p:cNvSpPr/>
          <p:nvPr/>
        </p:nvSpPr>
        <p:spPr>
          <a:xfrm>
            <a:off x="27459766" y="3724819"/>
            <a:ext cx="15074976" cy="1057275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Dipole Moment / Oscillator strenght</a:t>
            </a:r>
            <a:endParaRPr lang="en-US" sz="6000" b="1" noProof="1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C624641-1DAE-3F4F-A647-48BD8149EAB0}"/>
              </a:ext>
            </a:extLst>
          </p:cNvPr>
          <p:cNvSpPr txBox="1"/>
          <p:nvPr/>
        </p:nvSpPr>
        <p:spPr>
          <a:xfrm>
            <a:off x="27454208" y="4787148"/>
            <a:ext cx="15074975" cy="8279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noProof="1"/>
              <a:t>																																</a:t>
            </a:r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r>
              <a:rPr lang="en-US" sz="2800" noProof="1"/>
              <a:t>With the oscillator strength [3] the probability of a transition between two states can be predicted</a:t>
            </a:r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</p:txBody>
      </p:sp>
      <p:pic>
        <p:nvPicPr>
          <p:cNvPr id="45" name="Grafik 44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DC2B7A11-21FA-5856-1604-2B1FCF0F387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57353" y="5012049"/>
            <a:ext cx="5711633" cy="3854191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6373CEE-D76C-32A9-C978-BFCB310B3B39}"/>
              </a:ext>
            </a:extLst>
          </p:cNvPr>
          <p:cNvSpPr txBox="1"/>
          <p:nvPr/>
        </p:nvSpPr>
        <p:spPr>
          <a:xfrm>
            <a:off x="15218662" y="10909362"/>
            <a:ext cx="89619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/>
              <a:t>Fig 2: </a:t>
            </a:r>
            <a:r>
              <a:rPr lang="en-US" sz="2800" noProof="1"/>
              <a:t>Python implementation for Numerov‘s algorithm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B53CC1E-1129-4A4B-C389-FD3B77BB1675}"/>
              </a:ext>
            </a:extLst>
          </p:cNvPr>
          <p:cNvSpPr txBox="1"/>
          <p:nvPr/>
        </p:nvSpPr>
        <p:spPr>
          <a:xfrm>
            <a:off x="7852135" y="2335011"/>
            <a:ext cx="27099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0" noProof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Lukas Meinschad (lukas.meinschad@student.uibk.ac.at), 12104730 </a:t>
            </a:r>
            <a:endParaRPr lang="en-US" sz="4400" i="0" noProof="1">
              <a:solidFill>
                <a:schemeClr val="bg1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749BA5CB-E415-5A79-274E-C712D953DD55}"/>
              </a:ext>
            </a:extLst>
          </p:cNvPr>
          <p:cNvSpPr/>
          <p:nvPr/>
        </p:nvSpPr>
        <p:spPr>
          <a:xfrm>
            <a:off x="12911204" y="13256488"/>
            <a:ext cx="29623538" cy="1596161"/>
          </a:xfrm>
          <a:prstGeom prst="rect">
            <a:avLst/>
          </a:prstGeom>
          <a:solidFill>
            <a:srgbClr val="12326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noProof="1"/>
              <a:t>Potential Energy</a:t>
            </a:r>
            <a:endParaRPr lang="en-US" sz="6000" b="1" noProof="1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4E4CEACA-A95D-93F1-6F2A-4A568D519A14}"/>
              </a:ext>
            </a:extLst>
          </p:cNvPr>
          <p:cNvSpPr txBox="1"/>
          <p:nvPr/>
        </p:nvSpPr>
        <p:spPr>
          <a:xfrm>
            <a:off x="12911204" y="14852649"/>
            <a:ext cx="29623538" cy="138807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  <a:p>
            <a:endParaRPr lang="en-US" sz="28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3" name="Tabelle 62">
                <a:extLst>
                  <a:ext uri="{FF2B5EF4-FFF2-40B4-BE49-F238E27FC236}">
                    <a16:creationId xmlns:a16="http://schemas.microsoft.com/office/drawing/2014/main" id="{5CB4DF64-1642-BC01-0303-1AD52AE0E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977610"/>
                  </p:ext>
                </p:extLst>
              </p:nvPr>
            </p:nvGraphicFramePr>
            <p:xfrm>
              <a:off x="36454169" y="25450787"/>
              <a:ext cx="5814168" cy="31089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69028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510139">
                    <a:tc>
                      <a:txBody>
                        <a:bodyPr/>
                        <a:lstStyle/>
                        <a:p>
                          <a:endParaRPr lang="de-DE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46202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sub>
                                    <m:r>
                                      <a:rPr lang="de-AT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de-DE" sz="2800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3" name="Tabelle 62">
                <a:extLst>
                  <a:ext uri="{FF2B5EF4-FFF2-40B4-BE49-F238E27FC236}">
                    <a16:creationId xmlns:a16="http://schemas.microsoft.com/office/drawing/2014/main" id="{5CB4DF64-1642-BC01-0303-1AD52AE0E7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977610"/>
                  </p:ext>
                </p:extLst>
              </p:nvPr>
            </p:nvGraphicFramePr>
            <p:xfrm>
              <a:off x="36454169" y="25450787"/>
              <a:ext cx="5814168" cy="3108960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969028">
                      <a:extLst>
                        <a:ext uri="{9D8B030D-6E8A-4147-A177-3AD203B41FA5}">
                          <a16:colId xmlns:a16="http://schemas.microsoft.com/office/drawing/2014/main" val="979508158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83957866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427621495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586868843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180023404"/>
                        </a:ext>
                      </a:extLst>
                    </a:gridCol>
                    <a:gridCol w="969028">
                      <a:extLst>
                        <a:ext uri="{9D8B030D-6E8A-4147-A177-3AD203B41FA5}">
                          <a16:colId xmlns:a16="http://schemas.microsoft.com/office/drawing/2014/main" val="209803194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de-DE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l="-101316" r="-402632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l="-198701" r="-297403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l="-302632" r="-201316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l="-397403" r="-98701" b="-5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l="-503947" b="-5341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644409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t="-100000" r="-496104" b="-4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773436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t="-200000" r="-496104" b="-3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95066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t="-300000" r="-496104" b="-2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50717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t="-400000" r="-496104" b="-1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406967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10"/>
                          <a:stretch>
                            <a:fillRect t="-500000" r="-496104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0.0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DE" sz="2800" dirty="0"/>
                            <a:t>1.0</a:t>
                          </a:r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442522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8" name="Grafik 67">
            <a:extLst>
              <a:ext uri="{FF2B5EF4-FFF2-40B4-BE49-F238E27FC236}">
                <a16:creationId xmlns:a16="http://schemas.microsoft.com/office/drawing/2014/main" id="{EDC565CF-3E7A-BF6D-B561-65E4431B2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18662" y="6854737"/>
            <a:ext cx="9191264" cy="398571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75E24C3-9E87-9602-96EF-1319A06A9F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 t="15483" r="6690" b="11990"/>
          <a:stretch/>
        </p:blipFill>
        <p:spPr bwMode="auto">
          <a:xfrm>
            <a:off x="0" y="69673"/>
            <a:ext cx="5436732" cy="176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 descr="Ein Bild, das Kugel, Kreis enthält.&#10;&#10;Automatisch generierte Beschreibung">
            <a:extLst>
              <a:ext uri="{FF2B5EF4-FFF2-40B4-BE49-F238E27FC236}">
                <a16:creationId xmlns:a16="http://schemas.microsoft.com/office/drawing/2014/main" id="{831FB121-6947-974C-6394-2334C9FE5F7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09319" y="9372166"/>
            <a:ext cx="3642059" cy="2516133"/>
          </a:xfrm>
          <a:prstGeom prst="rect">
            <a:avLst/>
          </a:prstGeom>
        </p:spPr>
      </p:pic>
      <p:pic>
        <p:nvPicPr>
          <p:cNvPr id="5" name="Grafik 4" descr="Ein Bild, das Ballon enthält.&#10;&#10;Automatisch generierte Beschreibung">
            <a:extLst>
              <a:ext uri="{FF2B5EF4-FFF2-40B4-BE49-F238E27FC236}">
                <a16:creationId xmlns:a16="http://schemas.microsoft.com/office/drawing/2014/main" id="{C1F63F22-3680-F43C-BB4A-F056053CAFF7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26735" b="14291"/>
          <a:stretch/>
        </p:blipFill>
        <p:spPr>
          <a:xfrm>
            <a:off x="6552823" y="9253014"/>
            <a:ext cx="4309761" cy="2662904"/>
          </a:xfrm>
          <a:prstGeom prst="rect">
            <a:avLst/>
          </a:prstGeom>
        </p:spPr>
      </p:pic>
      <p:sp>
        <p:nvSpPr>
          <p:cNvPr id="6" name="Rahmen 5">
            <a:extLst>
              <a:ext uri="{FF2B5EF4-FFF2-40B4-BE49-F238E27FC236}">
                <a16:creationId xmlns:a16="http://schemas.microsoft.com/office/drawing/2014/main" id="{485DF453-1FB4-C757-5A89-8FE9D3B9A663}"/>
              </a:ext>
            </a:extLst>
          </p:cNvPr>
          <p:cNvSpPr/>
          <p:nvPr/>
        </p:nvSpPr>
        <p:spPr>
          <a:xfrm>
            <a:off x="956762" y="9022109"/>
            <a:ext cx="10578523" cy="2893809"/>
          </a:xfrm>
          <a:prstGeom prst="frame">
            <a:avLst>
              <a:gd name="adj1" fmla="val 0"/>
            </a:avLst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pic>
        <p:nvPicPr>
          <p:cNvPr id="11" name="Grafik 10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9215A253-4D81-C351-4B82-4CA55F69E3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200449" y="15153694"/>
            <a:ext cx="8381962" cy="5511874"/>
          </a:xfrm>
          <a:prstGeom prst="rect">
            <a:avLst/>
          </a:prstGeom>
        </p:spPr>
      </p:pic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53DC9C94-087A-9902-4611-E908F4868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839012"/>
              </p:ext>
            </p:extLst>
          </p:nvPr>
        </p:nvGraphicFramePr>
        <p:xfrm>
          <a:off x="13200449" y="21959161"/>
          <a:ext cx="8837780" cy="29249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7556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84998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base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1st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2nd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3rd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Gaussian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1042.04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2084.35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3126.53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4168.71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1042.18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2084.35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3126.53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4168.71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Numerov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1027.70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2041.15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3040.47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4025.77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Literature</a:t>
                      </a:r>
                      <a:r>
                        <a:rPr lang="de-DE" sz="2000" dirty="0"/>
                        <a:t>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916.929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p:sp>
        <p:nvSpPr>
          <p:cNvPr id="19" name="Textfeld 18">
            <a:extLst>
              <a:ext uri="{FF2B5EF4-FFF2-40B4-BE49-F238E27FC236}">
                <a16:creationId xmlns:a16="http://schemas.microsoft.com/office/drawing/2014/main" id="{2D9D6DBB-A71B-05FD-C1C0-965B29C23F63}"/>
              </a:ext>
            </a:extLst>
          </p:cNvPr>
          <p:cNvSpPr txBox="1"/>
          <p:nvPr/>
        </p:nvSpPr>
        <p:spPr>
          <a:xfrm>
            <a:off x="12911204" y="28772387"/>
            <a:ext cx="27038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References:</a:t>
            </a:r>
          </a:p>
          <a:p>
            <a:r>
              <a:rPr lang="de-AT" sz="2400" dirty="0"/>
              <a:t>[1] Experimental </a:t>
            </a:r>
            <a:r>
              <a:rPr lang="de-AT" sz="2400" dirty="0" err="1"/>
              <a:t>Vibrational</a:t>
            </a:r>
            <a:r>
              <a:rPr lang="de-AT" sz="2400" dirty="0"/>
              <a:t> Zero-Point Energies: </a:t>
            </a:r>
            <a:r>
              <a:rPr lang="de-AT" sz="2400" dirty="0" err="1"/>
              <a:t>Diatomic</a:t>
            </a:r>
            <a:r>
              <a:rPr lang="de-AT" sz="2400" dirty="0"/>
              <a:t> </a:t>
            </a:r>
            <a:r>
              <a:rPr lang="de-AT" sz="2400" dirty="0" err="1"/>
              <a:t>Molecules</a:t>
            </a:r>
            <a:r>
              <a:rPr lang="de-AT" sz="2400" dirty="0"/>
              <a:t> (2007), Karl K. </a:t>
            </a:r>
            <a:r>
              <a:rPr lang="de-AT" sz="2400" dirty="0" err="1"/>
              <a:t>Irikura</a:t>
            </a:r>
            <a:r>
              <a:rPr lang="de-AT" sz="2400" dirty="0"/>
              <a:t>; DOI: </a:t>
            </a:r>
            <a:r>
              <a:rPr lang="de-AT" sz="2400" dirty="0">
                <a:hlinkClick r:id="rId16"/>
              </a:rPr>
              <a:t>https://doi.org/10.1063/1.2436891</a:t>
            </a:r>
            <a:endParaRPr lang="de-AT" sz="2400" dirty="0"/>
          </a:p>
          <a:p>
            <a:r>
              <a:rPr lang="de-AT" sz="2400" b="0" i="0" u="sng" dirty="0">
                <a:effectLst/>
                <a:latin typeface="Roboto" panose="02000000000000000000" pitchFamily="2" charset="0"/>
              </a:rPr>
              <a:t>[2] 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Integrated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Intensities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of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O−H Stretching Bands: 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Fundamentals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and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Overtones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in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Vapor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-Phase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Alcohols</a:t>
            </a:r>
            <a:r>
              <a:rPr lang="de-AT" sz="2400" i="0" dirty="0">
                <a:effectLst/>
                <a:latin typeface="Roboto" panose="02000000000000000000" pitchFamily="2" charset="0"/>
              </a:rPr>
              <a:t> and </a:t>
            </a:r>
            <a:r>
              <a:rPr lang="de-AT" sz="2400" i="0" dirty="0" err="1">
                <a:effectLst/>
                <a:latin typeface="Roboto" panose="02000000000000000000" pitchFamily="2" charset="0"/>
              </a:rPr>
              <a:t>Acids</a:t>
            </a:r>
            <a:r>
              <a:rPr lang="de-AT" sz="2400" dirty="0">
                <a:latin typeface="Roboto" panose="02000000000000000000" pitchFamily="2" charset="0"/>
              </a:rPr>
              <a:t>  (2001), Lange </a:t>
            </a:r>
            <a:r>
              <a:rPr lang="de-AT" sz="2400" dirty="0" err="1">
                <a:latin typeface="Roboto" panose="02000000000000000000" pitchFamily="2" charset="0"/>
              </a:rPr>
              <a:t>et.al</a:t>
            </a:r>
            <a:r>
              <a:rPr lang="de-AT" sz="2400" dirty="0">
                <a:latin typeface="Roboto" panose="02000000000000000000" pitchFamily="2" charset="0"/>
              </a:rPr>
              <a:t>;  DOI: </a:t>
            </a:r>
            <a:r>
              <a:rPr lang="de-AT" sz="2400" b="0" i="0" u="sng" dirty="0">
                <a:effectLst/>
                <a:latin typeface="Roboto" panose="02000000000000000000" pitchFamily="2" charset="0"/>
                <a:hlinkClick r:id="rId17" tooltip="DOI URL"/>
              </a:rPr>
              <a:t>https://doi.org/10.1021/jp003277u</a:t>
            </a:r>
            <a:endParaRPr lang="de-AT" sz="2400" b="0" i="0" u="sng" dirty="0">
              <a:effectLst/>
              <a:latin typeface="Roboto" panose="02000000000000000000" pitchFamily="2" charset="0"/>
            </a:endParaRPr>
          </a:p>
          <a:p>
            <a:r>
              <a:rPr lang="de-AT" sz="2400" u="sng" dirty="0">
                <a:latin typeface="Roboto" panose="02000000000000000000" pitchFamily="2" charset="0"/>
              </a:rPr>
              <a:t>[3] </a:t>
            </a:r>
            <a:r>
              <a:rPr lang="de-AT" sz="2400" b="0" i="0" dirty="0" err="1">
                <a:effectLst/>
                <a:latin typeface="ElsevierSans"/>
              </a:rPr>
              <a:t>Atomic</a:t>
            </a:r>
            <a:r>
              <a:rPr lang="de-AT" sz="2400" b="0" i="0" dirty="0">
                <a:effectLst/>
                <a:latin typeface="ElsevierSans"/>
              </a:rPr>
              <a:t> and </a:t>
            </a:r>
            <a:r>
              <a:rPr lang="de-AT" sz="2400" b="0" i="0" dirty="0" err="1">
                <a:effectLst/>
                <a:latin typeface="ElsevierSans"/>
              </a:rPr>
              <a:t>Molecular</a:t>
            </a:r>
            <a:r>
              <a:rPr lang="de-AT" sz="2400" b="0" i="0" dirty="0">
                <a:effectLst/>
                <a:latin typeface="ElsevierSans"/>
              </a:rPr>
              <a:t> </a:t>
            </a:r>
            <a:r>
              <a:rPr lang="de-AT" sz="2400" b="0" i="0" dirty="0" err="1">
                <a:effectLst/>
                <a:latin typeface="ElsevierSans"/>
              </a:rPr>
              <a:t>Photoabsorption</a:t>
            </a:r>
            <a:r>
              <a:rPr lang="de-AT" sz="2400" dirty="0">
                <a:latin typeface="ElsevierSans"/>
              </a:rPr>
              <a:t> (2002), Joseph Berkowitz; DOI: </a:t>
            </a:r>
            <a:r>
              <a:rPr lang="de-AT" sz="2400" b="0" i="0" u="none" strike="noStrike" dirty="0">
                <a:effectLst/>
                <a:latin typeface="ElsevierSans"/>
                <a:hlinkClick r:id="rId18"/>
              </a:rPr>
              <a:t>https://doi.org/10.1016/B978-0-12-091841-6.X5000-2</a:t>
            </a:r>
            <a:endParaRPr lang="de-AT" sz="2400" b="0" i="0" dirty="0">
              <a:effectLst/>
              <a:latin typeface="ElsevierSans"/>
            </a:endParaRPr>
          </a:p>
          <a:p>
            <a:r>
              <a:rPr lang="de-DE" sz="2400" b="1" dirty="0"/>
              <a:t>  </a:t>
            </a:r>
            <a:endParaRPr lang="de-DE" sz="2400" dirty="0"/>
          </a:p>
        </p:txBody>
      </p:sp>
      <p:pic>
        <p:nvPicPr>
          <p:cNvPr id="23" name="Grafik 22" descr="Ein Bild, das Text, Reihe, Diagramm, Zahl enthält.&#10;&#10;Automatisch generierte Beschreibung">
            <a:extLst>
              <a:ext uri="{FF2B5EF4-FFF2-40B4-BE49-F238E27FC236}">
                <a16:creationId xmlns:a16="http://schemas.microsoft.com/office/drawing/2014/main" id="{C17710CD-0B0C-8117-DD2F-15F7E90543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017395" y="15153694"/>
            <a:ext cx="8381962" cy="5511874"/>
          </a:xfrm>
          <a:prstGeom prst="rect">
            <a:avLst/>
          </a:prstGeom>
        </p:spPr>
      </p:pic>
      <p:graphicFrame>
        <p:nvGraphicFramePr>
          <p:cNvPr id="28" name="Tabelle 27">
            <a:extLst>
              <a:ext uri="{FF2B5EF4-FFF2-40B4-BE49-F238E27FC236}">
                <a16:creationId xmlns:a16="http://schemas.microsoft.com/office/drawing/2014/main" id="{F291C868-C555-EB4B-569C-7F2DB1DAB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26832"/>
              </p:ext>
            </p:extLst>
          </p:nvPr>
        </p:nvGraphicFramePr>
        <p:xfrm>
          <a:off x="23092793" y="21731532"/>
          <a:ext cx="8837780" cy="29249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7556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84998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base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1st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2nd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3rd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Gaussian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3753.12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7506.24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11259.36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15012.48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3548.54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7097.08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10645.61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14194.15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Numerov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3596.88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7036.90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10325.04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13466.99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Literature</a:t>
                      </a:r>
                      <a:r>
                        <a:rPr lang="de-DE" sz="2000" dirty="0"/>
                        <a:t>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3581(8)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6991(30)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10246(32)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p:pic>
        <p:nvPicPr>
          <p:cNvPr id="47" name="Grafik 46" descr="Ein Bild, das Text, Diagramm, Reihe, Zahl enthält.&#10;&#10;Automatisch generierte Beschreibung">
            <a:extLst>
              <a:ext uri="{FF2B5EF4-FFF2-40B4-BE49-F238E27FC236}">
                <a16:creationId xmlns:a16="http://schemas.microsoft.com/office/drawing/2014/main" id="{BF450FA1-FFCA-90CB-569E-39D35F22667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91084" y="15145637"/>
            <a:ext cx="8151931" cy="5360608"/>
          </a:xfrm>
          <a:prstGeom prst="rect">
            <a:avLst/>
          </a:prstGeom>
        </p:spPr>
      </p:pic>
      <p:graphicFrame>
        <p:nvGraphicFramePr>
          <p:cNvPr id="48" name="Tabelle 47">
            <a:extLst>
              <a:ext uri="{FF2B5EF4-FFF2-40B4-BE49-F238E27FC236}">
                <a16:creationId xmlns:a16="http://schemas.microsoft.com/office/drawing/2014/main" id="{09CB0D97-A60E-24E1-A7AA-482B3254A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38340"/>
              </p:ext>
            </p:extLst>
          </p:nvPr>
        </p:nvGraphicFramePr>
        <p:xfrm>
          <a:off x="32891084" y="21704755"/>
          <a:ext cx="8837780" cy="292499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67556">
                  <a:extLst>
                    <a:ext uri="{9D8B030D-6E8A-4147-A177-3AD203B41FA5}">
                      <a16:colId xmlns:a16="http://schemas.microsoft.com/office/drawing/2014/main" val="591601184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3679959660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2414671271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722653628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2008064467"/>
                    </a:ext>
                  </a:extLst>
                </a:gridCol>
              </a:tblGrid>
              <a:tr h="584998">
                <a:tc>
                  <a:txBody>
                    <a:bodyPr/>
                    <a:lstStyle/>
                    <a:p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 err="1"/>
                        <a:t>base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1st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2nd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3rd </a:t>
                      </a:r>
                      <a:r>
                        <a:rPr lang="de-DE" sz="2000" dirty="0" err="1"/>
                        <a:t>overtone</a:t>
                      </a:r>
                      <a:endParaRPr lang="de-DE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34307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Gaussian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2729.98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5459.96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8189.95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10919.93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1027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/>
                        <a:t>Harmonic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sz="2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2452.89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4905.78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7358.66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9811.55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6232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Numerov</a:t>
                      </a:r>
                      <a:endParaRPr lang="de-DE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2382.38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4696.81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6944.72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9127.60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535010"/>
                  </a:ext>
                </a:extLst>
              </a:tr>
              <a:tr h="584998">
                <a:tc>
                  <a:txBody>
                    <a:bodyPr/>
                    <a:lstStyle/>
                    <a:p>
                      <a:r>
                        <a:rPr lang="de-DE" sz="2000" dirty="0" err="1"/>
                        <a:t>Literature</a:t>
                      </a:r>
                      <a:r>
                        <a:rPr lang="de-DE" sz="2000" dirty="0"/>
                        <a:t>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3581(8)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6991(30)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10246(32)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000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419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C84622-0E0C-D51A-1B29-5A2ED102A934}"/>
                  </a:ext>
                </a:extLst>
              </p:cNvPr>
              <p:cNvSpPr txBox="1"/>
              <p:nvPr/>
            </p:nvSpPr>
            <p:spPr>
              <a:xfrm>
                <a:off x="13202046" y="20506245"/>
                <a:ext cx="896198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1"/>
                  <a:t>Fig 3: </a:t>
                </a:r>
                <a:r>
                  <a:rPr lang="en-US" sz="2400" noProof="1"/>
                  <a:t>Potential energy surface of the bond scan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noProof="1"/>
                  <a:t> and the first five wave functions shifted by their respective eigenenergies. 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0C84622-0E0C-D51A-1B29-5A2ED102A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2046" y="20506245"/>
                <a:ext cx="8961986" cy="830997"/>
              </a:xfrm>
              <a:prstGeom prst="rect">
                <a:avLst/>
              </a:prstGeom>
              <a:blipFill>
                <a:blip r:embed="rId21"/>
                <a:stretch>
                  <a:fillRect l="-990" t="-5970" b="-164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FAB0BF-6217-8D66-E4CE-1517E5B8B8E4}"/>
                  </a:ext>
                </a:extLst>
              </p:cNvPr>
              <p:cNvSpPr txBox="1"/>
              <p:nvPr/>
            </p:nvSpPr>
            <p:spPr>
              <a:xfrm>
                <a:off x="23017395" y="20499474"/>
                <a:ext cx="896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1"/>
                  <a:t>Fig 4: </a:t>
                </a:r>
                <a:r>
                  <a:rPr lang="en-US" sz="2400" noProof="1"/>
                  <a:t>Potential energy surface of the bond scan of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400" noProof="1"/>
                  <a:t> and the first five wave functions shifted by their respective eigenenergies. </a:t>
                </a:r>
              </a:p>
            </p:txBody>
          </p:sp>
        </mc:Choice>
        <mc:Fallback xmlns="">
          <p:sp>
            <p:nvSpPr>
              <p:cNvPr id="50" name="Textfeld 49">
                <a:extLst>
                  <a:ext uri="{FF2B5EF4-FFF2-40B4-BE49-F238E27FC236}">
                    <a16:creationId xmlns:a16="http://schemas.microsoft.com/office/drawing/2014/main" id="{5CFAB0BF-6217-8D66-E4CE-1517E5B8B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7395" y="20499474"/>
                <a:ext cx="8961986" cy="1200329"/>
              </a:xfrm>
              <a:prstGeom prst="rect">
                <a:avLst/>
              </a:prstGeom>
              <a:blipFill>
                <a:blip r:embed="rId22"/>
                <a:stretch>
                  <a:fillRect l="-1132" t="-4211" b="-115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5B53A84-9592-5757-2020-A9C1F1E53ED4}"/>
                  </a:ext>
                </a:extLst>
              </p:cNvPr>
              <p:cNvSpPr txBox="1"/>
              <p:nvPr/>
            </p:nvSpPr>
            <p:spPr>
              <a:xfrm>
                <a:off x="34548630" y="4977632"/>
                <a:ext cx="7719707" cy="40043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In </a:t>
                </a:r>
                <a:r>
                  <a:rPr lang="de-DE" sz="2800" dirty="0" err="1"/>
                  <a:t>order</a:t>
                </a:r>
                <a:r>
                  <a:rPr lang="de-DE" sz="2800" dirty="0"/>
                  <a:t> </a:t>
                </a:r>
                <a:r>
                  <a:rPr lang="de-DE" sz="2800" dirty="0" err="1"/>
                  <a:t>for</a:t>
                </a:r>
                <a:r>
                  <a:rPr lang="de-DE" sz="2800" dirty="0"/>
                  <a:t> a </a:t>
                </a:r>
                <a:r>
                  <a:rPr lang="de-DE" sz="2800" dirty="0" err="1"/>
                  <a:t>vibration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to</a:t>
                </a:r>
                <a:r>
                  <a:rPr lang="de-DE" sz="2800" dirty="0"/>
                  <a:t> </a:t>
                </a:r>
                <a:r>
                  <a:rPr lang="de-DE" sz="2800" dirty="0" err="1"/>
                  <a:t>be</a:t>
                </a:r>
                <a:r>
                  <a:rPr lang="de-DE" sz="2800" dirty="0"/>
                  <a:t> IR </a:t>
                </a:r>
                <a:r>
                  <a:rPr lang="de-DE" sz="2800" dirty="0" err="1"/>
                  <a:t>active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dipole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moment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must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change</a:t>
                </a:r>
                <a:r>
                  <a:rPr lang="de-DE" sz="2800" dirty="0"/>
                  <a:t>. The </a:t>
                </a:r>
                <a:r>
                  <a:rPr lang="de-DE" sz="2800" dirty="0" err="1"/>
                  <a:t>plot</a:t>
                </a:r>
                <a:r>
                  <a:rPr lang="de-DE" sz="2800" dirty="0"/>
                  <a:t> on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left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side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displays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change</a:t>
                </a:r>
                <a:r>
                  <a:rPr lang="de-DE" sz="2800" dirty="0"/>
                  <a:t> in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dipole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moment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components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de-AT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de-DE" sz="2800" dirty="0"/>
                  <a:t>. The </a:t>
                </a:r>
                <a:r>
                  <a:rPr lang="de-DE" sz="2800" dirty="0" err="1"/>
                  <a:t>component</a:t>
                </a:r>
                <a:r>
                  <a:rPr lang="de-DE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de-AT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de-DE" sz="2800" dirty="0"/>
                  <a:t> </a:t>
                </a:r>
                <a:r>
                  <a:rPr lang="de-DE" sz="2800" dirty="0" err="1"/>
                  <a:t>is</a:t>
                </a:r>
                <a:r>
                  <a:rPr lang="de-DE" sz="2800" dirty="0"/>
                  <a:t> </a:t>
                </a:r>
                <a:r>
                  <a:rPr lang="de-DE" sz="2800" dirty="0" err="1"/>
                  <a:t>zero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this</a:t>
                </a:r>
                <a:r>
                  <a:rPr lang="de-DE" sz="2800" dirty="0"/>
                  <a:t> </a:t>
                </a:r>
                <a:r>
                  <a:rPr lang="de-DE" sz="2800" dirty="0" err="1"/>
                  <a:t>is</a:t>
                </a:r>
                <a:r>
                  <a:rPr lang="de-DE" sz="2800" dirty="0"/>
                  <a:t> a </a:t>
                </a:r>
                <a:r>
                  <a:rPr lang="de-DE" sz="2800" dirty="0" err="1"/>
                  <a:t>result</a:t>
                </a:r>
                <a:r>
                  <a:rPr lang="de-DE" sz="2800" dirty="0"/>
                  <a:t> </a:t>
                </a:r>
                <a:r>
                  <a:rPr lang="de-DE" sz="2800" dirty="0" err="1"/>
                  <a:t>of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orientation</a:t>
                </a:r>
                <a:r>
                  <a:rPr lang="de-DE" sz="2800" dirty="0"/>
                  <a:t> </a:t>
                </a:r>
                <a:r>
                  <a:rPr lang="de-DE" sz="2800" dirty="0" err="1"/>
                  <a:t>of</a:t>
                </a:r>
                <a:r>
                  <a:rPr lang="de-DE" sz="2800" dirty="0"/>
                  <a:t>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molecule</a:t>
                </a:r>
                <a:r>
                  <a:rPr lang="de-DE" sz="2800" dirty="0"/>
                  <a:t> in </a:t>
                </a:r>
                <a:r>
                  <a:rPr lang="de-DE" sz="2800" dirty="0" err="1"/>
                  <a:t>the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coordinate</a:t>
                </a:r>
                <a:r>
                  <a:rPr lang="de-DE" sz="2800" dirty="0"/>
                  <a:t> </a:t>
                </a:r>
                <a:r>
                  <a:rPr lang="de-DE" sz="2800" dirty="0" err="1"/>
                  <a:t>system</a:t>
                </a:r>
                <a:r>
                  <a:rPr lang="de-DE" sz="2800" dirty="0"/>
                  <a:t>.</a:t>
                </a:r>
              </a:p>
              <a:p>
                <a:endParaRPr lang="de-DE" sz="2800" dirty="0"/>
              </a:p>
              <a:p>
                <a:r>
                  <a:rPr lang="de-AT" sz="2800" dirty="0"/>
                  <a:t>As a </a:t>
                </a:r>
                <a:r>
                  <a:rPr lang="de-AT" sz="2800" dirty="0" err="1"/>
                  <a:t>overall</a:t>
                </a:r>
                <a:r>
                  <a:rPr lang="de-AT" sz="2800" dirty="0"/>
                  <a:t> </a:t>
                </a:r>
                <a:r>
                  <a:rPr lang="de-AT" sz="2800" dirty="0" err="1"/>
                  <a:t>trend</a:t>
                </a:r>
                <a:r>
                  <a:rPr lang="de-AT" sz="2800" dirty="0"/>
                  <a:t> </a:t>
                </a:r>
                <a:r>
                  <a:rPr lang="de-AT" sz="2800" dirty="0" err="1"/>
                  <a:t>the</a:t>
                </a:r>
                <a:r>
                  <a:rPr lang="de-AT" sz="2800" dirty="0"/>
                  <a:t> </a:t>
                </a:r>
                <a:r>
                  <a:rPr lang="de-AT" sz="2800" dirty="0" err="1"/>
                  <a:t>dipole</a:t>
                </a:r>
                <a:r>
                  <a:rPr lang="de-AT" sz="2800" dirty="0"/>
                  <a:t> </a:t>
                </a:r>
                <a:r>
                  <a:rPr lang="de-AT" sz="2800" dirty="0" err="1"/>
                  <a:t>moment</a:t>
                </a:r>
                <a:r>
                  <a:rPr lang="de-AT" sz="2800" dirty="0"/>
                  <a:t> </a:t>
                </a:r>
                <a:r>
                  <a:rPr lang="de-AT" sz="2800" dirty="0" err="1"/>
                  <a:t>decreases</a:t>
                </a:r>
                <a:r>
                  <a:rPr lang="de-AT" sz="2800" dirty="0"/>
                  <a:t> </a:t>
                </a:r>
                <a:r>
                  <a:rPr lang="de-AT" sz="2800" dirty="0" err="1"/>
                  <a:t>with</a:t>
                </a:r>
                <a:r>
                  <a:rPr lang="de-AT" sz="2800" dirty="0"/>
                  <a:t> </a:t>
                </a:r>
                <a:r>
                  <a:rPr lang="de-AT" sz="2800" dirty="0" err="1"/>
                  <a:t>increasing</a:t>
                </a:r>
                <a:r>
                  <a:rPr lang="de-AT" sz="2800" dirty="0"/>
                  <a:t> </a:t>
                </a:r>
                <a:r>
                  <a:rPr lang="de-AT" sz="2800" dirty="0" err="1"/>
                  <a:t>bond</a:t>
                </a:r>
                <a:r>
                  <a:rPr lang="de-AT" sz="2800" dirty="0"/>
                  <a:t> </a:t>
                </a:r>
                <a:r>
                  <a:rPr lang="de-AT" sz="2800" dirty="0" err="1"/>
                  <a:t>distance</a:t>
                </a:r>
                <a:endParaRPr lang="de-DE" sz="2800" dirty="0"/>
              </a:p>
            </p:txBody>
          </p:sp>
        </mc:Choice>
        <mc:Fallback xmlns="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55B53A84-9592-5757-2020-A9C1F1E5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8630" y="4977632"/>
                <a:ext cx="7719707" cy="4004301"/>
              </a:xfrm>
              <a:prstGeom prst="rect">
                <a:avLst/>
              </a:prstGeom>
              <a:blipFill>
                <a:blip r:embed="rId23"/>
                <a:stretch>
                  <a:fillRect l="-1642" t="-1899" r="-821" b="-316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AC9A8F8-3E72-DC3A-7BB4-2499AB55CDD4}"/>
                  </a:ext>
                </a:extLst>
              </p:cNvPr>
              <p:cNvSpPr txBox="1"/>
              <p:nvPr/>
            </p:nvSpPr>
            <p:spPr>
              <a:xfrm>
                <a:off x="32798783" y="20443604"/>
                <a:ext cx="896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1"/>
                  <a:t>Fig 5: </a:t>
                </a:r>
                <a:r>
                  <a:rPr lang="en-US" sz="2400" noProof="1"/>
                  <a:t>Potential energy surface of the bond scan of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r>
                  <a:rPr lang="en-US" sz="2400" noProof="1"/>
                  <a:t> and the first five wave functions shifted by their respective eigenenergies. </a:t>
                </a:r>
              </a:p>
            </p:txBody>
          </p:sp>
        </mc:Choice>
        <mc:Fallback xmlns=""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EAC9A8F8-3E72-DC3A-7BB4-2499AB55C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783" y="20443604"/>
                <a:ext cx="8961986" cy="1200329"/>
              </a:xfrm>
              <a:prstGeom prst="rect">
                <a:avLst/>
              </a:prstGeom>
              <a:blipFill>
                <a:blip r:embed="rId24"/>
                <a:stretch>
                  <a:fillRect l="-990" t="-3125" b="-1145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E8F68F66-16FA-18E6-1A3C-89F518F2D920}"/>
                  </a:ext>
                </a:extLst>
              </p:cNvPr>
              <p:cNvSpPr txBox="1"/>
              <p:nvPr/>
            </p:nvSpPr>
            <p:spPr>
              <a:xfrm>
                <a:off x="27851794" y="8904138"/>
                <a:ext cx="57171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1"/>
                  <a:t>Fig 6: </a:t>
                </a:r>
                <a:r>
                  <a:rPr lang="en-US" sz="2400" noProof="1"/>
                  <a:t>Components of the dipole moment in x,y,z direction as a function of the distance between O-H in trans-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sz="2400" b="0" i="1" noProof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sz="2400" b="0" i="0" noProof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sty m:val="p"/>
                      </m:rPr>
                      <a:rPr lang="de-AT" sz="2400" b="0" i="0" noProof="1" smtClean="0">
                        <a:latin typeface="Cambria Math" panose="02040503050406030204" pitchFamily="18" charset="0"/>
                      </a:rPr>
                      <m:t>COOH</m:t>
                    </m:r>
                  </m:oMath>
                </a14:m>
                <a:endParaRPr lang="en-US" sz="2400" noProof="1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E8F68F66-16FA-18E6-1A3C-89F518F2D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1794" y="8904138"/>
                <a:ext cx="5717192" cy="1200329"/>
              </a:xfrm>
              <a:prstGeom prst="rect">
                <a:avLst/>
              </a:prstGeom>
              <a:blipFill>
                <a:blip r:embed="rId25"/>
                <a:stretch>
                  <a:fillRect l="-1774" t="-4211" b="-115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Gerade Verbindung 69">
            <a:extLst>
              <a:ext uri="{FF2B5EF4-FFF2-40B4-BE49-F238E27FC236}">
                <a16:creationId xmlns:a16="http://schemas.microsoft.com/office/drawing/2014/main" id="{6AE94BCA-A093-58AA-9F24-F42E314DCBB9}"/>
              </a:ext>
            </a:extLst>
          </p:cNvPr>
          <p:cNvCxnSpPr>
            <a:cxnSpLocks/>
          </p:cNvCxnSpPr>
          <p:nvPr/>
        </p:nvCxnSpPr>
        <p:spPr>
          <a:xfrm>
            <a:off x="22636975" y="14896578"/>
            <a:ext cx="0" cy="138758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8B320A9C-7F6A-4C87-233B-20F4F9B80C09}"/>
              </a:ext>
            </a:extLst>
          </p:cNvPr>
          <p:cNvSpPr txBox="1"/>
          <p:nvPr/>
        </p:nvSpPr>
        <p:spPr>
          <a:xfrm>
            <a:off x="955739" y="24921169"/>
            <a:ext cx="106398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b="1" noProof="1"/>
              <a:t>Tab 1: </a:t>
            </a:r>
            <a:r>
              <a:rPr lang="de-AT" sz="2400" noProof="1"/>
              <a:t>Atomic and reduced masses for the atoms used in the analysis</a:t>
            </a:r>
            <a:endParaRPr lang="en-US" sz="2400" noProof="1"/>
          </a:p>
        </p:txBody>
      </p:sp>
      <p:cxnSp>
        <p:nvCxnSpPr>
          <p:cNvPr id="74" name="Gerade Verbindung 73">
            <a:extLst>
              <a:ext uri="{FF2B5EF4-FFF2-40B4-BE49-F238E27FC236}">
                <a16:creationId xmlns:a16="http://schemas.microsoft.com/office/drawing/2014/main" id="{98322FB5-7CE7-70D2-465E-F5D637A08F97}"/>
              </a:ext>
            </a:extLst>
          </p:cNvPr>
          <p:cNvCxnSpPr>
            <a:cxnSpLocks/>
          </p:cNvCxnSpPr>
          <p:nvPr/>
        </p:nvCxnSpPr>
        <p:spPr>
          <a:xfrm>
            <a:off x="27454208" y="10282739"/>
            <a:ext cx="150749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7" name="Tabelle 76">
                <a:extLst>
                  <a:ext uri="{FF2B5EF4-FFF2-40B4-BE49-F238E27FC236}">
                    <a16:creationId xmlns:a16="http://schemas.microsoft.com/office/drawing/2014/main" id="{0BA80DF0-EA58-D424-6468-BEE2B9F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653561"/>
                  </p:ext>
                </p:extLst>
              </p:nvPr>
            </p:nvGraphicFramePr>
            <p:xfrm>
              <a:off x="31297048" y="11091661"/>
              <a:ext cx="10943086" cy="163050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55542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959368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2307832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2215216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  <a:gridCol w="2496848">
                      <a:extLst>
                        <a:ext uri="{9D8B030D-6E8A-4147-A177-3AD203B41FA5}">
                          <a16:colId xmlns:a16="http://schemas.microsoft.com/office/drawing/2014/main" val="3821344120"/>
                        </a:ext>
                      </a:extLst>
                    </a:gridCol>
                  </a:tblGrid>
                  <a:tr h="324492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Excitation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2000" b="1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2000" b="1" i="1" noProof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i="0" noProof="1"/>
                            <a:t> Harmonic / cm</a:t>
                          </a:r>
                          <a:r>
                            <a:rPr lang="en-US" sz="2000" i="0" baseline="30000" noProof="1"/>
                            <a:t>-1</a:t>
                          </a:r>
                          <a:r>
                            <a:rPr lang="en-US" sz="2000" i="0" noProof="1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2000" b="1" i="1" noProof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2000" i="0" noProof="1"/>
                            <a:t> Harmonic / (</a:t>
                          </a:r>
                          <a:r>
                            <a:rPr lang="en-US" sz="2000" i="0" baseline="0" noProof="1"/>
                            <a:t>  )</a:t>
                          </a:r>
                          <a:endParaRPr lang="en-US" sz="2000" i="0" noProof="1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2000" b="1" i="1" noProof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AT" sz="2000" b="1" i="1" noProof="1" smtClean="0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sz="2000" i="0" noProof="1"/>
                            <a:t> Numerov / cm</a:t>
                          </a:r>
                          <a:r>
                            <a:rPr lang="en-US" sz="2000" i="0" baseline="30000" noProof="1"/>
                            <a:t>-1</a:t>
                          </a:r>
                          <a:endParaRPr lang="en-US" sz="2000" i="0" noProof="1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de-AT" sz="2000" b="1" i="1" noProof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oMath>
                          </a14:m>
                          <a:r>
                            <a:rPr lang="en-US" sz="2000" i="0" noProof="1"/>
                            <a:t> Numerov</a:t>
                          </a:r>
                          <a:r>
                            <a:rPr lang="en-US" sz="2000" i="0" baseline="0" noProof="1"/>
                            <a:t> / (  )</a:t>
                          </a:r>
                          <a:endParaRPr lang="en-US" sz="2000" i="0" noProof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478138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ground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3548.54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3596.88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1st overtone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7097.08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7036.90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8.347E-06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7" name="Tabelle 76">
                <a:extLst>
                  <a:ext uri="{FF2B5EF4-FFF2-40B4-BE49-F238E27FC236}">
                    <a16:creationId xmlns:a16="http://schemas.microsoft.com/office/drawing/2014/main" id="{0BA80DF0-EA58-D424-6468-BEE2B9F8D4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4653561"/>
                  </p:ext>
                </p:extLst>
              </p:nvPr>
            </p:nvGraphicFramePr>
            <p:xfrm>
              <a:off x="31297048" y="11091661"/>
              <a:ext cx="10943086" cy="1630506"/>
            </p:xfrm>
            <a:graphic>
              <a:graphicData uri="http://schemas.openxmlformats.org/drawingml/2006/table">
                <a:tbl>
                  <a:tblPr firstRow="1" bandRow="1">
                    <a:tableStyleId>{9D7B26C5-4107-4FEC-AEDC-1716B250A1EF}</a:tableStyleId>
                  </a:tblPr>
                  <a:tblGrid>
                    <a:gridCol w="1755542">
                      <a:extLst>
                        <a:ext uri="{9D8B030D-6E8A-4147-A177-3AD203B41FA5}">
                          <a16:colId xmlns:a16="http://schemas.microsoft.com/office/drawing/2014/main" val="3984983364"/>
                        </a:ext>
                      </a:extLst>
                    </a:gridCol>
                    <a:gridCol w="1959368">
                      <a:extLst>
                        <a:ext uri="{9D8B030D-6E8A-4147-A177-3AD203B41FA5}">
                          <a16:colId xmlns:a16="http://schemas.microsoft.com/office/drawing/2014/main" val="1369939448"/>
                        </a:ext>
                      </a:extLst>
                    </a:gridCol>
                    <a:gridCol w="2307832">
                      <a:extLst>
                        <a:ext uri="{9D8B030D-6E8A-4147-A177-3AD203B41FA5}">
                          <a16:colId xmlns:a16="http://schemas.microsoft.com/office/drawing/2014/main" val="210049231"/>
                        </a:ext>
                      </a:extLst>
                    </a:gridCol>
                    <a:gridCol w="2215216">
                      <a:extLst>
                        <a:ext uri="{9D8B030D-6E8A-4147-A177-3AD203B41FA5}">
                          <a16:colId xmlns:a16="http://schemas.microsoft.com/office/drawing/2014/main" val="1579727772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2597547519"/>
                        </a:ext>
                      </a:extLst>
                    </a:gridCol>
                    <a:gridCol w="2496848">
                      <a:extLst>
                        <a:ext uri="{9D8B030D-6E8A-4147-A177-3AD203B41FA5}">
                          <a16:colId xmlns:a16="http://schemas.microsoft.com/office/drawing/2014/main" val="3821344120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Excitation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6"/>
                          <a:stretch>
                            <a:fillRect l="-89032" t="-5455" r="-367742" b="-14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6"/>
                          <a:stretch>
                            <a:fillRect l="-161878" t="-5455" r="-214917" b="-14363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6"/>
                          <a:stretch>
                            <a:fillRect l="-248168" t="-5455" r="-103665" b="-14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6"/>
                          <a:stretch>
                            <a:fillRect l="-337563" t="-5455" r="-508" b="-14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428296"/>
                      </a:ext>
                    </a:extLst>
                  </a:tr>
                  <a:tr h="478138">
                    <a:tc>
                      <a:txBody>
                        <a:bodyPr/>
                        <a:lstStyle/>
                        <a:p>
                          <a:r>
                            <a:rPr lang="en-US" sz="2000" b="0" noProof="1"/>
                            <a:t>ground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3548.54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2000" dirty="0"/>
                            <a:t>3596.88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65215577"/>
                      </a:ext>
                    </a:extLst>
                  </a:tr>
                  <a:tr h="451328"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1st overtone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7097.08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03671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noProof="1"/>
                            <a:t>7036.90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000" noProof="1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noProof="1"/>
                            <a:t>8.347E-06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911507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384344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845</Words>
  <Application>Microsoft Macintosh PowerPoint</Application>
  <PresentationFormat>Benutzerdefiniert</PresentationFormat>
  <Paragraphs>256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ElsevierSans</vt:lpstr>
      <vt:lpstr>Lato</vt:lpstr>
      <vt:lpstr>Roboto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5</cp:revision>
  <dcterms:created xsi:type="dcterms:W3CDTF">2024-11-08T08:59:31Z</dcterms:created>
  <dcterms:modified xsi:type="dcterms:W3CDTF">2024-11-11T12:11:55Z</dcterms:modified>
</cp:coreProperties>
</file>