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92C615-5922-DF13-DE42-AFDE07E7D2CB}" name="Lukas Marian Meinschad" initials="LM" userId="S::lukas.meinschad@student.uibk.ac.at::b4407ccd-a865-43cb-9865-b5d4bb61141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232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47"/>
    <p:restoredTop sz="93137"/>
  </p:normalViewPr>
  <p:slideViewPr>
    <p:cSldViewPr snapToGrid="0">
      <p:cViewPr>
        <p:scale>
          <a:sx n="72" d="100"/>
          <a:sy n="72" d="100"/>
        </p:scale>
        <p:origin x="-6752" y="-90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3BDDA7-5E33-DA47-8AF0-E5C223F202AD}" type="datetimeFigureOut">
              <a:rPr lang="de-DE" smtClean="0"/>
              <a:t>21.11.24</a:t>
            </a:fld>
            <a:endParaRPr lang="de-DE"/>
          </a:p>
        </p:txBody>
      </p:sp>
      <p:sp>
        <p:nvSpPr>
          <p:cNvPr id="4" name="Folienbildplatzhalt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6B568-F832-344B-B913-0F935F0A8657}" type="slidenum">
              <a:rPr lang="de-DE" smtClean="0"/>
              <a:t>‹Nr.›</a:t>
            </a:fld>
            <a:endParaRPr lang="de-DE"/>
          </a:p>
        </p:txBody>
      </p:sp>
    </p:spTree>
    <p:extLst>
      <p:ext uri="{BB962C8B-B14F-4D97-AF65-F5344CB8AC3E}">
        <p14:creationId xmlns:p14="http://schemas.microsoft.com/office/powerpoint/2010/main" val="3215049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CF6B568-F832-344B-B913-0F935F0A8657}" type="slidenum">
              <a:rPr lang="de-DE" smtClean="0"/>
              <a:t>1</a:t>
            </a:fld>
            <a:endParaRPr lang="de-DE"/>
          </a:p>
        </p:txBody>
      </p:sp>
    </p:spTree>
    <p:extLst>
      <p:ext uri="{BB962C8B-B14F-4D97-AF65-F5344CB8AC3E}">
        <p14:creationId xmlns:p14="http://schemas.microsoft.com/office/powerpoint/2010/main" val="2695038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EF3E90B6-A121-0A49-A325-CBA152FDFCFA}" type="datetimeFigureOut">
              <a:rPr lang="de-DE" smtClean="0"/>
              <a:t>21.11.24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418220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F3E90B6-A121-0A49-A325-CBA152FDFCFA}" type="datetimeFigureOut">
              <a:rPr lang="de-DE" smtClean="0"/>
              <a:t>21.11.24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195588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F3E90B6-A121-0A49-A325-CBA152FDFCFA}" type="datetimeFigureOut">
              <a:rPr lang="de-DE" smtClean="0"/>
              <a:t>21.11.24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2718427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F3E90B6-A121-0A49-A325-CBA152FDFCFA}" type="datetimeFigureOut">
              <a:rPr lang="de-DE" smtClean="0"/>
              <a:t>21.11.24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370913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tint val="82000"/>
                  </a:schemeClr>
                </a:solidFill>
              </a:defRPr>
            </a:lvl1pPr>
            <a:lvl2pPr marL="2018355" indent="0">
              <a:buNone/>
              <a:defRPr sz="8829">
                <a:solidFill>
                  <a:schemeClr val="tx1">
                    <a:tint val="82000"/>
                  </a:schemeClr>
                </a:solidFill>
              </a:defRPr>
            </a:lvl2pPr>
            <a:lvl3pPr marL="4036710" indent="0">
              <a:buNone/>
              <a:defRPr sz="7946">
                <a:solidFill>
                  <a:schemeClr val="tx1">
                    <a:tint val="82000"/>
                  </a:schemeClr>
                </a:solidFill>
              </a:defRPr>
            </a:lvl3pPr>
            <a:lvl4pPr marL="6055065" indent="0">
              <a:buNone/>
              <a:defRPr sz="7063">
                <a:solidFill>
                  <a:schemeClr val="tx1">
                    <a:tint val="82000"/>
                  </a:schemeClr>
                </a:solidFill>
              </a:defRPr>
            </a:lvl4pPr>
            <a:lvl5pPr marL="8073420" indent="0">
              <a:buNone/>
              <a:defRPr sz="7063">
                <a:solidFill>
                  <a:schemeClr val="tx1">
                    <a:tint val="82000"/>
                  </a:schemeClr>
                </a:solidFill>
              </a:defRPr>
            </a:lvl5pPr>
            <a:lvl6pPr marL="10091776" indent="0">
              <a:buNone/>
              <a:defRPr sz="7063">
                <a:solidFill>
                  <a:schemeClr val="tx1">
                    <a:tint val="82000"/>
                  </a:schemeClr>
                </a:solidFill>
              </a:defRPr>
            </a:lvl6pPr>
            <a:lvl7pPr marL="12110131" indent="0">
              <a:buNone/>
              <a:defRPr sz="7063">
                <a:solidFill>
                  <a:schemeClr val="tx1">
                    <a:tint val="82000"/>
                  </a:schemeClr>
                </a:solidFill>
              </a:defRPr>
            </a:lvl7pPr>
            <a:lvl8pPr marL="14128486" indent="0">
              <a:buNone/>
              <a:defRPr sz="7063">
                <a:solidFill>
                  <a:schemeClr val="tx1">
                    <a:tint val="82000"/>
                  </a:schemeClr>
                </a:solidFill>
              </a:defRPr>
            </a:lvl8pPr>
            <a:lvl9pPr marL="16146841" indent="0">
              <a:buNone/>
              <a:defRPr sz="7063">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EF3E90B6-A121-0A49-A325-CBA152FDFCFA}" type="datetimeFigureOut">
              <a:rPr lang="de-DE" smtClean="0"/>
              <a:t>21.11.24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1467130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F3E90B6-A121-0A49-A325-CBA152FDFCFA}" type="datetimeFigureOut">
              <a:rPr lang="de-DE" smtClean="0"/>
              <a:t>21.11.24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3918659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Mastertextformat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Mastertextformat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F3E90B6-A121-0A49-A325-CBA152FDFCFA}" type="datetimeFigureOut">
              <a:rPr lang="de-DE" smtClean="0"/>
              <a:t>21.11.24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3815668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F3E90B6-A121-0A49-A325-CBA152FDFCFA}" type="datetimeFigureOut">
              <a:rPr lang="de-DE" smtClean="0"/>
              <a:t>21.11.24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4194728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E90B6-A121-0A49-A325-CBA152FDFCFA}" type="datetimeFigureOut">
              <a:rPr lang="de-DE" smtClean="0"/>
              <a:t>21.11.24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286292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Mastertextformat bearbeiten</a:t>
            </a:r>
          </a:p>
        </p:txBody>
      </p:sp>
      <p:sp>
        <p:nvSpPr>
          <p:cNvPr id="5" name="Date Placeholder 4"/>
          <p:cNvSpPr>
            <a:spLocks noGrp="1"/>
          </p:cNvSpPr>
          <p:nvPr>
            <p:ph type="dt" sz="half" idx="10"/>
          </p:nvPr>
        </p:nvSpPr>
        <p:spPr/>
        <p:txBody>
          <a:bodyPr/>
          <a:lstStyle/>
          <a:p>
            <a:fld id="{EF3E90B6-A121-0A49-A325-CBA152FDFCFA}" type="datetimeFigureOut">
              <a:rPr lang="de-DE" smtClean="0"/>
              <a:t>21.11.24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51332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Mastertextformat bearbeiten</a:t>
            </a:r>
          </a:p>
        </p:txBody>
      </p:sp>
      <p:sp>
        <p:nvSpPr>
          <p:cNvPr id="5" name="Date Placeholder 4"/>
          <p:cNvSpPr>
            <a:spLocks noGrp="1"/>
          </p:cNvSpPr>
          <p:nvPr>
            <p:ph type="dt" sz="half" idx="10"/>
          </p:nvPr>
        </p:nvSpPr>
        <p:spPr/>
        <p:txBody>
          <a:bodyPr/>
          <a:lstStyle/>
          <a:p>
            <a:fld id="{EF3E90B6-A121-0A49-A325-CBA152FDFCFA}" type="datetimeFigureOut">
              <a:rPr lang="de-DE" smtClean="0"/>
              <a:t>21.11.24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341216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82000"/>
                  </a:schemeClr>
                </a:solidFill>
              </a:defRPr>
            </a:lvl1pPr>
          </a:lstStyle>
          <a:p>
            <a:fld id="{EF3E90B6-A121-0A49-A325-CBA152FDFCFA}" type="datetimeFigureOut">
              <a:rPr lang="de-DE" smtClean="0"/>
              <a:t>21.11.24</a:t>
            </a:fld>
            <a:endParaRPr lang="de-DE"/>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82000"/>
                  </a:schemeClr>
                </a:solidFill>
              </a:defRPr>
            </a:lvl1pPr>
          </a:lstStyle>
          <a:p>
            <a:fld id="{F677DF4F-D51C-5241-B22D-8B5F55105EEA}" type="slidenum">
              <a:rPr lang="de-DE" smtClean="0"/>
              <a:t>‹Nr.›</a:t>
            </a:fld>
            <a:endParaRPr lang="de-DE"/>
          </a:p>
        </p:txBody>
      </p:sp>
    </p:spTree>
    <p:extLst>
      <p:ext uri="{BB962C8B-B14F-4D97-AF65-F5344CB8AC3E}">
        <p14:creationId xmlns:p14="http://schemas.microsoft.com/office/powerpoint/2010/main" val="1612377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image" Target="../media/image1.png"/><Relationship Id="rId21" Type="http://schemas.openxmlformats.org/officeDocument/2006/relationships/image" Target="../media/image15.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hyperlink" Target="https://doi.org/10.1021/jp037840v" TargetMode="External"/><Relationship Id="rId25"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hyperlink" Target="https://doi.org/10.1021/jp003277u" TargetMode="External"/><Relationship Id="rId20" Type="http://schemas.openxmlformats.org/officeDocument/2006/relationships/image" Target="../media/image14.png"/><Relationship Id="rId29"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18.png"/><Relationship Id="rId32" Type="http://schemas.openxmlformats.org/officeDocument/2006/relationships/image" Target="../media/image26.png"/><Relationship Id="rId5" Type="http://schemas.openxmlformats.org/officeDocument/2006/relationships/image" Target="../media/image3.png"/><Relationship Id="rId15" Type="http://schemas.openxmlformats.org/officeDocument/2006/relationships/hyperlink" Target="https://doi.org/10.1063/1.1533032" TargetMode="External"/><Relationship Id="rId23" Type="http://schemas.openxmlformats.org/officeDocument/2006/relationships/image" Target="../media/image17.png"/><Relationship Id="rId28" Type="http://schemas.openxmlformats.org/officeDocument/2006/relationships/image" Target="../media/image22.png"/><Relationship Id="rId10" Type="http://schemas.openxmlformats.org/officeDocument/2006/relationships/image" Target="../media/image8.png"/><Relationship Id="rId19" Type="http://schemas.openxmlformats.org/officeDocument/2006/relationships/image" Target="../media/image13.png"/><Relationship Id="rId31"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hyperlink" Target="https://doi.org/10.1007/BF03052565" TargetMode="External"/><Relationship Id="rId22" Type="http://schemas.openxmlformats.org/officeDocument/2006/relationships/image" Target="../media/image16.png"/><Relationship Id="rId27" Type="http://schemas.openxmlformats.org/officeDocument/2006/relationships/image" Target="../media/image21.png"/><Relationship Id="rId30"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414747EF-8BA0-30CD-B11F-62EBD9277682}"/>
              </a:ext>
            </a:extLst>
          </p:cNvPr>
          <p:cNvSpPr/>
          <p:nvPr/>
        </p:nvSpPr>
        <p:spPr>
          <a:xfrm>
            <a:off x="0" y="0"/>
            <a:ext cx="42803763" cy="3454400"/>
          </a:xfrm>
          <a:prstGeom prst="rect">
            <a:avLst/>
          </a:prstGeom>
          <a:solidFill>
            <a:srgbClr val="12326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21" name="Textfeld 20">
            <a:extLst>
              <a:ext uri="{FF2B5EF4-FFF2-40B4-BE49-F238E27FC236}">
                <a16:creationId xmlns:a16="http://schemas.microsoft.com/office/drawing/2014/main" id="{D1605874-DA94-B687-91C2-F5C04C19724D}"/>
              </a:ext>
            </a:extLst>
          </p:cNvPr>
          <p:cNvSpPr txBox="1"/>
          <p:nvPr/>
        </p:nvSpPr>
        <p:spPr>
          <a:xfrm>
            <a:off x="7692115" y="146224"/>
            <a:ext cx="27099492" cy="1107996"/>
          </a:xfrm>
          <a:prstGeom prst="rect">
            <a:avLst/>
          </a:prstGeom>
          <a:noFill/>
        </p:spPr>
        <p:txBody>
          <a:bodyPr wrap="square" rtlCol="0">
            <a:spAutoFit/>
          </a:bodyPr>
          <a:lstStyle/>
          <a:p>
            <a:r>
              <a:rPr lang="en-US" sz="6600" b="1" noProof="1">
                <a:solidFill>
                  <a:schemeClr val="bg1"/>
                </a:solidFill>
                <a:latin typeface="Arial" panose="020B0604020202020204" pitchFamily="34" charset="0"/>
                <a:cs typeface="Arial" panose="020B0604020202020204" pitchFamily="34" charset="0"/>
              </a:rPr>
              <a:t>QM PART A: </a:t>
            </a:r>
            <a:r>
              <a:rPr lang="en-US" sz="6600" i="0" noProof="1">
                <a:solidFill>
                  <a:schemeClr val="bg1"/>
                </a:solidFill>
                <a:effectLst/>
                <a:latin typeface="Arial" panose="020B0604020202020204" pitchFamily="34" charset="0"/>
                <a:cs typeface="Arial" panose="020B0604020202020204" pitchFamily="34" charset="0"/>
              </a:rPr>
              <a:t>Vibrational spectroscopy using nuclear wave functions</a:t>
            </a:r>
          </a:p>
        </p:txBody>
      </p:sp>
      <p:sp>
        <p:nvSpPr>
          <p:cNvPr id="22" name="Textfeld 21">
            <a:extLst>
              <a:ext uri="{FF2B5EF4-FFF2-40B4-BE49-F238E27FC236}">
                <a16:creationId xmlns:a16="http://schemas.microsoft.com/office/drawing/2014/main" id="{0F33465C-8BD2-6143-E132-09A0F61C15AB}"/>
              </a:ext>
            </a:extLst>
          </p:cNvPr>
          <p:cNvSpPr txBox="1"/>
          <p:nvPr/>
        </p:nvSpPr>
        <p:spPr>
          <a:xfrm>
            <a:off x="7852135" y="1162726"/>
            <a:ext cx="27099492" cy="1107996"/>
          </a:xfrm>
          <a:prstGeom prst="rect">
            <a:avLst/>
          </a:prstGeom>
          <a:noFill/>
        </p:spPr>
        <p:txBody>
          <a:bodyPr wrap="square" rtlCol="0">
            <a:spAutoFit/>
          </a:bodyPr>
          <a:lstStyle/>
          <a:p>
            <a:r>
              <a:rPr lang="en-US" sz="6600" i="0" noProof="1">
                <a:solidFill>
                  <a:schemeClr val="bg1"/>
                </a:solidFill>
                <a:effectLst/>
                <a:latin typeface="Arial" panose="020B0604020202020204" pitchFamily="34" charset="0"/>
                <a:cs typeface="Arial" panose="020B0604020202020204" pitchFamily="34" charset="0"/>
              </a:rPr>
              <a:t>Advanced Practical Course in Theoretical Chemistry </a:t>
            </a:r>
            <a:endParaRPr lang="en-US" sz="6000" i="0" noProof="1">
              <a:solidFill>
                <a:schemeClr val="bg1"/>
              </a:solidFill>
              <a:effectLst/>
              <a:latin typeface="Lato" panose="020F0502020204030203" pitchFamily="34" charset="0"/>
            </a:endParaRPr>
          </a:p>
        </p:txBody>
      </p:sp>
      <p:sp>
        <p:nvSpPr>
          <p:cNvPr id="24" name="Rechteck 23">
            <a:extLst>
              <a:ext uri="{FF2B5EF4-FFF2-40B4-BE49-F238E27FC236}">
                <a16:creationId xmlns:a16="http://schemas.microsoft.com/office/drawing/2014/main" id="{AA3B7F93-2330-0CCD-5C65-F6D6A5FC4ED6}"/>
              </a:ext>
            </a:extLst>
          </p:cNvPr>
          <p:cNvSpPr/>
          <p:nvPr/>
        </p:nvSpPr>
        <p:spPr>
          <a:xfrm>
            <a:off x="540202" y="3708612"/>
            <a:ext cx="11628621" cy="1057275"/>
          </a:xfrm>
          <a:prstGeom prst="rect">
            <a:avLst/>
          </a:prstGeom>
          <a:solidFill>
            <a:srgbClr val="12326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noProof="1"/>
              <a:t>Introduction</a:t>
            </a:r>
            <a:endParaRPr lang="en-US" sz="4800" b="1" noProof="1"/>
          </a:p>
        </p:txBody>
      </p:sp>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57D7E5F4-27C5-92B7-9162-5DFD64155C40}"/>
                  </a:ext>
                </a:extLst>
              </p:cNvPr>
              <p:cNvSpPr txBox="1"/>
              <p:nvPr/>
            </p:nvSpPr>
            <p:spPr>
              <a:xfrm>
                <a:off x="540202" y="4773766"/>
                <a:ext cx="11628620" cy="4524315"/>
              </a:xfrm>
              <a:prstGeom prst="rect">
                <a:avLst/>
              </a:prstGeom>
              <a:noFill/>
              <a:ln>
                <a:solidFill>
                  <a:schemeClr val="tx1"/>
                </a:solidFill>
              </a:ln>
            </p:spPr>
            <p:txBody>
              <a:bodyPr wrap="square" rtlCol="0">
                <a:spAutoFit/>
              </a:bodyPr>
              <a:lstStyle/>
              <a:p>
                <a:r>
                  <a:rPr lang="en-US" sz="2400" noProof="1"/>
                  <a:t>Vibrational frequencies obtained through the </a:t>
                </a:r>
                <a:r>
                  <a:rPr lang="en-US" sz="2400" b="1" noProof="1"/>
                  <a:t>harmonic oscillator framework </a:t>
                </a:r>
                <a:r>
                  <a:rPr lang="en-US" sz="2400" noProof="1"/>
                  <a:t>provide only quantitative, but no qualitative explanation of observed spectra. Anharmonicity of molecular vibration is responsible for the finer features observed in spectra of molecules, for example the uneven spacings of overtone levels [1].</a:t>
                </a:r>
              </a:p>
              <a:p>
                <a:endParaRPr lang="en-US" sz="2400" noProof="1"/>
              </a:p>
              <a:p>
                <a:r>
                  <a:rPr lang="en-US" sz="2400" noProof="1"/>
                  <a:t>In this part of the practical course, we apply the </a:t>
                </a:r>
                <a:r>
                  <a:rPr lang="en-US" sz="2400" b="1" noProof="1"/>
                  <a:t>Numerov’s method</a:t>
                </a:r>
                <a:r>
                  <a:rPr lang="en-US" sz="2400" noProof="1"/>
                  <a:t> to numerically solve the </a:t>
                </a:r>
                <a:r>
                  <a:rPr lang="en-US" sz="2400" b="1" noProof="1"/>
                  <a:t>nuclear Schrödinger </a:t>
                </a:r>
                <a:r>
                  <a:rPr lang="en-US" sz="2400" noProof="1"/>
                  <a:t>equation. For the systems </a:t>
                </a:r>
                <a14:m>
                  <m:oMath xmlns:m="http://schemas.openxmlformats.org/officeDocument/2006/math">
                    <m:sSub>
                      <m:sSubPr>
                        <m:ctrlPr>
                          <a:rPr lang="de-AT" sz="2400" b="0" i="1" noProof="1" smtClean="0">
                            <a:latin typeface="Cambria Math" panose="02040503050406030204" pitchFamily="18" charset="0"/>
                          </a:rPr>
                        </m:ctrlPr>
                      </m:sSubPr>
                      <m:e>
                        <m:r>
                          <m:rPr>
                            <m:sty m:val="p"/>
                          </m:rPr>
                          <a:rPr lang="de-AT" sz="2400" b="0" i="0" noProof="1" smtClean="0">
                            <a:latin typeface="Cambria Math" panose="02040503050406030204" pitchFamily="18" charset="0"/>
                          </a:rPr>
                          <m:t>F</m:t>
                        </m:r>
                      </m:e>
                      <m:sub>
                        <m:r>
                          <a:rPr lang="de-AT" sz="2400" b="0" i="0" noProof="1" smtClean="0">
                            <a:latin typeface="Cambria Math" panose="02040503050406030204" pitchFamily="18" charset="0"/>
                          </a:rPr>
                          <m:t>2</m:t>
                        </m:r>
                      </m:sub>
                    </m:sSub>
                  </m:oMath>
                </a14:m>
                <a:r>
                  <a:rPr lang="en-US" sz="2400" noProof="1"/>
                  <a:t> and trans-</a:t>
                </a:r>
                <a14:m>
                  <m:oMath xmlns:m="http://schemas.openxmlformats.org/officeDocument/2006/math">
                    <m:r>
                      <m:rPr>
                        <m:sty m:val="p"/>
                      </m:rPr>
                      <a:rPr lang="de-AT" sz="2400" b="0" i="0" noProof="1" smtClean="0">
                        <a:latin typeface="Cambria Math" panose="02040503050406030204" pitchFamily="18" charset="0"/>
                      </a:rPr>
                      <m:t>C</m:t>
                    </m:r>
                    <m:sSub>
                      <m:sSubPr>
                        <m:ctrlPr>
                          <a:rPr lang="de-AT" sz="2400" b="0" i="1" noProof="1" smtClean="0">
                            <a:latin typeface="Cambria Math" panose="02040503050406030204" pitchFamily="18" charset="0"/>
                          </a:rPr>
                        </m:ctrlPr>
                      </m:sSubPr>
                      <m:e>
                        <m:r>
                          <m:rPr>
                            <m:sty m:val="p"/>
                          </m:rPr>
                          <a:rPr lang="de-AT" sz="2400" b="0" i="0" noProof="1" smtClean="0">
                            <a:latin typeface="Cambria Math" panose="02040503050406030204" pitchFamily="18" charset="0"/>
                          </a:rPr>
                          <m:t>H</m:t>
                        </m:r>
                      </m:e>
                      <m:sub>
                        <m:r>
                          <a:rPr lang="de-AT" sz="2400" b="0" i="0" noProof="1" smtClean="0">
                            <a:latin typeface="Cambria Math" panose="02040503050406030204" pitchFamily="18" charset="0"/>
                          </a:rPr>
                          <m:t>3</m:t>
                        </m:r>
                      </m:sub>
                    </m:sSub>
                    <m:r>
                      <m:rPr>
                        <m:sty m:val="p"/>
                      </m:rPr>
                      <a:rPr lang="de-AT" sz="2400" b="0" i="0" noProof="1" smtClean="0">
                        <a:latin typeface="Cambria Math" panose="02040503050406030204" pitchFamily="18" charset="0"/>
                      </a:rPr>
                      <m:t>COOH</m:t>
                    </m:r>
                  </m:oMath>
                </a14:m>
                <a:r>
                  <a:rPr lang="en-US" sz="2400" noProof="1"/>
                  <a:t> we perform a geometry optimization, harmonic frequency calculation and a bond scan of F-F, O-H, and O-D to obtain discrete points on the potential energy surface (PES). By comparison of the results of the </a:t>
                </a:r>
                <a:r>
                  <a:rPr lang="en-US" sz="2400" b="1" noProof="1"/>
                  <a:t>harmonic approximation </a:t>
                </a:r>
                <a:r>
                  <a:rPr lang="en-US" sz="2400" noProof="1"/>
                  <a:t>and </a:t>
                </a:r>
                <a:r>
                  <a:rPr lang="en-US" sz="2400" b="1" noProof="1"/>
                  <a:t>Numerov’s method </a:t>
                </a:r>
                <a:r>
                  <a:rPr lang="en-US" sz="2400" noProof="1"/>
                  <a:t>we can gain insight of the interplay of anharmonicity and mode coupling to molecular vibrations</a:t>
                </a:r>
              </a:p>
            </p:txBody>
          </p:sp>
        </mc:Choice>
        <mc:Fallback xmlns="">
          <p:sp>
            <p:nvSpPr>
              <p:cNvPr id="25" name="Textfeld 24">
                <a:extLst>
                  <a:ext uri="{FF2B5EF4-FFF2-40B4-BE49-F238E27FC236}">
                    <a16:creationId xmlns:a16="http://schemas.microsoft.com/office/drawing/2014/main" id="{57D7E5F4-27C5-92B7-9162-5DFD64155C40}"/>
                  </a:ext>
                </a:extLst>
              </p:cNvPr>
              <p:cNvSpPr txBox="1">
                <a:spLocks noRot="1" noChangeAspect="1" noMove="1" noResize="1" noEditPoints="1" noAdjustHandles="1" noChangeArrowheads="1" noChangeShapeType="1" noTextEdit="1"/>
              </p:cNvSpPr>
              <p:nvPr/>
            </p:nvSpPr>
            <p:spPr>
              <a:xfrm>
                <a:off x="540202" y="4773766"/>
                <a:ext cx="11628620" cy="4524315"/>
              </a:xfrm>
              <a:prstGeom prst="rect">
                <a:avLst/>
              </a:prstGeom>
              <a:blipFill>
                <a:blip r:embed="rId3"/>
                <a:stretch>
                  <a:fillRect l="-763" t="-838" r="-436" b="-2235"/>
                </a:stretch>
              </a:blipFill>
              <a:ln>
                <a:solidFill>
                  <a:schemeClr val="tx1"/>
                </a:solidFill>
              </a:ln>
            </p:spPr>
            <p:txBody>
              <a:bodyPr/>
              <a:lstStyle/>
              <a:p>
                <a:r>
                  <a:rPr lang="de-DE">
                    <a:noFill/>
                  </a:rPr>
                  <a:t> </a:t>
                </a:r>
              </a:p>
            </p:txBody>
          </p:sp>
        </mc:Fallback>
      </mc:AlternateContent>
      <p:sp>
        <p:nvSpPr>
          <p:cNvPr id="26" name="Rechteck 25">
            <a:extLst>
              <a:ext uri="{FF2B5EF4-FFF2-40B4-BE49-F238E27FC236}">
                <a16:creationId xmlns:a16="http://schemas.microsoft.com/office/drawing/2014/main" id="{4DCB0146-60A1-6376-C1D7-F6E3D7BBBE74}"/>
              </a:ext>
            </a:extLst>
          </p:cNvPr>
          <p:cNvSpPr/>
          <p:nvPr/>
        </p:nvSpPr>
        <p:spPr>
          <a:xfrm>
            <a:off x="506724" y="9658755"/>
            <a:ext cx="11669597" cy="1057275"/>
          </a:xfrm>
          <a:prstGeom prst="rect">
            <a:avLst/>
          </a:prstGeom>
          <a:solidFill>
            <a:srgbClr val="12326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noProof="1"/>
              <a:t>Starting Structures / Calculation Parameters</a:t>
            </a:r>
            <a:endParaRPr lang="en-US" sz="4800" b="1" noProof="1"/>
          </a:p>
        </p:txBody>
      </p:sp>
      <p:sp>
        <p:nvSpPr>
          <p:cNvPr id="27" name="Textfeld 26">
            <a:extLst>
              <a:ext uri="{FF2B5EF4-FFF2-40B4-BE49-F238E27FC236}">
                <a16:creationId xmlns:a16="http://schemas.microsoft.com/office/drawing/2014/main" id="{1CA2741E-4106-52A0-FBEF-C218E18A9DA5}"/>
              </a:ext>
            </a:extLst>
          </p:cNvPr>
          <p:cNvSpPr txBox="1"/>
          <p:nvPr/>
        </p:nvSpPr>
        <p:spPr>
          <a:xfrm>
            <a:off x="506725" y="10726171"/>
            <a:ext cx="11669598" cy="4955203"/>
          </a:xfrm>
          <a:prstGeom prst="rect">
            <a:avLst/>
          </a:prstGeom>
          <a:noFill/>
          <a:ln>
            <a:solidFill>
              <a:schemeClr val="tx1"/>
            </a:solidFill>
          </a:ln>
        </p:spPr>
        <p:txBody>
          <a:bodyPr wrap="square" rtlCol="0">
            <a:spAutoFit/>
          </a:bodyPr>
          <a:lstStyle/>
          <a:p>
            <a:endParaRPr lang="en-US" sz="5400" noProof="1"/>
          </a:p>
          <a:p>
            <a:endParaRPr lang="en-US" sz="5400" noProof="1"/>
          </a:p>
          <a:p>
            <a:endParaRPr lang="en-US" sz="5400" noProof="1"/>
          </a:p>
          <a:p>
            <a:endParaRPr lang="en-US" sz="5400" noProof="1"/>
          </a:p>
          <a:p>
            <a:endParaRPr lang="en-US" sz="2800" noProof="1"/>
          </a:p>
          <a:p>
            <a:r>
              <a:rPr lang="en-US" sz="2400" noProof="1"/>
              <a:t>The geometry optimization and frequency calculation of both structures were carried out with the B3LYP functional using the 6-311++G(3df,3pd) basis set and additional convergence criteria. </a:t>
            </a:r>
            <a:endParaRPr lang="en-US" sz="4800" noProof="1"/>
          </a:p>
        </p:txBody>
      </p:sp>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F72A5D0E-A5D1-978A-64EE-413CE035441B}"/>
                  </a:ext>
                </a:extLst>
              </p:cNvPr>
              <p:cNvSpPr txBox="1"/>
              <p:nvPr/>
            </p:nvSpPr>
            <p:spPr>
              <a:xfrm>
                <a:off x="935861" y="13771939"/>
                <a:ext cx="10999759" cy="461665"/>
              </a:xfrm>
              <a:prstGeom prst="rect">
                <a:avLst/>
              </a:prstGeom>
              <a:noFill/>
            </p:spPr>
            <p:txBody>
              <a:bodyPr wrap="square" rtlCol="0">
                <a:spAutoFit/>
              </a:bodyPr>
              <a:lstStyle/>
              <a:p>
                <a:r>
                  <a:rPr lang="en-US" sz="2400" b="1" noProof="1"/>
                  <a:t>Fig 1: </a:t>
                </a:r>
                <a14:m>
                  <m:oMath xmlns:m="http://schemas.openxmlformats.org/officeDocument/2006/math">
                    <m:sSub>
                      <m:sSubPr>
                        <m:ctrlPr>
                          <a:rPr lang="en-US" sz="2400" i="1" noProof="1" dirty="0" smtClean="0">
                            <a:latin typeface="Cambria Math" panose="02040503050406030204" pitchFamily="18" charset="0"/>
                          </a:rPr>
                        </m:ctrlPr>
                      </m:sSubPr>
                      <m:e>
                        <m:r>
                          <m:rPr>
                            <m:sty m:val="p"/>
                          </m:rPr>
                          <a:rPr lang="en-US" sz="2400" b="0" i="0" noProof="1" dirty="0" smtClean="0">
                            <a:latin typeface="Cambria Math" panose="02040503050406030204" pitchFamily="18" charset="0"/>
                          </a:rPr>
                          <m:t>F</m:t>
                        </m:r>
                      </m:e>
                      <m:sub>
                        <m:r>
                          <a:rPr lang="en-US" sz="2400" b="0" i="0" noProof="1" dirty="0" smtClean="0">
                            <a:latin typeface="Cambria Math" panose="02040503050406030204" pitchFamily="18" charset="0"/>
                          </a:rPr>
                          <m:t>2</m:t>
                        </m:r>
                      </m:sub>
                    </m:sSub>
                  </m:oMath>
                </a14:m>
                <a:r>
                  <a:rPr lang="en-US" sz="2400" noProof="1"/>
                  <a:t> and </a:t>
                </a:r>
                <a14:m>
                  <m:oMath xmlns:m="http://schemas.openxmlformats.org/officeDocument/2006/math">
                    <m:r>
                      <m:rPr>
                        <m:sty m:val="p"/>
                      </m:rPr>
                      <a:rPr lang="en-US" sz="2400" b="0" i="0" noProof="1" dirty="0" smtClean="0">
                        <a:latin typeface="Cambria Math" panose="02040503050406030204" pitchFamily="18" charset="0"/>
                      </a:rPr>
                      <m:t>C</m:t>
                    </m:r>
                    <m:sSub>
                      <m:sSubPr>
                        <m:ctrlPr>
                          <a:rPr lang="en-US" sz="2400" b="0" i="1" noProof="1" dirty="0" smtClean="0">
                            <a:latin typeface="Cambria Math" panose="02040503050406030204" pitchFamily="18" charset="0"/>
                          </a:rPr>
                        </m:ctrlPr>
                      </m:sSubPr>
                      <m:e>
                        <m:r>
                          <m:rPr>
                            <m:sty m:val="p"/>
                          </m:rPr>
                          <a:rPr lang="en-US" sz="2400" b="0" i="0" noProof="1" dirty="0" smtClean="0">
                            <a:latin typeface="Cambria Math" panose="02040503050406030204" pitchFamily="18" charset="0"/>
                          </a:rPr>
                          <m:t>H</m:t>
                        </m:r>
                      </m:e>
                      <m:sub>
                        <m:r>
                          <a:rPr lang="en-US" sz="2400" b="0" i="0" noProof="1" dirty="0" smtClean="0">
                            <a:latin typeface="Cambria Math" panose="02040503050406030204" pitchFamily="18" charset="0"/>
                          </a:rPr>
                          <m:t>3</m:t>
                        </m:r>
                      </m:sub>
                    </m:sSub>
                    <m:r>
                      <m:rPr>
                        <m:sty m:val="p"/>
                      </m:rPr>
                      <a:rPr lang="en-US" sz="2400" b="0" i="0" noProof="1" dirty="0" smtClean="0">
                        <a:latin typeface="Cambria Math" panose="02040503050406030204" pitchFamily="18" charset="0"/>
                      </a:rPr>
                      <m:t>COOH</m:t>
                    </m:r>
                  </m:oMath>
                </a14:m>
                <a:r>
                  <a:rPr lang="en-US" sz="2400" noProof="1"/>
                  <a:t> optimized with  B3LYP/6-311++G(3df,3pd).</a:t>
                </a:r>
              </a:p>
            </p:txBody>
          </p:sp>
        </mc:Choice>
        <mc:Fallback xmlns="">
          <p:sp>
            <p:nvSpPr>
              <p:cNvPr id="33" name="Textfeld 32">
                <a:extLst>
                  <a:ext uri="{FF2B5EF4-FFF2-40B4-BE49-F238E27FC236}">
                    <a16:creationId xmlns:a16="http://schemas.microsoft.com/office/drawing/2014/main" id="{F72A5D0E-A5D1-978A-64EE-413CE035441B}"/>
                  </a:ext>
                </a:extLst>
              </p:cNvPr>
              <p:cNvSpPr txBox="1">
                <a:spLocks noRot="1" noChangeAspect="1" noMove="1" noResize="1" noEditPoints="1" noAdjustHandles="1" noChangeArrowheads="1" noChangeShapeType="1" noTextEdit="1"/>
              </p:cNvSpPr>
              <p:nvPr/>
            </p:nvSpPr>
            <p:spPr>
              <a:xfrm>
                <a:off x="935861" y="13771939"/>
                <a:ext cx="10999759" cy="461665"/>
              </a:xfrm>
              <a:prstGeom prst="rect">
                <a:avLst/>
              </a:prstGeom>
              <a:blipFill>
                <a:blip r:embed="rId4"/>
                <a:stretch>
                  <a:fillRect l="-807" t="-10811" b="-29730"/>
                </a:stretch>
              </a:blipFill>
            </p:spPr>
            <p:txBody>
              <a:bodyPr/>
              <a:lstStyle/>
              <a:p>
                <a:r>
                  <a:rPr lang="de-DE">
                    <a:noFill/>
                  </a:rPr>
                  <a:t> </a:t>
                </a:r>
              </a:p>
            </p:txBody>
          </p:sp>
        </mc:Fallback>
      </mc:AlternateContent>
      <p:sp>
        <p:nvSpPr>
          <p:cNvPr id="34" name="Rechteck 33">
            <a:extLst>
              <a:ext uri="{FF2B5EF4-FFF2-40B4-BE49-F238E27FC236}">
                <a16:creationId xmlns:a16="http://schemas.microsoft.com/office/drawing/2014/main" id="{8ABEE7E9-1987-213B-E904-70E5524F26BB}"/>
              </a:ext>
            </a:extLst>
          </p:cNvPr>
          <p:cNvSpPr/>
          <p:nvPr/>
        </p:nvSpPr>
        <p:spPr>
          <a:xfrm>
            <a:off x="506724" y="15890065"/>
            <a:ext cx="11687151" cy="1795136"/>
          </a:xfrm>
          <a:prstGeom prst="rect">
            <a:avLst/>
          </a:prstGeom>
          <a:solidFill>
            <a:srgbClr val="12326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noProof="1"/>
              <a:t>Calculation of force constants  and reduced masses</a:t>
            </a:r>
            <a:endParaRPr lang="en-US" sz="4800" b="1" noProof="1"/>
          </a:p>
        </p:txBody>
      </p:sp>
      <mc:AlternateContent xmlns:mc="http://schemas.openxmlformats.org/markup-compatibility/2006" xmlns:a14="http://schemas.microsoft.com/office/drawing/2010/main">
        <mc:Choice Requires="a14">
          <p:sp>
            <p:nvSpPr>
              <p:cNvPr id="35" name="Textfeld 34">
                <a:extLst>
                  <a:ext uri="{FF2B5EF4-FFF2-40B4-BE49-F238E27FC236}">
                    <a16:creationId xmlns:a16="http://schemas.microsoft.com/office/drawing/2014/main" id="{A9E26F96-F7E1-CDF2-4882-470B7E0B723E}"/>
                  </a:ext>
                </a:extLst>
              </p:cNvPr>
              <p:cNvSpPr txBox="1"/>
              <p:nvPr/>
            </p:nvSpPr>
            <p:spPr>
              <a:xfrm>
                <a:off x="506724" y="17701977"/>
                <a:ext cx="11687150" cy="11849398"/>
              </a:xfrm>
              <a:prstGeom prst="rect">
                <a:avLst/>
              </a:prstGeom>
              <a:noFill/>
              <a:ln>
                <a:solidFill>
                  <a:schemeClr val="tx1"/>
                </a:solidFill>
              </a:ln>
            </p:spPr>
            <p:txBody>
              <a:bodyPr wrap="square" rtlCol="0">
                <a:spAutoFit/>
              </a:bodyPr>
              <a:lstStyle/>
              <a:p>
                <a:r>
                  <a:rPr lang="en-US" sz="2400" noProof="1"/>
                  <a:t>The force constant can be calculated using </a:t>
                </a:r>
                <a:r>
                  <a:rPr lang="en-US" sz="2400" b="1" noProof="1"/>
                  <a:t>finite differences method </a:t>
                </a:r>
                <a:r>
                  <a:rPr lang="en-US" sz="2400" noProof="1"/>
                  <a:t>from the potential energy curve of the bond scan:</a:t>
                </a:r>
              </a:p>
              <a:p>
                <a:endParaRPr lang="en-US" sz="2400" noProof="1"/>
              </a:p>
              <a:p>
                <a:pPr/>
                <a14:m>
                  <m:oMathPara xmlns:m="http://schemas.openxmlformats.org/officeDocument/2006/math">
                    <m:oMathParaPr>
                      <m:jc m:val="centerGroup"/>
                    </m:oMathParaPr>
                    <m:oMath xmlns:m="http://schemas.openxmlformats.org/officeDocument/2006/math">
                      <m:r>
                        <a:rPr lang="en-US" sz="2400" noProof="1" dirty="0">
                          <a:latin typeface="Cambria Math" panose="02040503050406030204" pitchFamily="18" charset="0"/>
                        </a:rPr>
                        <m:t>𝑘</m:t>
                      </m:r>
                      <m:r>
                        <a:rPr lang="en-US" sz="2400" noProof="1" dirty="0">
                          <a:latin typeface="Cambria Math" panose="02040503050406030204" pitchFamily="18" charset="0"/>
                        </a:rPr>
                        <m:t>≈ </m:t>
                      </m:r>
                      <m:f>
                        <m:fPr>
                          <m:ctrlPr>
                            <a:rPr lang="en-US" sz="2400" i="1" noProof="1" dirty="0">
                              <a:latin typeface="Cambria Math" panose="02040503050406030204" pitchFamily="18" charset="0"/>
                            </a:rPr>
                          </m:ctrlPr>
                        </m:fPr>
                        <m:num>
                          <m:sSub>
                            <m:sSubPr>
                              <m:ctrlPr>
                                <a:rPr lang="en-US" sz="2400" i="1" noProof="1" dirty="0">
                                  <a:latin typeface="Cambria Math" panose="02040503050406030204" pitchFamily="18" charset="0"/>
                                </a:rPr>
                              </m:ctrlPr>
                            </m:sSubPr>
                            <m:e>
                              <m:r>
                                <a:rPr lang="en-US" sz="2400" noProof="1" dirty="0">
                                  <a:latin typeface="Cambria Math" panose="02040503050406030204" pitchFamily="18" charset="0"/>
                                </a:rPr>
                                <m:t>𝐸</m:t>
                              </m:r>
                            </m:e>
                            <m:sub>
                              <m:r>
                                <a:rPr lang="en-US" sz="2400" noProof="1" dirty="0">
                                  <a:latin typeface="Cambria Math" panose="02040503050406030204" pitchFamily="18" charset="0"/>
                                </a:rPr>
                                <m:t>𝑚𝑖𝑛</m:t>
                              </m:r>
                              <m:r>
                                <a:rPr lang="en-US" sz="2400" noProof="1" dirty="0">
                                  <a:latin typeface="Cambria Math" panose="02040503050406030204" pitchFamily="18" charset="0"/>
                                </a:rPr>
                                <m:t>−1</m:t>
                              </m:r>
                            </m:sub>
                          </m:sSub>
                          <m:r>
                            <a:rPr lang="en-US" sz="2400" noProof="1" dirty="0">
                              <a:latin typeface="Cambria Math" panose="02040503050406030204" pitchFamily="18" charset="0"/>
                            </a:rPr>
                            <m:t>+2</m:t>
                          </m:r>
                          <m:sSub>
                            <m:sSubPr>
                              <m:ctrlPr>
                                <a:rPr lang="en-US" sz="2400" i="1" noProof="1" dirty="0">
                                  <a:latin typeface="Cambria Math" panose="02040503050406030204" pitchFamily="18" charset="0"/>
                                </a:rPr>
                              </m:ctrlPr>
                            </m:sSubPr>
                            <m:e>
                              <m:r>
                                <a:rPr lang="en-US" sz="2400" noProof="1" dirty="0">
                                  <a:latin typeface="Cambria Math" panose="02040503050406030204" pitchFamily="18" charset="0"/>
                                </a:rPr>
                                <m:t>𝐸</m:t>
                              </m:r>
                            </m:e>
                            <m:sub>
                              <m:r>
                                <a:rPr lang="en-US" sz="2400" noProof="1" dirty="0">
                                  <a:latin typeface="Cambria Math" panose="02040503050406030204" pitchFamily="18" charset="0"/>
                                </a:rPr>
                                <m:t>𝑚𝑖𝑛</m:t>
                              </m:r>
                            </m:sub>
                          </m:sSub>
                          <m:r>
                            <a:rPr lang="en-US" sz="2400" noProof="1" dirty="0">
                              <a:latin typeface="Cambria Math" panose="02040503050406030204" pitchFamily="18" charset="0"/>
                            </a:rPr>
                            <m:t>+</m:t>
                          </m:r>
                          <m:sSub>
                            <m:sSubPr>
                              <m:ctrlPr>
                                <a:rPr lang="en-US" sz="2400" i="1" noProof="1" dirty="0">
                                  <a:latin typeface="Cambria Math" panose="02040503050406030204" pitchFamily="18" charset="0"/>
                                </a:rPr>
                              </m:ctrlPr>
                            </m:sSubPr>
                            <m:e>
                              <m:r>
                                <a:rPr lang="en-US" sz="2400" noProof="1" dirty="0">
                                  <a:latin typeface="Cambria Math" panose="02040503050406030204" pitchFamily="18" charset="0"/>
                                </a:rPr>
                                <m:t>𝐸</m:t>
                              </m:r>
                            </m:e>
                            <m:sub>
                              <m:r>
                                <a:rPr lang="en-US" sz="2400" noProof="1" dirty="0">
                                  <a:latin typeface="Cambria Math" panose="02040503050406030204" pitchFamily="18" charset="0"/>
                                </a:rPr>
                                <m:t>𝑚𝑖𝑛</m:t>
                              </m:r>
                              <m:r>
                                <a:rPr lang="en-US" sz="2400" noProof="1" dirty="0">
                                  <a:latin typeface="Cambria Math" panose="02040503050406030204" pitchFamily="18" charset="0"/>
                                </a:rPr>
                                <m:t>+1</m:t>
                              </m:r>
                            </m:sub>
                          </m:sSub>
                        </m:num>
                        <m:den>
                          <m:r>
                            <m:rPr>
                              <m:sty m:val="p"/>
                            </m:rPr>
                            <a:rPr lang="en-US" sz="2400" noProof="1" dirty="0">
                              <a:latin typeface="Cambria Math" panose="02040503050406030204" pitchFamily="18" charset="0"/>
                            </a:rPr>
                            <m:t>Δ</m:t>
                          </m:r>
                          <m:sSup>
                            <m:sSupPr>
                              <m:ctrlPr>
                                <a:rPr lang="en-US" sz="2400" i="1" noProof="1" dirty="0">
                                  <a:latin typeface="Cambria Math" panose="02040503050406030204" pitchFamily="18" charset="0"/>
                                </a:rPr>
                              </m:ctrlPr>
                            </m:sSupPr>
                            <m:e>
                              <m:r>
                                <a:rPr lang="en-US" sz="2400" noProof="1" dirty="0">
                                  <a:latin typeface="Cambria Math" panose="02040503050406030204" pitchFamily="18" charset="0"/>
                                </a:rPr>
                                <m:t>𝑥</m:t>
                              </m:r>
                            </m:e>
                            <m:sup>
                              <m:r>
                                <a:rPr lang="en-US" sz="2400" noProof="1" dirty="0">
                                  <a:latin typeface="Cambria Math" panose="02040503050406030204" pitchFamily="18" charset="0"/>
                                </a:rPr>
                                <m:t>2</m:t>
                              </m:r>
                            </m:sup>
                          </m:sSup>
                        </m:den>
                      </m:f>
                    </m:oMath>
                  </m:oMathPara>
                </a14:m>
                <a:endParaRPr lang="en-US" sz="2400" noProof="1"/>
              </a:p>
              <a:p>
                <a:endParaRPr lang="en-US" sz="2400" noProof="1"/>
              </a:p>
              <a:p>
                <a:r>
                  <a:rPr lang="en-US" sz="2400" noProof="1"/>
                  <a:t>The harmonic osssiclator framework gives us the frequencies </a:t>
                </a:r>
                <a14:m>
                  <m:oMath xmlns:m="http://schemas.openxmlformats.org/officeDocument/2006/math">
                    <m:acc>
                      <m:accPr>
                        <m:chr m:val="̅"/>
                        <m:ctrlPr>
                          <a:rPr lang="de-AT" sz="2400" b="0" i="1" noProof="1" smtClean="0">
                            <a:latin typeface="Cambria Math" panose="02040503050406030204" pitchFamily="18" charset="0"/>
                          </a:rPr>
                        </m:ctrlPr>
                      </m:accPr>
                      <m:e>
                        <m:r>
                          <a:rPr lang="de-AT" sz="2400" b="0" i="1" noProof="1" smtClean="0">
                            <a:latin typeface="Cambria Math" panose="02040503050406030204" pitchFamily="18" charset="0"/>
                          </a:rPr>
                          <m:t>𝑣</m:t>
                        </m:r>
                      </m:e>
                    </m:acc>
                  </m:oMath>
                </a14:m>
                <a:r>
                  <a:rPr lang="en-US" sz="2400" noProof="1"/>
                  <a:t>, for the calculation one needs to further determine the reduced mass </a:t>
                </a:r>
                <a14:m>
                  <m:oMath xmlns:m="http://schemas.openxmlformats.org/officeDocument/2006/math">
                    <m:r>
                      <a:rPr lang="de-AT" sz="2400" b="0" i="1" noProof="1" smtClean="0">
                        <a:latin typeface="Cambria Math" panose="02040503050406030204" pitchFamily="18" charset="0"/>
                      </a:rPr>
                      <m:t>𝜇</m:t>
                    </m:r>
                  </m:oMath>
                </a14:m>
                <a:r>
                  <a:rPr lang="en-US" sz="2400" noProof="1"/>
                  <a:t>:</a:t>
                </a:r>
              </a:p>
              <a:p>
                <a:pPr/>
                <a14:m>
                  <m:oMathPara xmlns:m="http://schemas.openxmlformats.org/officeDocument/2006/math">
                    <m:oMathParaPr>
                      <m:jc m:val="centerGroup"/>
                    </m:oMathParaPr>
                    <m:oMath xmlns:m="http://schemas.openxmlformats.org/officeDocument/2006/math">
                      <m:r>
                        <a:rPr lang="de-AT" sz="2400" noProof="1" dirty="0">
                          <a:latin typeface="Cambria Math" panose="02040503050406030204" pitchFamily="18" charset="0"/>
                        </a:rPr>
                        <m:t> </m:t>
                      </m:r>
                      <m:r>
                        <a:rPr lang="de-AT" sz="2400" noProof="1" dirty="0">
                          <a:latin typeface="Cambria Math" panose="02040503050406030204" pitchFamily="18" charset="0"/>
                        </a:rPr>
                        <m:t>𝜇</m:t>
                      </m:r>
                      <m:r>
                        <a:rPr lang="de-AT" sz="2400" noProof="1" dirty="0">
                          <a:latin typeface="Cambria Math" panose="02040503050406030204" pitchFamily="18" charset="0"/>
                        </a:rPr>
                        <m:t>=</m:t>
                      </m:r>
                      <m:f>
                        <m:fPr>
                          <m:ctrlPr>
                            <a:rPr lang="de-AT" sz="2400" i="1" noProof="1" dirty="0">
                              <a:latin typeface="Cambria Math" panose="02040503050406030204" pitchFamily="18" charset="0"/>
                            </a:rPr>
                          </m:ctrlPr>
                        </m:fPr>
                        <m:num>
                          <m:sSub>
                            <m:sSubPr>
                              <m:ctrlPr>
                                <a:rPr lang="de-AT" sz="2400" i="1" noProof="1" dirty="0">
                                  <a:latin typeface="Cambria Math" panose="02040503050406030204" pitchFamily="18" charset="0"/>
                                </a:rPr>
                              </m:ctrlPr>
                            </m:sSubPr>
                            <m:e>
                              <m:r>
                                <a:rPr lang="de-AT" sz="2400" noProof="1" dirty="0">
                                  <a:latin typeface="Cambria Math" panose="02040503050406030204" pitchFamily="18" charset="0"/>
                                </a:rPr>
                                <m:t>𝑚</m:t>
                              </m:r>
                            </m:e>
                            <m:sub>
                              <m:r>
                                <a:rPr lang="de-AT" sz="2400" noProof="1" dirty="0">
                                  <a:latin typeface="Cambria Math" panose="02040503050406030204" pitchFamily="18" charset="0"/>
                                </a:rPr>
                                <m:t>1</m:t>
                              </m:r>
                            </m:sub>
                          </m:sSub>
                          <m:sSub>
                            <m:sSubPr>
                              <m:ctrlPr>
                                <a:rPr lang="de-AT" sz="2400" i="1" noProof="1" dirty="0">
                                  <a:latin typeface="Cambria Math" panose="02040503050406030204" pitchFamily="18" charset="0"/>
                                </a:rPr>
                              </m:ctrlPr>
                            </m:sSubPr>
                            <m:e>
                              <m:r>
                                <a:rPr lang="de-AT" sz="2400" noProof="1" dirty="0">
                                  <a:latin typeface="Cambria Math" panose="02040503050406030204" pitchFamily="18" charset="0"/>
                                </a:rPr>
                                <m:t>𝑚</m:t>
                              </m:r>
                            </m:e>
                            <m:sub>
                              <m:r>
                                <a:rPr lang="de-AT" sz="2400" noProof="1" dirty="0">
                                  <a:latin typeface="Cambria Math" panose="02040503050406030204" pitchFamily="18" charset="0"/>
                                </a:rPr>
                                <m:t>2</m:t>
                              </m:r>
                            </m:sub>
                          </m:sSub>
                        </m:num>
                        <m:den>
                          <m:sSub>
                            <m:sSubPr>
                              <m:ctrlPr>
                                <a:rPr lang="de-AT" sz="2400" i="1" noProof="1" dirty="0">
                                  <a:latin typeface="Cambria Math" panose="02040503050406030204" pitchFamily="18" charset="0"/>
                                </a:rPr>
                              </m:ctrlPr>
                            </m:sSubPr>
                            <m:e>
                              <m:r>
                                <a:rPr lang="de-AT" sz="2400" noProof="1" dirty="0">
                                  <a:latin typeface="Cambria Math" panose="02040503050406030204" pitchFamily="18" charset="0"/>
                                </a:rPr>
                                <m:t>𝑚</m:t>
                              </m:r>
                            </m:e>
                            <m:sub>
                              <m:r>
                                <a:rPr lang="de-AT" sz="2400" noProof="1" dirty="0">
                                  <a:latin typeface="Cambria Math" panose="02040503050406030204" pitchFamily="18" charset="0"/>
                                </a:rPr>
                                <m:t>1</m:t>
                              </m:r>
                            </m:sub>
                          </m:sSub>
                          <m:r>
                            <a:rPr lang="de-AT" sz="2400" noProof="1" dirty="0">
                              <a:latin typeface="Cambria Math" panose="02040503050406030204" pitchFamily="18" charset="0"/>
                            </a:rPr>
                            <m:t>+</m:t>
                          </m:r>
                          <m:sSub>
                            <m:sSubPr>
                              <m:ctrlPr>
                                <a:rPr lang="de-AT" sz="2400" i="1" noProof="1" dirty="0">
                                  <a:latin typeface="Cambria Math" panose="02040503050406030204" pitchFamily="18" charset="0"/>
                                </a:rPr>
                              </m:ctrlPr>
                            </m:sSubPr>
                            <m:e>
                              <m:r>
                                <a:rPr lang="de-AT" sz="2400" noProof="1" dirty="0">
                                  <a:latin typeface="Cambria Math" panose="02040503050406030204" pitchFamily="18" charset="0"/>
                                </a:rPr>
                                <m:t>𝑚</m:t>
                              </m:r>
                            </m:e>
                            <m:sub>
                              <m:r>
                                <a:rPr lang="de-AT" sz="2400" noProof="1" dirty="0">
                                  <a:latin typeface="Cambria Math" panose="02040503050406030204" pitchFamily="18" charset="0"/>
                                </a:rPr>
                                <m:t>2</m:t>
                              </m:r>
                            </m:sub>
                          </m:sSub>
                        </m:den>
                      </m:f>
                      <m:r>
                        <a:rPr lang="de-AT" sz="2400" noProof="1" dirty="0">
                          <a:latin typeface="Cambria Math" panose="02040503050406030204" pitchFamily="18" charset="0"/>
                        </a:rPr>
                        <m:t>                </m:t>
                      </m:r>
                      <m:acc>
                        <m:accPr>
                          <m:chr m:val="̅"/>
                          <m:ctrlPr>
                            <a:rPr lang="de-AT" sz="2400" i="1" noProof="1" dirty="0">
                              <a:latin typeface="Cambria Math" panose="02040503050406030204" pitchFamily="18" charset="0"/>
                            </a:rPr>
                          </m:ctrlPr>
                        </m:accPr>
                        <m:e>
                          <m:r>
                            <a:rPr lang="de-AT" sz="2400" noProof="1" dirty="0">
                              <a:latin typeface="Cambria Math" panose="02040503050406030204" pitchFamily="18" charset="0"/>
                            </a:rPr>
                            <m:t>𝑣</m:t>
                          </m:r>
                        </m:e>
                      </m:acc>
                      <m:r>
                        <a:rPr lang="en-US" sz="2400" noProof="1" dirty="0">
                          <a:latin typeface="Cambria Math" panose="02040503050406030204" pitchFamily="18" charset="0"/>
                        </a:rPr>
                        <m:t>=</m:t>
                      </m:r>
                      <m:f>
                        <m:fPr>
                          <m:ctrlPr>
                            <a:rPr lang="en-US" sz="2400" i="1" noProof="1" dirty="0">
                              <a:latin typeface="Cambria Math" panose="02040503050406030204" pitchFamily="18" charset="0"/>
                            </a:rPr>
                          </m:ctrlPr>
                        </m:fPr>
                        <m:num>
                          <m:r>
                            <a:rPr lang="de-AT" sz="2400" noProof="1" dirty="0">
                              <a:latin typeface="Cambria Math" panose="02040503050406030204" pitchFamily="18" charset="0"/>
                            </a:rPr>
                            <m:t>1</m:t>
                          </m:r>
                        </m:num>
                        <m:den>
                          <m:r>
                            <a:rPr lang="de-AT" sz="2400" noProof="1" dirty="0">
                              <a:latin typeface="Cambria Math" panose="02040503050406030204" pitchFamily="18" charset="0"/>
                            </a:rPr>
                            <m:t>𝑐</m:t>
                          </m:r>
                        </m:den>
                      </m:f>
                      <m:r>
                        <a:rPr lang="en-US" sz="2400" noProof="1" dirty="0">
                          <a:latin typeface="Cambria Math" panose="02040503050406030204" pitchFamily="18" charset="0"/>
                        </a:rPr>
                        <m:t> </m:t>
                      </m:r>
                      <m:f>
                        <m:fPr>
                          <m:ctrlPr>
                            <a:rPr lang="en-US" sz="2400" i="1" noProof="1" dirty="0">
                              <a:latin typeface="Cambria Math" panose="02040503050406030204" pitchFamily="18" charset="0"/>
                            </a:rPr>
                          </m:ctrlPr>
                        </m:fPr>
                        <m:num>
                          <m:r>
                            <a:rPr lang="en-US" sz="2400" noProof="1" dirty="0">
                              <a:latin typeface="Cambria Math" panose="02040503050406030204" pitchFamily="18" charset="0"/>
                            </a:rPr>
                            <m:t>1</m:t>
                          </m:r>
                        </m:num>
                        <m:den>
                          <m:r>
                            <a:rPr lang="en-US" sz="2400" noProof="1" dirty="0">
                              <a:latin typeface="Cambria Math" panose="02040503050406030204" pitchFamily="18" charset="0"/>
                            </a:rPr>
                            <m:t>2</m:t>
                          </m:r>
                          <m:r>
                            <a:rPr lang="en-US" sz="2400" noProof="1" dirty="0">
                              <a:latin typeface="Cambria Math" panose="02040503050406030204" pitchFamily="18" charset="0"/>
                            </a:rPr>
                            <m:t>𝜋</m:t>
                          </m:r>
                        </m:den>
                      </m:f>
                      <m:rad>
                        <m:radPr>
                          <m:degHide m:val="on"/>
                          <m:ctrlPr>
                            <a:rPr lang="en-US" sz="2400" i="1" noProof="1" dirty="0">
                              <a:latin typeface="Cambria Math" panose="02040503050406030204" pitchFamily="18" charset="0"/>
                            </a:rPr>
                          </m:ctrlPr>
                        </m:radPr>
                        <m:deg/>
                        <m:e>
                          <m:f>
                            <m:fPr>
                              <m:ctrlPr>
                                <a:rPr lang="en-US" sz="2400" i="1" noProof="1" dirty="0">
                                  <a:latin typeface="Cambria Math" panose="02040503050406030204" pitchFamily="18" charset="0"/>
                                </a:rPr>
                              </m:ctrlPr>
                            </m:fPr>
                            <m:num>
                              <m:r>
                                <a:rPr lang="en-US" sz="2400" noProof="1" dirty="0">
                                  <a:latin typeface="Cambria Math" panose="02040503050406030204" pitchFamily="18" charset="0"/>
                                </a:rPr>
                                <m:t>𝑘</m:t>
                              </m:r>
                            </m:num>
                            <m:den>
                              <m:r>
                                <a:rPr lang="de-AT" sz="2400" noProof="1" dirty="0">
                                  <a:latin typeface="Cambria Math" panose="02040503050406030204" pitchFamily="18" charset="0"/>
                                </a:rPr>
                                <m:t>𝜇</m:t>
                              </m:r>
                            </m:den>
                          </m:f>
                        </m:e>
                      </m:rad>
                    </m:oMath>
                  </m:oMathPara>
                </a14:m>
                <a:endParaRPr lang="en-US" sz="2400" noProof="1"/>
              </a:p>
              <a:p>
                <a:endParaRPr lang="en-US" sz="2400" noProof="1"/>
              </a:p>
              <a:p>
                <a:pPr marL="457200" indent="-457200">
                  <a:buFont typeface="Arial" panose="020B0604020202020204" pitchFamily="34" charset="0"/>
                  <a:buChar char="•"/>
                </a:pPr>
                <a14:m>
                  <m:oMath xmlns:m="http://schemas.openxmlformats.org/officeDocument/2006/math">
                    <m:r>
                      <a:rPr lang="de-AT" sz="2400" noProof="1">
                        <a:latin typeface="Cambria Math" panose="02040503050406030204" pitchFamily="18" charset="0"/>
                      </a:rPr>
                      <m:t>𝜇</m:t>
                    </m:r>
                  </m:oMath>
                </a14:m>
                <a:r>
                  <a:rPr lang="en-US" sz="2400" noProof="1"/>
                  <a:t>… reduced mass in (g mol</a:t>
                </a:r>
                <a:r>
                  <a:rPr lang="en-US" sz="2400" baseline="30000" noProof="1"/>
                  <a:t>-1</a:t>
                </a:r>
                <a:r>
                  <a:rPr lang="en-US" sz="2400" noProof="1"/>
                  <a:t>)</a:t>
                </a:r>
              </a:p>
              <a:p>
                <a:pPr marL="457200" indent="-457200">
                  <a:buFont typeface="Arial" panose="020B0604020202020204" pitchFamily="34" charset="0"/>
                  <a:buChar char="•"/>
                </a:pPr>
                <a14:m>
                  <m:oMath xmlns:m="http://schemas.openxmlformats.org/officeDocument/2006/math">
                    <m:r>
                      <a:rPr lang="de-AT" sz="2400" noProof="1">
                        <a:latin typeface="Cambria Math" panose="02040503050406030204" pitchFamily="18" charset="0"/>
                      </a:rPr>
                      <m:t>𝑐</m:t>
                    </m:r>
                  </m:oMath>
                </a14:m>
                <a:r>
                  <a:rPr lang="en-US" sz="2400" noProof="1"/>
                  <a:t>… speed of light (m s</a:t>
                </a:r>
                <a:r>
                  <a:rPr lang="en-US" sz="2400" baseline="30000" noProof="1"/>
                  <a:t>-1</a:t>
                </a:r>
                <a:r>
                  <a:rPr lang="en-US" sz="2400" noProof="1"/>
                  <a:t>)</a:t>
                </a:r>
              </a:p>
              <a:p>
                <a:pPr marL="457200" indent="-457200">
                  <a:buFont typeface="Arial" panose="020B0604020202020204" pitchFamily="34" charset="0"/>
                  <a:buChar char="•"/>
                </a:pPr>
                <a14:m>
                  <m:oMath xmlns:m="http://schemas.openxmlformats.org/officeDocument/2006/math">
                    <m:sSub>
                      <m:sSubPr>
                        <m:ctrlPr>
                          <a:rPr lang="de-AT" sz="2400" i="1" noProof="1">
                            <a:latin typeface="Cambria Math" panose="02040503050406030204" pitchFamily="18" charset="0"/>
                          </a:rPr>
                        </m:ctrlPr>
                      </m:sSubPr>
                      <m:e>
                        <m:r>
                          <a:rPr lang="de-AT" sz="2400" noProof="1">
                            <a:latin typeface="Cambria Math" panose="02040503050406030204" pitchFamily="18" charset="0"/>
                          </a:rPr>
                          <m:t>𝑚</m:t>
                        </m:r>
                      </m:e>
                      <m:sub>
                        <m:r>
                          <a:rPr lang="de-AT" sz="2400" noProof="1">
                            <a:latin typeface="Cambria Math" panose="02040503050406030204" pitchFamily="18" charset="0"/>
                          </a:rPr>
                          <m:t>1</m:t>
                        </m:r>
                      </m:sub>
                    </m:sSub>
                    <m:r>
                      <a:rPr lang="de-AT" sz="2400" noProof="1">
                        <a:latin typeface="Cambria Math" panose="02040503050406030204" pitchFamily="18" charset="0"/>
                      </a:rPr>
                      <m:t>,</m:t>
                    </m:r>
                    <m:sSub>
                      <m:sSubPr>
                        <m:ctrlPr>
                          <a:rPr lang="de-AT" sz="2400" i="1" noProof="1">
                            <a:latin typeface="Cambria Math" panose="02040503050406030204" pitchFamily="18" charset="0"/>
                          </a:rPr>
                        </m:ctrlPr>
                      </m:sSubPr>
                      <m:e>
                        <m:r>
                          <a:rPr lang="de-AT" sz="2400" noProof="1">
                            <a:latin typeface="Cambria Math" panose="02040503050406030204" pitchFamily="18" charset="0"/>
                          </a:rPr>
                          <m:t>𝑚</m:t>
                        </m:r>
                      </m:e>
                      <m:sub>
                        <m:r>
                          <a:rPr lang="de-AT" sz="2400" noProof="1">
                            <a:latin typeface="Cambria Math" panose="02040503050406030204" pitchFamily="18" charset="0"/>
                          </a:rPr>
                          <m:t>2</m:t>
                        </m:r>
                      </m:sub>
                    </m:sSub>
                  </m:oMath>
                </a14:m>
                <a:r>
                  <a:rPr lang="en-US" sz="2400" noProof="1"/>
                  <a:t>… mass of first and second atom (g mol</a:t>
                </a:r>
                <a:r>
                  <a:rPr lang="en-US" sz="2400" baseline="30000" noProof="1"/>
                  <a:t>-1</a:t>
                </a:r>
                <a:r>
                  <a:rPr lang="en-US" sz="2400" noProof="1"/>
                  <a:t>) </a:t>
                </a:r>
              </a:p>
              <a:p>
                <a:pPr marL="457200" indent="-457200">
                  <a:buFont typeface="Arial" panose="020B0604020202020204" pitchFamily="34" charset="0"/>
                  <a:buChar char="•"/>
                </a:pPr>
                <a14:m>
                  <m:oMath xmlns:m="http://schemas.openxmlformats.org/officeDocument/2006/math">
                    <m:acc>
                      <m:accPr>
                        <m:chr m:val="̅"/>
                        <m:ctrlPr>
                          <a:rPr lang="de-AT" sz="2400" i="1" noProof="1">
                            <a:latin typeface="Cambria Math" panose="02040503050406030204" pitchFamily="18" charset="0"/>
                          </a:rPr>
                        </m:ctrlPr>
                      </m:accPr>
                      <m:e>
                        <m:r>
                          <a:rPr lang="de-AT" sz="2400" noProof="1">
                            <a:latin typeface="Cambria Math" panose="02040503050406030204" pitchFamily="18" charset="0"/>
                          </a:rPr>
                          <m:t>𝜈</m:t>
                        </m:r>
                      </m:e>
                    </m:acc>
                  </m:oMath>
                </a14:m>
                <a:r>
                  <a:rPr lang="en-US" sz="2400" noProof="1"/>
                  <a:t>… frequency in (cm</a:t>
                </a:r>
                <a:r>
                  <a:rPr lang="en-US" sz="2400" baseline="30000" noProof="1"/>
                  <a:t>-1</a:t>
                </a:r>
                <a:r>
                  <a:rPr lang="en-US" sz="2400" noProof="1"/>
                  <a:t>)</a:t>
                </a:r>
              </a:p>
              <a:p>
                <a:pPr marL="457200" indent="-457200">
                  <a:buFont typeface="Arial" panose="020B0604020202020204" pitchFamily="34" charset="0"/>
                  <a:buChar char="•"/>
                </a:pPr>
                <a14:m>
                  <m:oMath xmlns:m="http://schemas.openxmlformats.org/officeDocument/2006/math">
                    <m:r>
                      <a:rPr lang="de-AT" sz="2400" noProof="1">
                        <a:latin typeface="Cambria Math" panose="02040503050406030204" pitchFamily="18" charset="0"/>
                      </a:rPr>
                      <m:t>𝑘</m:t>
                    </m:r>
                  </m:oMath>
                </a14:m>
                <a:r>
                  <a:rPr lang="en-US" sz="2400" noProof="1"/>
                  <a:t>… force constant in  (kcal mol</a:t>
                </a:r>
                <a:r>
                  <a:rPr lang="en-US" sz="2400" baseline="30000" noProof="1"/>
                  <a:t>-1</a:t>
                </a:r>
                <a:r>
                  <a:rPr lang="en-US" sz="2400" noProof="1"/>
                  <a:t> Å</a:t>
                </a:r>
                <a:r>
                  <a:rPr lang="en-US" sz="2400" baseline="30000" noProof="1"/>
                  <a:t>-1</a:t>
                </a:r>
                <a:r>
                  <a:rPr lang="en-US" sz="2400" noProof="1"/>
                  <a:t>) </a:t>
                </a:r>
              </a:p>
              <a:p>
                <a:endParaRPr lang="en-US" sz="2400" noProof="1"/>
              </a:p>
              <a:p>
                <a:r>
                  <a:rPr lang="en-US" sz="2400" noProof="1"/>
                  <a:t>The table below shows the atomic masses and the reduced masses </a:t>
                </a:r>
                <a14:m>
                  <m:oMath xmlns:m="http://schemas.openxmlformats.org/officeDocument/2006/math">
                    <m:r>
                      <a:rPr lang="de-AT" sz="2400" noProof="1">
                        <a:latin typeface="Cambria Math" panose="02040503050406030204" pitchFamily="18" charset="0"/>
                      </a:rPr>
                      <m:t>𝜇</m:t>
                    </m:r>
                  </m:oMath>
                </a14:m>
                <a:r>
                  <a:rPr lang="en-US" sz="2400" noProof="1"/>
                  <a:t> calculated for the atoms involved in the bond stretch vibration.</a:t>
                </a:r>
              </a:p>
              <a:p>
                <a:endParaRPr lang="en-US" sz="2400" noProof="1"/>
              </a:p>
              <a:p>
                <a:endParaRPr lang="en-US" sz="2400" noProof="1"/>
              </a:p>
              <a:p>
                <a:endParaRPr lang="en-US" sz="2400" noProof="1"/>
              </a:p>
              <a:p>
                <a:endParaRPr lang="en-US" sz="2400" noProof="1"/>
              </a:p>
              <a:p>
                <a:pPr marL="457200" indent="-457200">
                  <a:buFont typeface="Arial" panose="020B0604020202020204" pitchFamily="34" charset="0"/>
                  <a:buChar char="•"/>
                </a:pPr>
                <a:endParaRPr lang="en-US" sz="2400" noProof="1"/>
              </a:p>
              <a:p>
                <a:endParaRPr lang="en-US" sz="2400" noProof="1"/>
              </a:p>
              <a:p>
                <a:endParaRPr lang="en-US" sz="2400" noProof="1"/>
              </a:p>
              <a:p>
                <a:r>
                  <a:rPr lang="en-US" sz="2400" noProof="1"/>
                  <a:t>With potential energies of the bond scan the following force constants were determined:</a:t>
                </a:r>
              </a:p>
              <a:p>
                <a:endParaRPr lang="en-US" sz="2400" noProof="1"/>
              </a:p>
              <a:p>
                <a:pPr marL="342900" indent="-342900">
                  <a:buFont typeface="Arial" panose="020B0604020202020204" pitchFamily="34" charset="0"/>
                  <a:buChar char="•"/>
                </a:pPr>
                <a14:m>
                  <m:oMath xmlns:m="http://schemas.openxmlformats.org/officeDocument/2006/math">
                    <m:sSub>
                      <m:sSubPr>
                        <m:ctrlPr>
                          <a:rPr lang="de-AT" sz="2400" i="1" noProof="1">
                            <a:latin typeface="Cambria Math" panose="02040503050406030204" pitchFamily="18" charset="0"/>
                          </a:rPr>
                        </m:ctrlPr>
                      </m:sSubPr>
                      <m:e>
                        <m:r>
                          <m:rPr>
                            <m:sty m:val="p"/>
                          </m:rPr>
                          <a:rPr lang="de-AT" sz="2400" noProof="1">
                            <a:latin typeface="Cambria Math" panose="02040503050406030204" pitchFamily="18" charset="0"/>
                          </a:rPr>
                          <m:t>F</m:t>
                        </m:r>
                      </m:e>
                      <m:sub>
                        <m:r>
                          <a:rPr lang="de-AT" sz="2400" noProof="1">
                            <a:latin typeface="Cambria Math" panose="02040503050406030204" pitchFamily="18" charset="0"/>
                          </a:rPr>
                          <m:t>2</m:t>
                        </m:r>
                      </m:sub>
                    </m:sSub>
                    <m:r>
                      <a:rPr lang="de-AT" sz="2400" noProof="1">
                        <a:latin typeface="Cambria Math" panose="02040503050406030204" pitchFamily="18" charset="0"/>
                      </a:rPr>
                      <m:t>:</m:t>
                    </m:r>
                  </m:oMath>
                </a14:m>
                <a:r>
                  <a:rPr lang="en-US" sz="2400" noProof="1"/>
                  <a:t> </a:t>
                </a:r>
                <a14:m>
                  <m:oMath xmlns:m="http://schemas.openxmlformats.org/officeDocument/2006/math">
                    <m:r>
                      <a:rPr lang="de-AT" sz="2400" noProof="1">
                        <a:latin typeface="Cambria Math" panose="02040503050406030204" pitchFamily="18" charset="0"/>
                      </a:rPr>
                      <m:t>𝑘</m:t>
                    </m:r>
                    <m:r>
                      <a:rPr lang="de-AT" sz="2400" noProof="1">
                        <a:latin typeface="Cambria Math" panose="02040503050406030204" pitchFamily="18" charset="0"/>
                      </a:rPr>
                      <m:t>=</m:t>
                    </m:r>
                  </m:oMath>
                </a14:m>
                <a:r>
                  <a:rPr lang="en-US" sz="2400" noProof="1"/>
                  <a:t> 874.943 kcal mol</a:t>
                </a:r>
                <a:r>
                  <a:rPr lang="en-US" sz="2400" baseline="30000" noProof="1"/>
                  <a:t>-1</a:t>
                </a:r>
                <a:r>
                  <a:rPr lang="en-US" sz="2400" noProof="1"/>
                  <a:t> Å</a:t>
                </a:r>
                <a:r>
                  <a:rPr lang="en-US" sz="2400" baseline="30000" noProof="1"/>
                  <a:t>-1</a:t>
                </a:r>
                <a:endParaRPr lang="en-US" sz="2400" noProof="1"/>
              </a:p>
              <a:p>
                <a:pPr marL="342900" indent="-342900">
                  <a:buFont typeface="Arial" panose="020B0604020202020204" pitchFamily="34" charset="0"/>
                  <a:buChar char="•"/>
                </a:pPr>
                <a:r>
                  <a:rPr lang="en-US" sz="2400" noProof="1"/>
                  <a:t>Trans-</a:t>
                </a:r>
                <a14:m>
                  <m:oMath xmlns:m="http://schemas.openxmlformats.org/officeDocument/2006/math">
                    <m:r>
                      <m:rPr>
                        <m:sty m:val="p"/>
                      </m:rPr>
                      <a:rPr lang="de-AT" sz="2400" noProof="1">
                        <a:latin typeface="Cambria Math" panose="02040503050406030204" pitchFamily="18" charset="0"/>
                      </a:rPr>
                      <m:t>C</m:t>
                    </m:r>
                    <m:sSub>
                      <m:sSubPr>
                        <m:ctrlPr>
                          <a:rPr lang="de-AT" sz="2400" i="1" noProof="1">
                            <a:latin typeface="Cambria Math" panose="02040503050406030204" pitchFamily="18" charset="0"/>
                          </a:rPr>
                        </m:ctrlPr>
                      </m:sSubPr>
                      <m:e>
                        <m:r>
                          <m:rPr>
                            <m:sty m:val="p"/>
                          </m:rPr>
                          <a:rPr lang="de-AT" sz="2400" noProof="1">
                            <a:latin typeface="Cambria Math" panose="02040503050406030204" pitchFamily="18" charset="0"/>
                          </a:rPr>
                          <m:t>H</m:t>
                        </m:r>
                      </m:e>
                      <m:sub>
                        <m:r>
                          <a:rPr lang="de-AT" sz="2400" noProof="1">
                            <a:latin typeface="Cambria Math" panose="02040503050406030204" pitchFamily="18" charset="0"/>
                          </a:rPr>
                          <m:t>3</m:t>
                        </m:r>
                      </m:sub>
                    </m:sSub>
                    <m:r>
                      <m:rPr>
                        <m:sty m:val="p"/>
                      </m:rPr>
                      <a:rPr lang="de-AT" sz="2400" noProof="1">
                        <a:latin typeface="Cambria Math" panose="02040503050406030204" pitchFamily="18" charset="0"/>
                      </a:rPr>
                      <m:t>COOH</m:t>
                    </m:r>
                  </m:oMath>
                </a14:m>
                <a:r>
                  <a:rPr lang="en-US" sz="2400" noProof="1"/>
                  <a:t>: </a:t>
                </a:r>
                <a14:m>
                  <m:oMath xmlns:m="http://schemas.openxmlformats.org/officeDocument/2006/math">
                    <m:r>
                      <a:rPr lang="de-AT" sz="2400" noProof="1">
                        <a:latin typeface="Cambria Math" panose="02040503050406030204" pitchFamily="18" charset="0"/>
                      </a:rPr>
                      <m:t>𝑘</m:t>
                    </m:r>
                    <m:r>
                      <a:rPr lang="de-AT" sz="2400" noProof="1">
                        <a:latin typeface="Cambria Math" panose="02040503050406030204" pitchFamily="18" charset="0"/>
                      </a:rPr>
                      <m:t>= </m:t>
                    </m:r>
                  </m:oMath>
                </a14:m>
                <a:r>
                  <a:rPr lang="en-US" sz="2400" noProof="1"/>
                  <a:t>1136.401 kcal mol</a:t>
                </a:r>
                <a:r>
                  <a:rPr lang="en-US" sz="2400" baseline="30000" noProof="1"/>
                  <a:t>-1</a:t>
                </a:r>
                <a:r>
                  <a:rPr lang="en-US" sz="2400" noProof="1"/>
                  <a:t> Å</a:t>
                </a:r>
                <a:r>
                  <a:rPr lang="en-US" sz="2400" baseline="30000" noProof="1"/>
                  <a:t>-1</a:t>
                </a:r>
                <a:endParaRPr lang="en-US" sz="2400" noProof="1"/>
              </a:p>
              <a:p>
                <a:pPr marL="342900" indent="-342900">
                  <a:buFont typeface="Arial" panose="020B0604020202020204" pitchFamily="34" charset="0"/>
                  <a:buChar char="•"/>
                </a:pPr>
                <a:r>
                  <a:rPr lang="en-US" sz="2400" noProof="1"/>
                  <a:t>Trans-</a:t>
                </a:r>
                <a14:m>
                  <m:oMath xmlns:m="http://schemas.openxmlformats.org/officeDocument/2006/math">
                    <m:r>
                      <m:rPr>
                        <m:sty m:val="p"/>
                      </m:rPr>
                      <a:rPr lang="de-AT" sz="2400" noProof="1">
                        <a:latin typeface="Cambria Math" panose="02040503050406030204" pitchFamily="18" charset="0"/>
                      </a:rPr>
                      <m:t>C</m:t>
                    </m:r>
                    <m:sSub>
                      <m:sSubPr>
                        <m:ctrlPr>
                          <a:rPr lang="de-AT" sz="2400" i="1" noProof="1">
                            <a:latin typeface="Cambria Math" panose="02040503050406030204" pitchFamily="18" charset="0"/>
                          </a:rPr>
                        </m:ctrlPr>
                      </m:sSubPr>
                      <m:e>
                        <m:r>
                          <m:rPr>
                            <m:sty m:val="p"/>
                          </m:rPr>
                          <a:rPr lang="de-AT" sz="2400" noProof="1">
                            <a:latin typeface="Cambria Math" panose="02040503050406030204" pitchFamily="18" charset="0"/>
                          </a:rPr>
                          <m:t>H</m:t>
                        </m:r>
                      </m:e>
                      <m:sub>
                        <m:r>
                          <a:rPr lang="de-AT" sz="2400" noProof="1">
                            <a:latin typeface="Cambria Math" panose="02040503050406030204" pitchFamily="18" charset="0"/>
                          </a:rPr>
                          <m:t>3</m:t>
                        </m:r>
                      </m:sub>
                    </m:sSub>
                    <m:r>
                      <m:rPr>
                        <m:sty m:val="p"/>
                      </m:rPr>
                      <a:rPr lang="de-AT" sz="2400" noProof="1">
                        <a:latin typeface="Cambria Math" panose="02040503050406030204" pitchFamily="18" charset="0"/>
                      </a:rPr>
                      <m:t>COOD</m:t>
                    </m:r>
                  </m:oMath>
                </a14:m>
                <a:r>
                  <a:rPr lang="en-US" sz="2400" noProof="1"/>
                  <a:t>: </a:t>
                </a:r>
                <a14:m>
                  <m:oMath xmlns:m="http://schemas.openxmlformats.org/officeDocument/2006/math">
                    <m:r>
                      <a:rPr lang="de-AT" sz="2400" i="1" noProof="1">
                        <a:latin typeface="Cambria Math" panose="02040503050406030204" pitchFamily="18" charset="0"/>
                      </a:rPr>
                      <m:t>𝑘</m:t>
                    </m:r>
                    <m:r>
                      <a:rPr lang="de-AT" sz="2400" b="0" i="0" noProof="1" smtClean="0">
                        <a:latin typeface="Cambria Math" panose="02040503050406030204" pitchFamily="18" charset="0"/>
                      </a:rPr>
                      <m:t>=</m:t>
                    </m:r>
                    <m:r>
                      <a:rPr lang="de-AT" sz="2400" b="0" i="1" noProof="1" smtClean="0">
                        <a:latin typeface="Cambria Math" panose="02040503050406030204" pitchFamily="18" charset="0"/>
                      </a:rPr>
                      <m:t> </m:t>
                    </m:r>
                  </m:oMath>
                </a14:m>
                <a:r>
                  <a:rPr lang="en-US" sz="2400" noProof="1"/>
                  <a:t>1137.198 kcal mol</a:t>
                </a:r>
                <a:r>
                  <a:rPr lang="en-US" sz="2400" baseline="30000" noProof="1"/>
                  <a:t>-1</a:t>
                </a:r>
                <a:r>
                  <a:rPr lang="en-US" sz="2400" noProof="1"/>
                  <a:t> Å</a:t>
                </a:r>
                <a:r>
                  <a:rPr lang="en-US" sz="2400" baseline="30000" noProof="1"/>
                  <a:t>-1</a:t>
                </a:r>
              </a:p>
            </p:txBody>
          </p:sp>
        </mc:Choice>
        <mc:Fallback xmlns="">
          <p:sp>
            <p:nvSpPr>
              <p:cNvPr id="35" name="Textfeld 34">
                <a:extLst>
                  <a:ext uri="{FF2B5EF4-FFF2-40B4-BE49-F238E27FC236}">
                    <a16:creationId xmlns:a16="http://schemas.microsoft.com/office/drawing/2014/main" id="{A9E26F96-F7E1-CDF2-4882-470B7E0B723E}"/>
                  </a:ext>
                </a:extLst>
              </p:cNvPr>
              <p:cNvSpPr txBox="1">
                <a:spLocks noRot="1" noChangeAspect="1" noMove="1" noResize="1" noEditPoints="1" noAdjustHandles="1" noChangeArrowheads="1" noChangeShapeType="1" noTextEdit="1"/>
              </p:cNvSpPr>
              <p:nvPr/>
            </p:nvSpPr>
            <p:spPr>
              <a:xfrm>
                <a:off x="506724" y="17701977"/>
                <a:ext cx="11687150" cy="11849398"/>
              </a:xfrm>
              <a:prstGeom prst="rect">
                <a:avLst/>
              </a:prstGeom>
              <a:blipFill>
                <a:blip r:embed="rId5"/>
                <a:stretch>
                  <a:fillRect l="-759" t="-321" r="-759" b="-107"/>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graphicFrame>
            <p:nvGraphicFramePr>
              <p:cNvPr id="37" name="Tabelle 36">
                <a:extLst>
                  <a:ext uri="{FF2B5EF4-FFF2-40B4-BE49-F238E27FC236}">
                    <a16:creationId xmlns:a16="http://schemas.microsoft.com/office/drawing/2014/main" id="{3C9B80ED-1ECE-E301-C971-7BA6F4B847D9}"/>
                  </a:ext>
                </a:extLst>
              </p:cNvPr>
              <p:cNvGraphicFramePr>
                <a:graphicFrameLocks noGrp="1"/>
              </p:cNvGraphicFramePr>
              <p:nvPr>
                <p:extLst>
                  <p:ext uri="{D42A27DB-BD31-4B8C-83A1-F6EECF244321}">
                    <p14:modId xmlns:p14="http://schemas.microsoft.com/office/powerpoint/2010/main" val="2717117264"/>
                  </p:ext>
                </p:extLst>
              </p:nvPr>
            </p:nvGraphicFramePr>
            <p:xfrm>
              <a:off x="956762" y="25681168"/>
              <a:ext cx="10639846" cy="1695136"/>
            </p:xfrm>
            <a:graphic>
              <a:graphicData uri="http://schemas.openxmlformats.org/drawingml/2006/table">
                <a:tbl>
                  <a:tblPr firstRow="1" bandRow="1">
                    <a:tableStyleId>{9D7B26C5-4107-4FEC-AEDC-1716B250A1EF}</a:tableStyleId>
                  </a:tblPr>
                  <a:tblGrid>
                    <a:gridCol w="2962040">
                      <a:extLst>
                        <a:ext uri="{9D8B030D-6E8A-4147-A177-3AD203B41FA5}">
                          <a16:colId xmlns:a16="http://schemas.microsoft.com/office/drawing/2014/main" val="3984983364"/>
                        </a:ext>
                      </a:extLst>
                    </a:gridCol>
                    <a:gridCol w="1532274">
                      <a:extLst>
                        <a:ext uri="{9D8B030D-6E8A-4147-A177-3AD203B41FA5}">
                          <a16:colId xmlns:a16="http://schemas.microsoft.com/office/drawing/2014/main" val="1369939448"/>
                        </a:ext>
                      </a:extLst>
                    </a:gridCol>
                    <a:gridCol w="1449443">
                      <a:extLst>
                        <a:ext uri="{9D8B030D-6E8A-4147-A177-3AD203B41FA5}">
                          <a16:colId xmlns:a16="http://schemas.microsoft.com/office/drawing/2014/main" val="210049231"/>
                        </a:ext>
                      </a:extLst>
                    </a:gridCol>
                    <a:gridCol w="1449443">
                      <a:extLst>
                        <a:ext uri="{9D8B030D-6E8A-4147-A177-3AD203B41FA5}">
                          <a16:colId xmlns:a16="http://schemas.microsoft.com/office/drawing/2014/main" val="3633182886"/>
                        </a:ext>
                      </a:extLst>
                    </a:gridCol>
                    <a:gridCol w="1623323">
                      <a:extLst>
                        <a:ext uri="{9D8B030D-6E8A-4147-A177-3AD203B41FA5}">
                          <a16:colId xmlns:a16="http://schemas.microsoft.com/office/drawing/2014/main" val="1579727772"/>
                        </a:ext>
                      </a:extLst>
                    </a:gridCol>
                    <a:gridCol w="1623323">
                      <a:extLst>
                        <a:ext uri="{9D8B030D-6E8A-4147-A177-3AD203B41FA5}">
                          <a16:colId xmlns:a16="http://schemas.microsoft.com/office/drawing/2014/main" val="2597547519"/>
                        </a:ext>
                      </a:extLst>
                    </a:gridCol>
                  </a:tblGrid>
                  <a:tr h="324492">
                    <a:tc>
                      <a:txBody>
                        <a:bodyPr/>
                        <a:lstStyle/>
                        <a:p>
                          <a:endParaRPr lang="en-US" sz="2000" noProof="1"/>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000" b="1" i="1" noProof="1" dirty="0" smtClean="0">
                                        <a:latin typeface="Cambria Math" panose="02040503050406030204" pitchFamily="18" charset="0"/>
                                      </a:rPr>
                                    </m:ctrlPr>
                                  </m:sSubPr>
                                  <m:e>
                                    <m:r>
                                      <a:rPr lang="en-US" sz="2000" b="1" noProof="1" dirty="0" smtClean="0">
                                        <a:latin typeface="Cambria Math" panose="02040503050406030204" pitchFamily="18" charset="0"/>
                                      </a:rPr>
                                      <m:t>𝐅</m:t>
                                    </m:r>
                                  </m:e>
                                  <m:sub>
                                    <m:r>
                                      <a:rPr lang="en-US" sz="2000" b="1" noProof="1" dirty="0" smtClean="0">
                                        <a:latin typeface="Cambria Math" panose="02040503050406030204" pitchFamily="18" charset="0"/>
                                      </a:rPr>
                                      <m:t>𝟐</m:t>
                                    </m:r>
                                  </m:sub>
                                </m:sSub>
                              </m:oMath>
                            </m:oMathPara>
                          </a14:m>
                          <a:endParaRPr lang="en-US" sz="2000" i="0" noProof="1"/>
                        </a:p>
                      </a:txBody>
                      <a:tcPr/>
                    </a:tc>
                    <a:tc gridSpan="2">
                      <a:txBody>
                        <a:bodyPr/>
                        <a:lstStyle/>
                        <a:p>
                          <a:r>
                            <a:rPr lang="en-US" sz="2000" b="1" noProof="1"/>
                            <a:t>trans-</a:t>
                          </a:r>
                          <a14:m>
                            <m:oMath xmlns:m="http://schemas.openxmlformats.org/officeDocument/2006/math">
                              <m:r>
                                <a:rPr lang="en-US" sz="2000" b="1" noProof="1" dirty="0" smtClean="0">
                                  <a:latin typeface="Cambria Math" panose="02040503050406030204" pitchFamily="18" charset="0"/>
                                </a:rPr>
                                <m:t>𝐂</m:t>
                              </m:r>
                              <m:sSub>
                                <m:sSubPr>
                                  <m:ctrlPr>
                                    <a:rPr lang="en-US" sz="2000" b="1" i="1" noProof="1" dirty="0" smtClean="0">
                                      <a:latin typeface="Cambria Math" panose="02040503050406030204" pitchFamily="18" charset="0"/>
                                    </a:rPr>
                                  </m:ctrlPr>
                                </m:sSubPr>
                                <m:e>
                                  <m:r>
                                    <a:rPr lang="en-US" sz="2000" b="1" noProof="1" dirty="0" smtClean="0">
                                      <a:latin typeface="Cambria Math" panose="02040503050406030204" pitchFamily="18" charset="0"/>
                                    </a:rPr>
                                    <m:t>𝐇</m:t>
                                  </m:r>
                                </m:e>
                                <m:sub>
                                  <m:r>
                                    <a:rPr lang="en-US" sz="2000" b="1" noProof="1" dirty="0" smtClean="0">
                                      <a:latin typeface="Cambria Math" panose="02040503050406030204" pitchFamily="18" charset="0"/>
                                    </a:rPr>
                                    <m:t>𝟑</m:t>
                                  </m:r>
                                </m:sub>
                              </m:sSub>
                              <m:r>
                                <a:rPr lang="en-US" sz="2000" b="1" noProof="1" dirty="0" smtClean="0">
                                  <a:latin typeface="Cambria Math" panose="02040503050406030204" pitchFamily="18" charset="0"/>
                                </a:rPr>
                                <m:t>𝐂𝐎𝐎𝐇</m:t>
                              </m:r>
                            </m:oMath>
                          </a14:m>
                          <a:endParaRPr lang="en-US" sz="2000" i="0" noProof="1"/>
                        </a:p>
                      </a:txBody>
                      <a:tcPr/>
                    </a:tc>
                    <a:tc hMerge="1">
                      <a:txBody>
                        <a:bodyPr/>
                        <a:lstStyle/>
                        <a:p>
                          <a:endParaRPr lang="de-DE"/>
                        </a:p>
                      </a:txBody>
                      <a:tcPr/>
                    </a:tc>
                    <a:tc gridSpan="2">
                      <a:txBody>
                        <a:bodyPr/>
                        <a:lstStyle/>
                        <a:p>
                          <a:r>
                            <a:rPr lang="en-US" sz="2000" noProof="1"/>
                            <a:t>trans-CH</a:t>
                          </a:r>
                          <a:r>
                            <a:rPr lang="en-US" sz="2000" baseline="-25000" noProof="1"/>
                            <a:t>2</a:t>
                          </a:r>
                          <a:r>
                            <a:rPr lang="en-US" sz="2000" baseline="0" noProof="1"/>
                            <a:t>COOD</a:t>
                          </a:r>
                          <a:endParaRPr lang="en-US" sz="2000" i="0" noProof="1"/>
                        </a:p>
                      </a:txBody>
                      <a:tcPr/>
                    </a:tc>
                    <a:tc hMerge="1">
                      <a:txBody>
                        <a:bodyPr/>
                        <a:lstStyle/>
                        <a:p>
                          <a:endParaRPr lang="de-DE"/>
                        </a:p>
                      </a:txBody>
                      <a:tcPr/>
                    </a:tc>
                    <a:extLst>
                      <a:ext uri="{0D108BD9-81ED-4DB2-BD59-A6C34878D82A}">
                        <a16:rowId xmlns:a16="http://schemas.microsoft.com/office/drawing/2014/main" val="1867428296"/>
                      </a:ext>
                    </a:extLst>
                  </a:tr>
                  <a:tr h="350097">
                    <a:tc>
                      <a:txBody>
                        <a:bodyPr/>
                        <a:lstStyle/>
                        <a:p>
                          <a:r>
                            <a:rPr lang="en-US" sz="2000" b="0" noProof="1"/>
                            <a:t>Atoms</a:t>
                          </a:r>
                        </a:p>
                      </a:txBody>
                      <a:tcPr>
                        <a:solidFill>
                          <a:schemeClr val="bg1"/>
                        </a:solidFill>
                      </a:tcPr>
                    </a:tc>
                    <a:tc>
                      <a:txBody>
                        <a:bodyPr/>
                        <a:lstStyle/>
                        <a:p>
                          <a:r>
                            <a:rPr lang="en-US" sz="2000" noProof="1"/>
                            <a:t>F</a:t>
                          </a:r>
                        </a:p>
                      </a:txBody>
                      <a:tcPr>
                        <a:solidFill>
                          <a:schemeClr val="bg1"/>
                        </a:solidFill>
                      </a:tcPr>
                    </a:tc>
                    <a:tc>
                      <a:txBody>
                        <a:bodyPr/>
                        <a:lstStyle/>
                        <a:p>
                          <a:r>
                            <a:rPr lang="en-US" sz="2000" noProof="1"/>
                            <a:t>O</a:t>
                          </a:r>
                        </a:p>
                      </a:txBody>
                      <a:tcPr>
                        <a:solidFill>
                          <a:schemeClr val="bg1"/>
                        </a:solidFill>
                      </a:tcPr>
                    </a:tc>
                    <a:tc>
                      <a:txBody>
                        <a:bodyPr/>
                        <a:lstStyle/>
                        <a:p>
                          <a:r>
                            <a:rPr lang="en-US" sz="2000" noProof="1"/>
                            <a:t>H</a:t>
                          </a:r>
                        </a:p>
                      </a:txBody>
                      <a:tcPr>
                        <a:solidFill>
                          <a:schemeClr val="bg1"/>
                        </a:solidFill>
                      </a:tcPr>
                    </a:tc>
                    <a:tc>
                      <a:txBody>
                        <a:bodyPr/>
                        <a:lstStyle/>
                        <a:p>
                          <a:r>
                            <a:rPr lang="en-US" sz="2000" noProof="1"/>
                            <a:t>O</a:t>
                          </a:r>
                        </a:p>
                      </a:txBody>
                      <a:tcPr>
                        <a:solidFill>
                          <a:schemeClr val="bg1"/>
                        </a:solidFill>
                      </a:tcPr>
                    </a:tc>
                    <a:tc>
                      <a:txBody>
                        <a:bodyPr/>
                        <a:lstStyle/>
                        <a:p>
                          <a:r>
                            <a:rPr lang="en-US" sz="2000" noProof="1"/>
                            <a:t>D</a:t>
                          </a:r>
                        </a:p>
                      </a:txBody>
                      <a:tcPr>
                        <a:solidFill>
                          <a:schemeClr val="bg1"/>
                        </a:solidFill>
                      </a:tcPr>
                    </a:tc>
                    <a:extLst>
                      <a:ext uri="{0D108BD9-81ED-4DB2-BD59-A6C34878D82A}">
                        <a16:rowId xmlns:a16="http://schemas.microsoft.com/office/drawing/2014/main" val="3965215577"/>
                      </a:ext>
                    </a:extLst>
                  </a:tr>
                  <a:tr h="451328">
                    <a:tc>
                      <a:txBody>
                        <a:bodyPr/>
                        <a:lstStyle/>
                        <a:p>
                          <a:r>
                            <a:rPr lang="en-US" sz="2000" noProof="1"/>
                            <a:t>Amu (g mol</a:t>
                          </a:r>
                          <a:r>
                            <a:rPr lang="en-US" sz="2000" baseline="30000" noProof="1"/>
                            <a:t>-1</a:t>
                          </a:r>
                          <a:r>
                            <a:rPr lang="en-US" sz="2000" baseline="0" noProof="1"/>
                            <a:t>)</a:t>
                          </a:r>
                          <a:endParaRPr lang="en-US" sz="2000" noProof="1"/>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000" noProof="1"/>
                            <a:t>18.9984</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000" noProof="1"/>
                            <a:t>15.9949</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000" noProof="1"/>
                            <a:t>1.0078</a:t>
                          </a:r>
                        </a:p>
                      </a:txBody>
                      <a:tcPr>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en-US" sz="2000" noProof="1"/>
                            <a:t>15.9949</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000" noProof="1"/>
                            <a:t>2.0141</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9115072"/>
                      </a:ext>
                    </a:extLst>
                  </a:tr>
                  <a:tr h="451328">
                    <a:tc>
                      <a:txBody>
                        <a:bodyPr/>
                        <a:lstStyle/>
                        <a:p>
                          <a:r>
                            <a:rPr lang="en-US" sz="2000" noProof="1"/>
                            <a:t>Reduced mass (g mol</a:t>
                          </a:r>
                          <a:r>
                            <a:rPr lang="en-US" sz="2000" baseline="30000" noProof="1"/>
                            <a:t>-1</a:t>
                          </a:r>
                          <a:r>
                            <a:rPr lang="en-US" sz="2000" baseline="0" noProof="1"/>
                            <a:t>)</a:t>
                          </a:r>
                          <a:endParaRPr lang="en-US" sz="2000" noProof="1"/>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2000" kern="1200" noProof="1">
                              <a:solidFill>
                                <a:schemeClr val="tx1"/>
                              </a:solidFill>
                            </a:rPr>
                            <a:t>9.4992</a:t>
                          </a:r>
                          <a:endParaRPr lang="en-US" sz="2000" kern="1200" noProof="1">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gridSpan="2">
                      <a:txBody>
                        <a:bodyPr/>
                        <a:lstStyle/>
                        <a:p>
                          <a:pPr algn="ctr"/>
                          <a:r>
                            <a:rPr lang="en-US" sz="2000" kern="1200" noProof="1">
                              <a:solidFill>
                                <a:schemeClr val="tx1"/>
                              </a:solidFill>
                            </a:rPr>
                            <a:t>0.9481</a:t>
                          </a:r>
                          <a:endParaRPr lang="en-US" sz="2000" kern="1200" noProof="1">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de-DE"/>
                        </a:p>
                      </a:txBody>
                      <a:tcPr/>
                    </a:tc>
                    <a:tc gridSpan="2">
                      <a:txBody>
                        <a:bodyPr/>
                        <a:lstStyle/>
                        <a:p>
                          <a:pPr algn="ctr"/>
                          <a:r>
                            <a:rPr lang="en-US" sz="2000" kern="1200" noProof="1">
                              <a:solidFill>
                                <a:schemeClr val="tx1"/>
                              </a:solidFill>
                            </a:rPr>
                            <a:t>2.228800</a:t>
                          </a:r>
                          <a:endParaRPr lang="en-US" sz="2000" kern="1200" noProof="1">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de-DE"/>
                        </a:p>
                      </a:txBody>
                      <a:tcPr/>
                    </a:tc>
                    <a:extLst>
                      <a:ext uri="{0D108BD9-81ED-4DB2-BD59-A6C34878D82A}">
                        <a16:rowId xmlns:a16="http://schemas.microsoft.com/office/drawing/2014/main" val="3504926979"/>
                      </a:ext>
                    </a:extLst>
                  </a:tr>
                </a:tbl>
              </a:graphicData>
            </a:graphic>
          </p:graphicFrame>
        </mc:Choice>
        <mc:Fallback xmlns="">
          <p:graphicFrame>
            <p:nvGraphicFramePr>
              <p:cNvPr id="37" name="Tabelle 36">
                <a:extLst>
                  <a:ext uri="{FF2B5EF4-FFF2-40B4-BE49-F238E27FC236}">
                    <a16:creationId xmlns:a16="http://schemas.microsoft.com/office/drawing/2014/main" id="{3C9B80ED-1ECE-E301-C971-7BA6F4B847D9}"/>
                  </a:ext>
                </a:extLst>
              </p:cNvPr>
              <p:cNvGraphicFramePr>
                <a:graphicFrameLocks noGrp="1"/>
              </p:cNvGraphicFramePr>
              <p:nvPr>
                <p:extLst>
                  <p:ext uri="{D42A27DB-BD31-4B8C-83A1-F6EECF244321}">
                    <p14:modId xmlns:p14="http://schemas.microsoft.com/office/powerpoint/2010/main" val="2717117264"/>
                  </p:ext>
                </p:extLst>
              </p:nvPr>
            </p:nvGraphicFramePr>
            <p:xfrm>
              <a:off x="956762" y="25681168"/>
              <a:ext cx="10639846" cy="1695136"/>
            </p:xfrm>
            <a:graphic>
              <a:graphicData uri="http://schemas.openxmlformats.org/drawingml/2006/table">
                <a:tbl>
                  <a:tblPr firstRow="1" bandRow="1">
                    <a:tableStyleId>{9D7B26C5-4107-4FEC-AEDC-1716B250A1EF}</a:tableStyleId>
                  </a:tblPr>
                  <a:tblGrid>
                    <a:gridCol w="2962040">
                      <a:extLst>
                        <a:ext uri="{9D8B030D-6E8A-4147-A177-3AD203B41FA5}">
                          <a16:colId xmlns:a16="http://schemas.microsoft.com/office/drawing/2014/main" val="3984983364"/>
                        </a:ext>
                      </a:extLst>
                    </a:gridCol>
                    <a:gridCol w="1532274">
                      <a:extLst>
                        <a:ext uri="{9D8B030D-6E8A-4147-A177-3AD203B41FA5}">
                          <a16:colId xmlns:a16="http://schemas.microsoft.com/office/drawing/2014/main" val="1369939448"/>
                        </a:ext>
                      </a:extLst>
                    </a:gridCol>
                    <a:gridCol w="1449443">
                      <a:extLst>
                        <a:ext uri="{9D8B030D-6E8A-4147-A177-3AD203B41FA5}">
                          <a16:colId xmlns:a16="http://schemas.microsoft.com/office/drawing/2014/main" val="210049231"/>
                        </a:ext>
                      </a:extLst>
                    </a:gridCol>
                    <a:gridCol w="1449443">
                      <a:extLst>
                        <a:ext uri="{9D8B030D-6E8A-4147-A177-3AD203B41FA5}">
                          <a16:colId xmlns:a16="http://schemas.microsoft.com/office/drawing/2014/main" val="3633182886"/>
                        </a:ext>
                      </a:extLst>
                    </a:gridCol>
                    <a:gridCol w="1623323">
                      <a:extLst>
                        <a:ext uri="{9D8B030D-6E8A-4147-A177-3AD203B41FA5}">
                          <a16:colId xmlns:a16="http://schemas.microsoft.com/office/drawing/2014/main" val="1579727772"/>
                        </a:ext>
                      </a:extLst>
                    </a:gridCol>
                    <a:gridCol w="1623323">
                      <a:extLst>
                        <a:ext uri="{9D8B030D-6E8A-4147-A177-3AD203B41FA5}">
                          <a16:colId xmlns:a16="http://schemas.microsoft.com/office/drawing/2014/main" val="2597547519"/>
                        </a:ext>
                      </a:extLst>
                    </a:gridCol>
                  </a:tblGrid>
                  <a:tr h="396240">
                    <a:tc>
                      <a:txBody>
                        <a:bodyPr/>
                        <a:lstStyle/>
                        <a:p>
                          <a:endParaRPr lang="en-US" sz="2000" noProof="1"/>
                        </a:p>
                      </a:txBody>
                      <a:tcPr/>
                    </a:tc>
                    <a:tc>
                      <a:txBody>
                        <a:bodyPr/>
                        <a:lstStyle/>
                        <a:p>
                          <a:endParaRPr lang="de-DE"/>
                        </a:p>
                      </a:txBody>
                      <a:tcPr>
                        <a:blipFill>
                          <a:blip r:embed="rId6"/>
                          <a:stretch>
                            <a:fillRect l="-195833" t="-9677" r="-404167" b="-345161"/>
                          </a:stretch>
                        </a:blipFill>
                      </a:tcPr>
                    </a:tc>
                    <a:tc gridSpan="2">
                      <a:txBody>
                        <a:bodyPr/>
                        <a:lstStyle/>
                        <a:p>
                          <a:endParaRPr lang="de-DE"/>
                        </a:p>
                      </a:txBody>
                      <a:tcPr>
                        <a:blipFill>
                          <a:blip r:embed="rId6"/>
                          <a:stretch>
                            <a:fillRect l="-155022" t="-9677" r="-111790" b="-345161"/>
                          </a:stretch>
                        </a:blipFill>
                      </a:tcPr>
                    </a:tc>
                    <a:tc hMerge="1">
                      <a:txBody>
                        <a:bodyPr/>
                        <a:lstStyle/>
                        <a:p>
                          <a:endParaRPr lang="de-DE"/>
                        </a:p>
                      </a:txBody>
                      <a:tcPr/>
                    </a:tc>
                    <a:tc gridSpan="2">
                      <a:txBody>
                        <a:bodyPr/>
                        <a:lstStyle/>
                        <a:p>
                          <a:r>
                            <a:rPr lang="en-US" sz="2000" noProof="1"/>
                            <a:t>trans-CH</a:t>
                          </a:r>
                          <a:r>
                            <a:rPr lang="en-US" sz="2000" baseline="-25000" noProof="1"/>
                            <a:t>2</a:t>
                          </a:r>
                          <a:r>
                            <a:rPr lang="en-US" sz="2000" baseline="0" noProof="1"/>
                            <a:t>COOD</a:t>
                          </a:r>
                          <a:endParaRPr lang="en-US" sz="2000" i="0" noProof="1"/>
                        </a:p>
                      </a:txBody>
                      <a:tcPr/>
                    </a:tc>
                    <a:tc hMerge="1">
                      <a:txBody>
                        <a:bodyPr/>
                        <a:lstStyle/>
                        <a:p>
                          <a:endParaRPr lang="de-DE"/>
                        </a:p>
                      </a:txBody>
                      <a:tcPr/>
                    </a:tc>
                    <a:extLst>
                      <a:ext uri="{0D108BD9-81ED-4DB2-BD59-A6C34878D82A}">
                        <a16:rowId xmlns:a16="http://schemas.microsoft.com/office/drawing/2014/main" val="1867428296"/>
                      </a:ext>
                    </a:extLst>
                  </a:tr>
                  <a:tr h="396240">
                    <a:tc>
                      <a:txBody>
                        <a:bodyPr/>
                        <a:lstStyle/>
                        <a:p>
                          <a:r>
                            <a:rPr lang="en-US" sz="2000" b="0" noProof="1"/>
                            <a:t>Atoms</a:t>
                          </a:r>
                        </a:p>
                      </a:txBody>
                      <a:tcPr>
                        <a:solidFill>
                          <a:schemeClr val="bg1"/>
                        </a:solidFill>
                      </a:tcPr>
                    </a:tc>
                    <a:tc>
                      <a:txBody>
                        <a:bodyPr/>
                        <a:lstStyle/>
                        <a:p>
                          <a:r>
                            <a:rPr lang="en-US" sz="2000" noProof="1"/>
                            <a:t>F</a:t>
                          </a:r>
                        </a:p>
                      </a:txBody>
                      <a:tcPr>
                        <a:solidFill>
                          <a:schemeClr val="bg1"/>
                        </a:solidFill>
                      </a:tcPr>
                    </a:tc>
                    <a:tc>
                      <a:txBody>
                        <a:bodyPr/>
                        <a:lstStyle/>
                        <a:p>
                          <a:r>
                            <a:rPr lang="en-US" sz="2000" noProof="1"/>
                            <a:t>O</a:t>
                          </a:r>
                        </a:p>
                      </a:txBody>
                      <a:tcPr>
                        <a:solidFill>
                          <a:schemeClr val="bg1"/>
                        </a:solidFill>
                      </a:tcPr>
                    </a:tc>
                    <a:tc>
                      <a:txBody>
                        <a:bodyPr/>
                        <a:lstStyle/>
                        <a:p>
                          <a:r>
                            <a:rPr lang="en-US" sz="2000" noProof="1"/>
                            <a:t>H</a:t>
                          </a:r>
                        </a:p>
                      </a:txBody>
                      <a:tcPr>
                        <a:solidFill>
                          <a:schemeClr val="bg1"/>
                        </a:solidFill>
                      </a:tcPr>
                    </a:tc>
                    <a:tc>
                      <a:txBody>
                        <a:bodyPr/>
                        <a:lstStyle/>
                        <a:p>
                          <a:r>
                            <a:rPr lang="en-US" sz="2000" noProof="1"/>
                            <a:t>O</a:t>
                          </a:r>
                        </a:p>
                      </a:txBody>
                      <a:tcPr>
                        <a:solidFill>
                          <a:schemeClr val="bg1"/>
                        </a:solidFill>
                      </a:tcPr>
                    </a:tc>
                    <a:tc>
                      <a:txBody>
                        <a:bodyPr/>
                        <a:lstStyle/>
                        <a:p>
                          <a:r>
                            <a:rPr lang="en-US" sz="2000" noProof="1"/>
                            <a:t>D</a:t>
                          </a:r>
                        </a:p>
                      </a:txBody>
                      <a:tcPr>
                        <a:solidFill>
                          <a:schemeClr val="bg1"/>
                        </a:solidFill>
                      </a:tcPr>
                    </a:tc>
                    <a:extLst>
                      <a:ext uri="{0D108BD9-81ED-4DB2-BD59-A6C34878D82A}">
                        <a16:rowId xmlns:a16="http://schemas.microsoft.com/office/drawing/2014/main" val="3965215577"/>
                      </a:ext>
                    </a:extLst>
                  </a:tr>
                  <a:tr h="451328">
                    <a:tc>
                      <a:txBody>
                        <a:bodyPr/>
                        <a:lstStyle/>
                        <a:p>
                          <a:r>
                            <a:rPr lang="en-US" sz="2000" noProof="1"/>
                            <a:t>Amu (g mol</a:t>
                          </a:r>
                          <a:r>
                            <a:rPr lang="en-US" sz="2000" baseline="30000" noProof="1"/>
                            <a:t>-1</a:t>
                          </a:r>
                          <a:r>
                            <a:rPr lang="en-US" sz="2000" baseline="0" noProof="1"/>
                            <a:t>)</a:t>
                          </a:r>
                          <a:endParaRPr lang="en-US" sz="2000" noProof="1"/>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000" noProof="1"/>
                            <a:t>18.9984</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000" noProof="1"/>
                            <a:t>15.9949</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000" noProof="1"/>
                            <a:t>1.0078</a:t>
                          </a:r>
                        </a:p>
                      </a:txBody>
                      <a:tcPr>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en-US" sz="2000" noProof="1"/>
                            <a:t>15.9949</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000" noProof="1"/>
                            <a:t>2.0141</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9115072"/>
                      </a:ext>
                    </a:extLst>
                  </a:tr>
                  <a:tr h="451328">
                    <a:tc>
                      <a:txBody>
                        <a:bodyPr/>
                        <a:lstStyle/>
                        <a:p>
                          <a:r>
                            <a:rPr lang="en-US" sz="2000" noProof="1"/>
                            <a:t>Reduced mass (g mol</a:t>
                          </a:r>
                          <a:r>
                            <a:rPr lang="en-US" sz="2000" baseline="30000" noProof="1"/>
                            <a:t>-1</a:t>
                          </a:r>
                          <a:r>
                            <a:rPr lang="en-US" sz="2000" baseline="0" noProof="1"/>
                            <a:t>)</a:t>
                          </a:r>
                          <a:endParaRPr lang="en-US" sz="2000" noProof="1"/>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2000" kern="1200" noProof="1">
                              <a:solidFill>
                                <a:schemeClr val="tx1"/>
                              </a:solidFill>
                            </a:rPr>
                            <a:t>9.4992</a:t>
                          </a:r>
                          <a:endParaRPr lang="en-US" sz="2000" kern="1200" noProof="1">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gridSpan="2">
                      <a:txBody>
                        <a:bodyPr/>
                        <a:lstStyle/>
                        <a:p>
                          <a:pPr algn="ctr"/>
                          <a:r>
                            <a:rPr lang="en-US" sz="2000" kern="1200" noProof="1">
                              <a:solidFill>
                                <a:schemeClr val="tx1"/>
                              </a:solidFill>
                            </a:rPr>
                            <a:t>0.9481</a:t>
                          </a:r>
                          <a:endParaRPr lang="en-US" sz="2000" kern="1200" noProof="1">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de-DE"/>
                        </a:p>
                      </a:txBody>
                      <a:tcPr/>
                    </a:tc>
                    <a:tc gridSpan="2">
                      <a:txBody>
                        <a:bodyPr/>
                        <a:lstStyle/>
                        <a:p>
                          <a:pPr algn="ctr"/>
                          <a:r>
                            <a:rPr lang="en-US" sz="2000" kern="1200" noProof="1">
                              <a:solidFill>
                                <a:schemeClr val="tx1"/>
                              </a:solidFill>
                            </a:rPr>
                            <a:t>2.228800</a:t>
                          </a:r>
                          <a:endParaRPr lang="en-US" sz="2000" kern="1200" noProof="1">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de-DE"/>
                        </a:p>
                      </a:txBody>
                      <a:tcPr/>
                    </a:tc>
                    <a:extLst>
                      <a:ext uri="{0D108BD9-81ED-4DB2-BD59-A6C34878D82A}">
                        <a16:rowId xmlns:a16="http://schemas.microsoft.com/office/drawing/2014/main" val="3504926979"/>
                      </a:ext>
                    </a:extLst>
                  </a:tr>
                </a:tbl>
              </a:graphicData>
            </a:graphic>
          </p:graphicFrame>
        </mc:Fallback>
      </mc:AlternateContent>
      <p:sp>
        <p:nvSpPr>
          <p:cNvPr id="40" name="Rechteck 39">
            <a:extLst>
              <a:ext uri="{FF2B5EF4-FFF2-40B4-BE49-F238E27FC236}">
                <a16:creationId xmlns:a16="http://schemas.microsoft.com/office/drawing/2014/main" id="{EA6E2D9B-2E8D-DB28-37C2-C5F1747ABF08}"/>
              </a:ext>
            </a:extLst>
          </p:cNvPr>
          <p:cNvSpPr/>
          <p:nvPr/>
        </p:nvSpPr>
        <p:spPr>
          <a:xfrm>
            <a:off x="12911204" y="3704593"/>
            <a:ext cx="14238573" cy="1057275"/>
          </a:xfrm>
          <a:prstGeom prst="rect">
            <a:avLst/>
          </a:prstGeom>
          <a:solidFill>
            <a:srgbClr val="12326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noProof="1"/>
              <a:t>Numerov Procedure</a:t>
            </a:r>
            <a:endParaRPr lang="en-US" sz="4800" b="1" noProof="1"/>
          </a:p>
        </p:txBody>
      </p:sp>
      <mc:AlternateContent xmlns:mc="http://schemas.openxmlformats.org/markup-compatibility/2006" xmlns:a14="http://schemas.microsoft.com/office/drawing/2010/main">
        <mc:Choice Requires="a14">
          <p:sp>
            <p:nvSpPr>
              <p:cNvPr id="41" name="Textfeld 40">
                <a:extLst>
                  <a:ext uri="{FF2B5EF4-FFF2-40B4-BE49-F238E27FC236}">
                    <a16:creationId xmlns:a16="http://schemas.microsoft.com/office/drawing/2014/main" id="{B31969BA-EBB0-74CC-2455-D06C0A72FC73}"/>
                  </a:ext>
                </a:extLst>
              </p:cNvPr>
              <p:cNvSpPr txBox="1"/>
              <p:nvPr/>
            </p:nvSpPr>
            <p:spPr>
              <a:xfrm>
                <a:off x="12911203" y="4782825"/>
                <a:ext cx="14238573" cy="8282011"/>
              </a:xfrm>
              <a:prstGeom prst="rect">
                <a:avLst/>
              </a:prstGeom>
              <a:noFill/>
              <a:ln>
                <a:solidFill>
                  <a:schemeClr val="tx1"/>
                </a:solidFill>
              </a:ln>
            </p:spPr>
            <p:txBody>
              <a:bodyPr wrap="square" rtlCol="0">
                <a:spAutoFit/>
              </a:bodyPr>
              <a:lstStyle/>
              <a:p>
                <a:r>
                  <a:rPr lang="en-US" sz="2400" b="1" noProof="1"/>
                  <a:t>Numerov’s method </a:t>
                </a:r>
                <a:r>
                  <a:rPr lang="en-US" sz="2400" noProof="1"/>
                  <a:t>is a numerical algorithm to solve differential equations. This method can be used to obtain the energy eigenvalues </a:t>
                </a:r>
                <a14:m>
                  <m:oMath xmlns:m="http://schemas.openxmlformats.org/officeDocument/2006/math">
                    <m:sSub>
                      <m:sSubPr>
                        <m:ctrlPr>
                          <a:rPr lang="en-US" sz="2400" b="0" i="1" noProof="1" dirty="0" smtClean="0">
                            <a:latin typeface="Cambria Math" panose="02040503050406030204" pitchFamily="18" charset="0"/>
                          </a:rPr>
                        </m:ctrlPr>
                      </m:sSubPr>
                      <m:e>
                        <m:r>
                          <a:rPr lang="en-US" sz="2400" b="0" i="1" noProof="1" dirty="0" smtClean="0">
                            <a:latin typeface="Cambria Math" panose="02040503050406030204" pitchFamily="18" charset="0"/>
                          </a:rPr>
                          <m:t>𝐸</m:t>
                        </m:r>
                      </m:e>
                      <m:sub>
                        <m:r>
                          <a:rPr lang="en-US" sz="2400" b="0" i="1" noProof="1" dirty="0" smtClean="0">
                            <a:latin typeface="Cambria Math" panose="02040503050406030204" pitchFamily="18" charset="0"/>
                          </a:rPr>
                          <m:t>𝑛</m:t>
                        </m:r>
                      </m:sub>
                    </m:sSub>
                  </m:oMath>
                </a14:m>
                <a:r>
                  <a:rPr lang="en-US" sz="2400" noProof="1"/>
                  <a:t> and the wave functions </a:t>
                </a:r>
                <a14:m>
                  <m:oMath xmlns:m="http://schemas.openxmlformats.org/officeDocument/2006/math">
                    <m:r>
                      <a:rPr lang="de-AT" sz="2400" b="0" i="1" noProof="1" smtClean="0">
                        <a:latin typeface="Cambria Math" panose="02040503050406030204" pitchFamily="18" charset="0"/>
                      </a:rPr>
                      <m:t>𝜓</m:t>
                    </m:r>
                  </m:oMath>
                </a14:m>
                <a:r>
                  <a:rPr lang="en-US" sz="2400" noProof="1"/>
                  <a:t>:</a:t>
                </a:r>
              </a:p>
              <a:p>
                <a:pPr/>
                <a14:m>
                  <m:oMathPara xmlns:m="http://schemas.openxmlformats.org/officeDocument/2006/math">
                    <m:oMathParaPr>
                      <m:jc m:val="centerGroup"/>
                    </m:oMathParaPr>
                    <m:oMath xmlns:m="http://schemas.openxmlformats.org/officeDocument/2006/math">
                      <m:f>
                        <m:fPr>
                          <m:ctrlPr>
                            <a:rPr lang="en-US" sz="2400" i="1" noProof="1" dirty="0" smtClean="0">
                              <a:latin typeface="Cambria Math" panose="02040503050406030204" pitchFamily="18" charset="0"/>
                            </a:rPr>
                          </m:ctrlPr>
                        </m:fPr>
                        <m:num>
                          <m:sSup>
                            <m:sSupPr>
                              <m:ctrlPr>
                                <a:rPr lang="en-US" sz="2400" b="0" i="1" noProof="1" dirty="0" smtClean="0">
                                  <a:latin typeface="Cambria Math" panose="02040503050406030204" pitchFamily="18" charset="0"/>
                                </a:rPr>
                              </m:ctrlPr>
                            </m:sSupPr>
                            <m:e>
                              <m:r>
                                <a:rPr lang="en-US" sz="2400" b="0" i="1" noProof="1" dirty="0" smtClean="0">
                                  <a:latin typeface="Cambria Math" panose="02040503050406030204" pitchFamily="18" charset="0"/>
                                </a:rPr>
                                <m:t>𝜕</m:t>
                              </m:r>
                            </m:e>
                            <m:sup>
                              <m:r>
                                <a:rPr lang="en-US" sz="2400" b="0" i="1" noProof="1" dirty="0" smtClean="0">
                                  <a:latin typeface="Cambria Math" panose="02040503050406030204" pitchFamily="18" charset="0"/>
                                </a:rPr>
                                <m:t>2</m:t>
                              </m:r>
                            </m:sup>
                          </m:sSup>
                          <m:r>
                            <m:rPr>
                              <m:sty m:val="p"/>
                            </m:rPr>
                            <a:rPr lang="en-US" sz="2400" b="0" i="0" noProof="1" dirty="0" smtClean="0">
                              <a:latin typeface="Cambria Math" panose="02040503050406030204" pitchFamily="18" charset="0"/>
                            </a:rPr>
                            <m:t>Ψ</m:t>
                          </m:r>
                          <m:r>
                            <a:rPr lang="en-US" sz="2400" b="0" i="1" noProof="1" dirty="0" smtClean="0">
                              <a:latin typeface="Cambria Math" panose="02040503050406030204" pitchFamily="18" charset="0"/>
                            </a:rPr>
                            <m:t> </m:t>
                          </m:r>
                        </m:num>
                        <m:den>
                          <m:r>
                            <a:rPr lang="en-US" sz="2400" b="0" i="1" noProof="1" dirty="0" smtClean="0">
                              <a:latin typeface="Cambria Math" panose="02040503050406030204" pitchFamily="18" charset="0"/>
                            </a:rPr>
                            <m:t>𝜕</m:t>
                          </m:r>
                          <m:sSup>
                            <m:sSupPr>
                              <m:ctrlPr>
                                <a:rPr lang="en-US" sz="2400" b="0" i="1" noProof="1" dirty="0" smtClean="0">
                                  <a:latin typeface="Cambria Math" panose="02040503050406030204" pitchFamily="18" charset="0"/>
                                </a:rPr>
                              </m:ctrlPr>
                            </m:sSupPr>
                            <m:e>
                              <m:r>
                                <a:rPr lang="en-US" sz="2400" b="0" i="1" noProof="1" dirty="0" smtClean="0">
                                  <a:latin typeface="Cambria Math" panose="02040503050406030204" pitchFamily="18" charset="0"/>
                                </a:rPr>
                                <m:t>𝑥</m:t>
                              </m:r>
                            </m:e>
                            <m:sup>
                              <m:r>
                                <a:rPr lang="en-US" sz="2400" b="0" i="1" noProof="1" dirty="0" smtClean="0">
                                  <a:latin typeface="Cambria Math" panose="02040503050406030204" pitchFamily="18" charset="0"/>
                                </a:rPr>
                                <m:t>2</m:t>
                              </m:r>
                            </m:sup>
                          </m:sSup>
                        </m:den>
                      </m:f>
                      <m:r>
                        <a:rPr lang="en-US" sz="2400" b="0" i="1" noProof="1" dirty="0" smtClean="0">
                          <a:latin typeface="Cambria Math" panose="02040503050406030204" pitchFamily="18" charset="0"/>
                        </a:rPr>
                        <m:t>= </m:t>
                      </m:r>
                      <m:f>
                        <m:fPr>
                          <m:ctrlPr>
                            <a:rPr lang="en-US" sz="2400" b="0" i="1" noProof="1" dirty="0" smtClean="0">
                              <a:latin typeface="Cambria Math" panose="02040503050406030204" pitchFamily="18" charset="0"/>
                            </a:rPr>
                          </m:ctrlPr>
                        </m:fPr>
                        <m:num>
                          <m:r>
                            <a:rPr lang="en-US" sz="2400" b="0" i="1" noProof="1" dirty="0" smtClean="0">
                              <a:latin typeface="Cambria Math" panose="02040503050406030204" pitchFamily="18" charset="0"/>
                            </a:rPr>
                            <m:t>2</m:t>
                          </m:r>
                          <m:r>
                            <a:rPr lang="en-US" sz="2400" b="0" i="1" noProof="1" dirty="0" smtClean="0">
                              <a:latin typeface="Cambria Math" panose="02040503050406030204" pitchFamily="18" charset="0"/>
                            </a:rPr>
                            <m:t>𝑚</m:t>
                          </m:r>
                        </m:num>
                        <m:den>
                          <m:r>
                            <a:rPr lang="en-US" sz="2400" b="0" i="1" noProof="1" dirty="0" smtClean="0">
                              <a:latin typeface="Cambria Math" panose="02040503050406030204" pitchFamily="18" charset="0"/>
                              <a:ea typeface="Cambria Math" panose="02040503050406030204" pitchFamily="18" charset="0"/>
                            </a:rPr>
                            <m:t>ℏ</m:t>
                          </m:r>
                        </m:den>
                      </m:f>
                      <m:d>
                        <m:dPr>
                          <m:ctrlPr>
                            <a:rPr lang="en-US" sz="2400" b="0" i="1" noProof="1" dirty="0" smtClean="0">
                              <a:latin typeface="Cambria Math" panose="02040503050406030204" pitchFamily="18" charset="0"/>
                            </a:rPr>
                          </m:ctrlPr>
                        </m:dPr>
                        <m:e>
                          <m:r>
                            <a:rPr lang="en-US" sz="2400" b="0" i="1" noProof="1" dirty="0" smtClean="0">
                              <a:latin typeface="Cambria Math" panose="02040503050406030204" pitchFamily="18" charset="0"/>
                            </a:rPr>
                            <m:t>𝑉</m:t>
                          </m:r>
                          <m:r>
                            <a:rPr lang="en-US" sz="2400" b="0" i="1" noProof="1" dirty="0" smtClean="0">
                              <a:latin typeface="Cambria Math" panose="02040503050406030204" pitchFamily="18" charset="0"/>
                            </a:rPr>
                            <m:t>−</m:t>
                          </m:r>
                          <m:r>
                            <a:rPr lang="en-US" sz="2400" b="0" i="1" noProof="1" dirty="0" smtClean="0">
                              <a:latin typeface="Cambria Math" panose="02040503050406030204" pitchFamily="18" charset="0"/>
                            </a:rPr>
                            <m:t>𝐸</m:t>
                          </m:r>
                        </m:e>
                      </m:d>
                      <m:r>
                        <m:rPr>
                          <m:sty m:val="p"/>
                        </m:rPr>
                        <a:rPr lang="en-US" sz="2400" b="0" i="0" noProof="1" dirty="0" smtClean="0">
                          <a:latin typeface="Cambria Math" panose="02040503050406030204" pitchFamily="18" charset="0"/>
                        </a:rPr>
                        <m:t>Ψ</m:t>
                      </m:r>
                      <m:r>
                        <a:rPr lang="en-US" sz="2400" b="0" i="1" noProof="1" dirty="0" smtClean="0">
                          <a:latin typeface="Cambria Math" panose="02040503050406030204" pitchFamily="18" charset="0"/>
                        </a:rPr>
                        <m:t>⇒</m:t>
                      </m:r>
                      <m:f>
                        <m:fPr>
                          <m:ctrlPr>
                            <a:rPr lang="en-US" sz="2400" i="1" noProof="1" dirty="0" smtClean="0">
                              <a:latin typeface="Cambria Math" panose="02040503050406030204" pitchFamily="18" charset="0"/>
                            </a:rPr>
                          </m:ctrlPr>
                        </m:fPr>
                        <m:num>
                          <m:sSup>
                            <m:sSupPr>
                              <m:ctrlPr>
                                <a:rPr lang="en-US" sz="2400" i="1" noProof="1" dirty="0" smtClean="0">
                                  <a:latin typeface="Cambria Math" panose="02040503050406030204" pitchFamily="18" charset="0"/>
                                </a:rPr>
                              </m:ctrlPr>
                            </m:sSupPr>
                            <m:e>
                              <m:r>
                                <a:rPr lang="en-US" sz="2400" i="1" noProof="1" dirty="0" smtClean="0">
                                  <a:latin typeface="Cambria Math" panose="02040503050406030204" pitchFamily="18" charset="0"/>
                                </a:rPr>
                                <m:t>𝜕</m:t>
                              </m:r>
                            </m:e>
                            <m:sup>
                              <m:r>
                                <a:rPr lang="en-US" sz="2400" i="1" noProof="1" dirty="0" smtClean="0">
                                  <a:latin typeface="Cambria Math" panose="02040503050406030204" pitchFamily="18" charset="0"/>
                                </a:rPr>
                                <m:t>2</m:t>
                              </m:r>
                            </m:sup>
                          </m:sSup>
                          <m:r>
                            <m:rPr>
                              <m:sty m:val="p"/>
                            </m:rPr>
                            <a:rPr lang="en-US" sz="2400" noProof="1" dirty="0" smtClean="0">
                              <a:latin typeface="Cambria Math" panose="02040503050406030204" pitchFamily="18" charset="0"/>
                            </a:rPr>
                            <m:t>Ψ</m:t>
                          </m:r>
                          <m:r>
                            <a:rPr lang="en-US" sz="2400" i="1" noProof="1" dirty="0" smtClean="0">
                              <a:latin typeface="Cambria Math" panose="02040503050406030204" pitchFamily="18" charset="0"/>
                            </a:rPr>
                            <m:t> </m:t>
                          </m:r>
                        </m:num>
                        <m:den>
                          <m:r>
                            <a:rPr lang="en-US" sz="2400" i="1" noProof="1" dirty="0" smtClean="0">
                              <a:latin typeface="Cambria Math" panose="02040503050406030204" pitchFamily="18" charset="0"/>
                            </a:rPr>
                            <m:t>𝜕</m:t>
                          </m:r>
                          <m:sSup>
                            <m:sSupPr>
                              <m:ctrlPr>
                                <a:rPr lang="en-US" sz="2400" i="1" noProof="1" dirty="0" smtClean="0">
                                  <a:latin typeface="Cambria Math" panose="02040503050406030204" pitchFamily="18" charset="0"/>
                                </a:rPr>
                              </m:ctrlPr>
                            </m:sSupPr>
                            <m:e>
                              <m:r>
                                <a:rPr lang="en-US" sz="2400" i="1" noProof="1" dirty="0" smtClean="0">
                                  <a:latin typeface="Cambria Math" panose="02040503050406030204" pitchFamily="18" charset="0"/>
                                </a:rPr>
                                <m:t>𝑥</m:t>
                              </m:r>
                            </m:e>
                            <m:sup>
                              <m:r>
                                <a:rPr lang="en-US" sz="2400" i="1" noProof="1" dirty="0" smtClean="0">
                                  <a:latin typeface="Cambria Math" panose="02040503050406030204" pitchFamily="18" charset="0"/>
                                </a:rPr>
                                <m:t>2</m:t>
                              </m:r>
                            </m:sup>
                          </m:sSup>
                        </m:den>
                      </m:f>
                      <m:r>
                        <a:rPr lang="en-US" sz="2400" b="0" i="1" noProof="1" dirty="0" smtClean="0">
                          <a:latin typeface="Cambria Math" panose="02040503050406030204" pitchFamily="18" charset="0"/>
                        </a:rPr>
                        <m:t>≈</m:t>
                      </m:r>
                      <m:f>
                        <m:fPr>
                          <m:ctrlPr>
                            <a:rPr lang="en-US" sz="2400" b="0" i="1" noProof="1" dirty="0" smtClean="0">
                              <a:latin typeface="Cambria Math" panose="02040503050406030204" pitchFamily="18" charset="0"/>
                            </a:rPr>
                          </m:ctrlPr>
                        </m:fPr>
                        <m:num>
                          <m:r>
                            <m:rPr>
                              <m:sty m:val="p"/>
                            </m:rPr>
                            <a:rPr lang="en-US" sz="2400" b="0" i="0" noProof="1" dirty="0" smtClean="0">
                              <a:latin typeface="Cambria Math" panose="02040503050406030204" pitchFamily="18" charset="0"/>
                            </a:rPr>
                            <m:t>Δ</m:t>
                          </m:r>
                          <m:r>
                            <a:rPr lang="en-US" sz="2400" b="0" i="1" noProof="1" dirty="0" smtClean="0">
                              <a:latin typeface="Cambria Math" panose="02040503050406030204" pitchFamily="18" charset="0"/>
                            </a:rPr>
                            <m:t>𝑔</m:t>
                          </m:r>
                        </m:num>
                        <m:den>
                          <m:r>
                            <m:rPr>
                              <m:sty m:val="p"/>
                            </m:rPr>
                            <a:rPr lang="en-US" sz="2400" b="0" i="0" noProof="1" dirty="0" smtClean="0">
                              <a:latin typeface="Cambria Math" panose="02040503050406030204" pitchFamily="18" charset="0"/>
                            </a:rPr>
                            <m:t>Δ</m:t>
                          </m:r>
                          <m:r>
                            <a:rPr lang="en-US" sz="2400" b="0" i="1" noProof="1" dirty="0" smtClean="0">
                              <a:latin typeface="Cambria Math" panose="02040503050406030204" pitchFamily="18" charset="0"/>
                            </a:rPr>
                            <m:t>𝑥</m:t>
                          </m:r>
                        </m:den>
                      </m:f>
                    </m:oMath>
                  </m:oMathPara>
                </a14:m>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p:txBody>
          </p:sp>
        </mc:Choice>
        <mc:Fallback xmlns="">
          <p:sp>
            <p:nvSpPr>
              <p:cNvPr id="41" name="Textfeld 40">
                <a:extLst>
                  <a:ext uri="{FF2B5EF4-FFF2-40B4-BE49-F238E27FC236}">
                    <a16:creationId xmlns:a16="http://schemas.microsoft.com/office/drawing/2014/main" id="{B31969BA-EBB0-74CC-2455-D06C0A72FC73}"/>
                  </a:ext>
                </a:extLst>
              </p:cNvPr>
              <p:cNvSpPr txBox="1">
                <a:spLocks noRot="1" noChangeAspect="1" noMove="1" noResize="1" noEditPoints="1" noAdjustHandles="1" noChangeArrowheads="1" noChangeShapeType="1" noTextEdit="1"/>
              </p:cNvSpPr>
              <p:nvPr/>
            </p:nvSpPr>
            <p:spPr>
              <a:xfrm>
                <a:off x="12911203" y="4782825"/>
                <a:ext cx="14238573" cy="8282011"/>
              </a:xfrm>
              <a:prstGeom prst="rect">
                <a:avLst/>
              </a:prstGeom>
              <a:blipFill>
                <a:blip r:embed="rId7"/>
                <a:stretch>
                  <a:fillRect l="-712" t="-612"/>
                </a:stretch>
              </a:blipFill>
              <a:ln>
                <a:solidFill>
                  <a:schemeClr val="tx1"/>
                </a:solidFill>
              </a:ln>
            </p:spPr>
            <p:txBody>
              <a:bodyPr/>
              <a:lstStyle/>
              <a:p>
                <a:r>
                  <a:rPr lang="de-DE">
                    <a:noFill/>
                  </a:rPr>
                  <a:t> </a:t>
                </a:r>
              </a:p>
            </p:txBody>
          </p:sp>
        </mc:Fallback>
      </mc:AlternateContent>
      <p:sp>
        <p:nvSpPr>
          <p:cNvPr id="42" name="Rechteck 41">
            <a:extLst>
              <a:ext uri="{FF2B5EF4-FFF2-40B4-BE49-F238E27FC236}">
                <a16:creationId xmlns:a16="http://schemas.microsoft.com/office/drawing/2014/main" id="{C5FC6FAC-F713-0777-89D8-C51A8F5DC116}"/>
              </a:ext>
            </a:extLst>
          </p:cNvPr>
          <p:cNvSpPr/>
          <p:nvPr/>
        </p:nvSpPr>
        <p:spPr>
          <a:xfrm>
            <a:off x="27459766" y="3724819"/>
            <a:ext cx="15074976" cy="1057275"/>
          </a:xfrm>
          <a:prstGeom prst="rect">
            <a:avLst/>
          </a:prstGeom>
          <a:solidFill>
            <a:srgbClr val="12326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noProof="1"/>
              <a:t>Dipole Moment / Oscillator strenght</a:t>
            </a:r>
            <a:endParaRPr lang="en-US" sz="4800" b="1" noProof="1"/>
          </a:p>
        </p:txBody>
      </p:sp>
      <p:sp>
        <p:nvSpPr>
          <p:cNvPr id="43" name="Textfeld 42">
            <a:extLst>
              <a:ext uri="{FF2B5EF4-FFF2-40B4-BE49-F238E27FC236}">
                <a16:creationId xmlns:a16="http://schemas.microsoft.com/office/drawing/2014/main" id="{9C624641-1DAE-3F4F-A647-48BD8149EAB0}"/>
              </a:ext>
            </a:extLst>
          </p:cNvPr>
          <p:cNvSpPr txBox="1"/>
          <p:nvPr/>
        </p:nvSpPr>
        <p:spPr>
          <a:xfrm>
            <a:off x="27454208" y="4787148"/>
            <a:ext cx="15074975" cy="8279190"/>
          </a:xfrm>
          <a:prstGeom prst="rect">
            <a:avLst/>
          </a:prstGeom>
          <a:noFill/>
          <a:ln>
            <a:solidFill>
              <a:schemeClr val="tx1"/>
            </a:solidFill>
          </a:ln>
        </p:spPr>
        <p:txBody>
          <a:bodyPr wrap="square" rtlCol="0">
            <a:spAutoFit/>
          </a:bodyPr>
          <a:lstStyle/>
          <a:p>
            <a:r>
              <a:rPr lang="en-US" sz="2800" noProof="1"/>
              <a:t>																																</a:t>
            </a:r>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p:txBody>
      </p:sp>
      <p:sp>
        <p:nvSpPr>
          <p:cNvPr id="51" name="Textfeld 50">
            <a:extLst>
              <a:ext uri="{FF2B5EF4-FFF2-40B4-BE49-F238E27FC236}">
                <a16:creationId xmlns:a16="http://schemas.microsoft.com/office/drawing/2014/main" id="{F6373CEE-D76C-32A9-C978-BFCB310B3B39}"/>
              </a:ext>
            </a:extLst>
          </p:cNvPr>
          <p:cNvSpPr txBox="1"/>
          <p:nvPr/>
        </p:nvSpPr>
        <p:spPr>
          <a:xfrm>
            <a:off x="13139222" y="8986225"/>
            <a:ext cx="6192539" cy="400110"/>
          </a:xfrm>
          <a:prstGeom prst="rect">
            <a:avLst/>
          </a:prstGeom>
          <a:noFill/>
        </p:spPr>
        <p:txBody>
          <a:bodyPr wrap="square" rtlCol="0">
            <a:spAutoFit/>
          </a:bodyPr>
          <a:lstStyle/>
          <a:p>
            <a:r>
              <a:rPr lang="en-US" sz="2000" b="1" noProof="1"/>
              <a:t>Fig 2: </a:t>
            </a:r>
            <a:r>
              <a:rPr lang="en-US" sz="2000" noProof="1"/>
              <a:t>Python implementation for </a:t>
            </a:r>
            <a:r>
              <a:rPr lang="en-US" sz="2000" b="1" noProof="1"/>
              <a:t>Numerov‘s method.</a:t>
            </a:r>
          </a:p>
        </p:txBody>
      </p:sp>
      <p:sp>
        <p:nvSpPr>
          <p:cNvPr id="54" name="Textfeld 53">
            <a:extLst>
              <a:ext uri="{FF2B5EF4-FFF2-40B4-BE49-F238E27FC236}">
                <a16:creationId xmlns:a16="http://schemas.microsoft.com/office/drawing/2014/main" id="{5B53CC1E-1129-4A4B-C389-FD3B77BB1675}"/>
              </a:ext>
            </a:extLst>
          </p:cNvPr>
          <p:cNvSpPr txBox="1"/>
          <p:nvPr/>
        </p:nvSpPr>
        <p:spPr>
          <a:xfrm>
            <a:off x="7852135" y="2335011"/>
            <a:ext cx="27099492" cy="830997"/>
          </a:xfrm>
          <a:prstGeom prst="rect">
            <a:avLst/>
          </a:prstGeom>
          <a:noFill/>
        </p:spPr>
        <p:txBody>
          <a:bodyPr wrap="square" rtlCol="0">
            <a:spAutoFit/>
          </a:bodyPr>
          <a:lstStyle/>
          <a:p>
            <a:r>
              <a:rPr lang="en-US" sz="4800" i="0" noProof="1">
                <a:solidFill>
                  <a:schemeClr val="bg1"/>
                </a:solidFill>
                <a:effectLst/>
                <a:latin typeface="Arial" panose="020B0604020202020204" pitchFamily="34" charset="0"/>
                <a:cs typeface="Arial" panose="020B0604020202020204" pitchFamily="34" charset="0"/>
              </a:rPr>
              <a:t>Lukas Meinschad (lukas.meinschad@student.uibk.ac.at), 12104730 </a:t>
            </a:r>
            <a:endParaRPr lang="en-US" sz="4400" i="0" noProof="1">
              <a:solidFill>
                <a:schemeClr val="bg1"/>
              </a:solidFill>
              <a:effectLst/>
              <a:latin typeface="Lato" panose="020F0502020204030203" pitchFamily="34" charset="0"/>
            </a:endParaRPr>
          </a:p>
        </p:txBody>
      </p:sp>
      <p:sp>
        <p:nvSpPr>
          <p:cNvPr id="55" name="Rechteck 54">
            <a:extLst>
              <a:ext uri="{FF2B5EF4-FFF2-40B4-BE49-F238E27FC236}">
                <a16:creationId xmlns:a16="http://schemas.microsoft.com/office/drawing/2014/main" id="{749BA5CB-E415-5A79-274E-C712D953DD55}"/>
              </a:ext>
            </a:extLst>
          </p:cNvPr>
          <p:cNvSpPr/>
          <p:nvPr/>
        </p:nvSpPr>
        <p:spPr>
          <a:xfrm>
            <a:off x="12898588" y="13256488"/>
            <a:ext cx="29636154" cy="1596161"/>
          </a:xfrm>
          <a:prstGeom prst="rect">
            <a:avLst/>
          </a:prstGeom>
          <a:solidFill>
            <a:srgbClr val="12326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noProof="1"/>
              <a:t>Potential Energy Curves</a:t>
            </a:r>
            <a:endParaRPr lang="en-US" sz="4800" b="1" noProof="1"/>
          </a:p>
        </p:txBody>
      </p:sp>
      <p:sp>
        <p:nvSpPr>
          <p:cNvPr id="56" name="Textfeld 55">
            <a:extLst>
              <a:ext uri="{FF2B5EF4-FFF2-40B4-BE49-F238E27FC236}">
                <a16:creationId xmlns:a16="http://schemas.microsoft.com/office/drawing/2014/main" id="{4E4CEACA-A95D-93F1-6F2A-4A568D519A14}"/>
              </a:ext>
            </a:extLst>
          </p:cNvPr>
          <p:cNvSpPr txBox="1"/>
          <p:nvPr/>
        </p:nvSpPr>
        <p:spPr>
          <a:xfrm>
            <a:off x="12898588" y="14864316"/>
            <a:ext cx="29623538" cy="13880723"/>
          </a:xfrm>
          <a:prstGeom prst="rect">
            <a:avLst/>
          </a:prstGeom>
          <a:noFill/>
          <a:ln>
            <a:solidFill>
              <a:schemeClr val="tx1"/>
            </a:solidFill>
          </a:ln>
        </p:spPr>
        <p:txBody>
          <a:bodyPr wrap="square" rtlCol="0">
            <a:spAutoFit/>
          </a:bodyPr>
          <a:lstStyle/>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p:txBody>
      </p:sp>
      <mc:AlternateContent xmlns:mc="http://schemas.openxmlformats.org/markup-compatibility/2006" xmlns:a14="http://schemas.microsoft.com/office/drawing/2010/main">
        <mc:Choice Requires="a14">
          <p:graphicFrame>
            <p:nvGraphicFramePr>
              <p:cNvPr id="63" name="Tabelle 62">
                <a:extLst>
                  <a:ext uri="{FF2B5EF4-FFF2-40B4-BE49-F238E27FC236}">
                    <a16:creationId xmlns:a16="http://schemas.microsoft.com/office/drawing/2014/main" id="{5CB4DF64-1642-BC01-0303-1AD52AE0E753}"/>
                  </a:ext>
                </a:extLst>
              </p:cNvPr>
              <p:cNvGraphicFramePr>
                <a:graphicFrameLocks noGrp="1"/>
              </p:cNvGraphicFramePr>
              <p:nvPr>
                <p:extLst>
                  <p:ext uri="{D42A27DB-BD31-4B8C-83A1-F6EECF244321}">
                    <p14:modId xmlns:p14="http://schemas.microsoft.com/office/powerpoint/2010/main" val="2069981929"/>
                  </p:ext>
                </p:extLst>
              </p:nvPr>
            </p:nvGraphicFramePr>
            <p:xfrm>
              <a:off x="13170296" y="9892749"/>
              <a:ext cx="6891199" cy="3038868"/>
            </p:xfrm>
            <a:graphic>
              <a:graphicData uri="http://schemas.openxmlformats.org/drawingml/2006/table">
                <a:tbl>
                  <a:tblPr firstRow="1" bandRow="1">
                    <a:tableStyleId>{9D7B26C5-4107-4FEC-AEDC-1716B250A1EF}</a:tableStyleId>
                  </a:tblPr>
                  <a:tblGrid>
                    <a:gridCol w="689139">
                      <a:extLst>
                        <a:ext uri="{9D8B030D-6E8A-4147-A177-3AD203B41FA5}">
                          <a16:colId xmlns:a16="http://schemas.microsoft.com/office/drawing/2014/main" val="979508158"/>
                        </a:ext>
                      </a:extLst>
                    </a:gridCol>
                    <a:gridCol w="1219200">
                      <a:extLst>
                        <a:ext uri="{9D8B030D-6E8A-4147-A177-3AD203B41FA5}">
                          <a16:colId xmlns:a16="http://schemas.microsoft.com/office/drawing/2014/main" val="2839578664"/>
                        </a:ext>
                      </a:extLst>
                    </a:gridCol>
                    <a:gridCol w="1212152">
                      <a:extLst>
                        <a:ext uri="{9D8B030D-6E8A-4147-A177-3AD203B41FA5}">
                          <a16:colId xmlns:a16="http://schemas.microsoft.com/office/drawing/2014/main" val="427621495"/>
                        </a:ext>
                      </a:extLst>
                    </a:gridCol>
                    <a:gridCol w="1175008">
                      <a:extLst>
                        <a:ext uri="{9D8B030D-6E8A-4147-A177-3AD203B41FA5}">
                          <a16:colId xmlns:a16="http://schemas.microsoft.com/office/drawing/2014/main" val="586868843"/>
                        </a:ext>
                      </a:extLst>
                    </a:gridCol>
                    <a:gridCol w="1356600">
                      <a:extLst>
                        <a:ext uri="{9D8B030D-6E8A-4147-A177-3AD203B41FA5}">
                          <a16:colId xmlns:a16="http://schemas.microsoft.com/office/drawing/2014/main" val="180023404"/>
                        </a:ext>
                      </a:extLst>
                    </a:gridCol>
                    <a:gridCol w="1239100">
                      <a:extLst>
                        <a:ext uri="{9D8B030D-6E8A-4147-A177-3AD203B41FA5}">
                          <a16:colId xmlns:a16="http://schemas.microsoft.com/office/drawing/2014/main" val="2098031944"/>
                        </a:ext>
                      </a:extLst>
                    </a:gridCol>
                  </a:tblGrid>
                  <a:tr h="329621">
                    <a:tc>
                      <a:txBody>
                        <a:bodyPr/>
                        <a:lstStyle/>
                        <a:p>
                          <a:endParaRPr lang="de-DE" sz="18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0</m:t>
                                    </m:r>
                                  </m:sub>
                                </m:sSub>
                              </m:oMath>
                            </m:oMathPara>
                          </a14:m>
                          <a:endParaRPr lang="de-DE" sz="18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1</m:t>
                                    </m:r>
                                  </m:sub>
                                </m:sSub>
                              </m:oMath>
                            </m:oMathPara>
                          </a14:m>
                          <a:endParaRPr lang="de-DE" sz="18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2</m:t>
                                    </m:r>
                                  </m:sub>
                                </m:sSub>
                              </m:oMath>
                            </m:oMathPara>
                          </a14:m>
                          <a:endParaRPr lang="de-DE" sz="18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3</m:t>
                                    </m:r>
                                  </m:sub>
                                </m:sSub>
                              </m:oMath>
                            </m:oMathPara>
                          </a14:m>
                          <a:endParaRPr lang="de-DE" sz="18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4</m:t>
                                    </m:r>
                                  </m:sub>
                                </m:sSub>
                              </m:oMath>
                            </m:oMathPara>
                          </a14:m>
                          <a:endParaRPr lang="de-DE" sz="1800" b="0" dirty="0"/>
                        </a:p>
                      </a:txBody>
                      <a:tcPr/>
                    </a:tc>
                    <a:extLst>
                      <a:ext uri="{0D108BD9-81ED-4DB2-BD59-A6C34878D82A}">
                        <a16:rowId xmlns:a16="http://schemas.microsoft.com/office/drawing/2014/main" val="2436444094"/>
                      </a:ext>
                    </a:extLst>
                  </a:tr>
                  <a:tr h="576837">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0</m:t>
                                    </m:r>
                                  </m:sub>
                                </m:sSub>
                              </m:oMath>
                            </m:oMathPara>
                          </a14:m>
                          <a:endParaRPr lang="de-DE" sz="1800" dirty="0"/>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3.15E-14</a:t>
                          </a:r>
                        </a:p>
                      </a:txBody>
                      <a:tcPr>
                        <a:solidFill>
                          <a:schemeClr val="bg1"/>
                        </a:solidFill>
                      </a:tcPr>
                    </a:tc>
                    <a:tc>
                      <a:txBody>
                        <a:bodyPr/>
                        <a:lstStyle/>
                        <a:p>
                          <a:r>
                            <a:rPr lang="de-DE" sz="1800" dirty="0"/>
                            <a:t>1.11E-14</a:t>
                          </a:r>
                        </a:p>
                      </a:txBody>
                      <a:tcPr>
                        <a:solidFill>
                          <a:schemeClr val="bg1"/>
                        </a:solidFill>
                      </a:tcPr>
                    </a:tc>
                    <a:tc>
                      <a:txBody>
                        <a:bodyPr/>
                        <a:lstStyle/>
                        <a:p>
                          <a:r>
                            <a:rPr lang="de-DE" sz="1800" dirty="0"/>
                            <a:t>2.24E-14</a:t>
                          </a:r>
                        </a:p>
                      </a:txBody>
                      <a:tcPr>
                        <a:solidFill>
                          <a:schemeClr val="bg1"/>
                        </a:solidFill>
                      </a:tcPr>
                    </a:tc>
                    <a:tc>
                      <a:txBody>
                        <a:bodyPr/>
                        <a:lstStyle/>
                        <a:p>
                          <a:r>
                            <a:rPr lang="de-DE" sz="1800" dirty="0"/>
                            <a:t>-1.19E-14</a:t>
                          </a:r>
                        </a:p>
                      </a:txBody>
                      <a:tcPr>
                        <a:solidFill>
                          <a:schemeClr val="bg1"/>
                        </a:solidFill>
                      </a:tcPr>
                    </a:tc>
                    <a:extLst>
                      <a:ext uri="{0D108BD9-81ED-4DB2-BD59-A6C34878D82A}">
                        <a16:rowId xmlns:a16="http://schemas.microsoft.com/office/drawing/2014/main" val="2787734363"/>
                      </a:ext>
                    </a:extLst>
                  </a:tr>
                  <a:tr h="576837">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1</m:t>
                                    </m:r>
                                  </m:sub>
                                </m:sSub>
                              </m:oMath>
                            </m:oMathPara>
                          </a14:m>
                          <a:endParaRPr lang="de-DE" sz="1800" dirty="0"/>
                        </a:p>
                      </a:txBody>
                      <a:tcPr>
                        <a:solidFill>
                          <a:schemeClr val="bg1"/>
                        </a:solidFill>
                      </a:tcPr>
                    </a:tc>
                    <a:tc>
                      <a:txBody>
                        <a:bodyPr/>
                        <a:lstStyle/>
                        <a:p>
                          <a:r>
                            <a:rPr lang="de-DE" sz="1800" dirty="0"/>
                            <a:t>-3.17E-14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-1.70E-14</a:t>
                          </a:r>
                        </a:p>
                      </a:txBody>
                      <a:tcPr>
                        <a:solidFill>
                          <a:schemeClr val="bg1"/>
                        </a:solidFill>
                      </a:tcPr>
                    </a:tc>
                    <a:tc>
                      <a:txBody>
                        <a:bodyPr/>
                        <a:lstStyle/>
                        <a:p>
                          <a:r>
                            <a:rPr lang="de-DE" sz="1800" dirty="0"/>
                            <a:t>9.93E-15</a:t>
                          </a:r>
                        </a:p>
                      </a:txBody>
                      <a:tcPr>
                        <a:solidFill>
                          <a:schemeClr val="bg1"/>
                        </a:solidFill>
                      </a:tcPr>
                    </a:tc>
                    <a:tc>
                      <a:txBody>
                        <a:bodyPr/>
                        <a:lstStyle/>
                        <a:p>
                          <a:r>
                            <a:rPr lang="de-DE" sz="1800" dirty="0"/>
                            <a:t>-8.65E-16</a:t>
                          </a:r>
                        </a:p>
                      </a:txBody>
                      <a:tcPr>
                        <a:solidFill>
                          <a:schemeClr val="bg1"/>
                        </a:solidFill>
                      </a:tcPr>
                    </a:tc>
                    <a:extLst>
                      <a:ext uri="{0D108BD9-81ED-4DB2-BD59-A6C34878D82A}">
                        <a16:rowId xmlns:a16="http://schemas.microsoft.com/office/drawing/2014/main" val="1709506618"/>
                      </a:ext>
                    </a:extLst>
                  </a:tr>
                  <a:tr h="576837">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2</m:t>
                                    </m:r>
                                  </m:sub>
                                </m:sSub>
                              </m:oMath>
                            </m:oMathPara>
                          </a14:m>
                          <a:endParaRPr lang="de-DE" sz="1800" dirty="0"/>
                        </a:p>
                      </a:txBody>
                      <a:tcPr>
                        <a:solidFill>
                          <a:schemeClr val="bg1"/>
                        </a:solidFill>
                      </a:tcPr>
                    </a:tc>
                    <a:tc>
                      <a:txBody>
                        <a:bodyPr/>
                        <a:lstStyle/>
                        <a:p>
                          <a:r>
                            <a:rPr lang="de-DE" sz="1800" dirty="0"/>
                            <a:t>2.25E-14</a:t>
                          </a:r>
                        </a:p>
                      </a:txBody>
                      <a:tcPr>
                        <a:solidFill>
                          <a:schemeClr val="bg1"/>
                        </a:solidFill>
                      </a:tcPr>
                    </a:tc>
                    <a:tc>
                      <a:txBody>
                        <a:bodyPr/>
                        <a:lstStyle/>
                        <a:p>
                          <a:r>
                            <a:rPr lang="de-DE" sz="1800" dirty="0"/>
                            <a:t>9.35E-15</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-3.29E-14</a:t>
                          </a:r>
                        </a:p>
                      </a:txBody>
                      <a:tcPr>
                        <a:solidFill>
                          <a:schemeClr val="bg1"/>
                        </a:solidFill>
                      </a:tcPr>
                    </a:tc>
                    <a:tc>
                      <a:txBody>
                        <a:bodyPr/>
                        <a:lstStyle/>
                        <a:p>
                          <a:r>
                            <a:rPr lang="de-DE" sz="1800" dirty="0"/>
                            <a:t>2.03E-14</a:t>
                          </a:r>
                        </a:p>
                      </a:txBody>
                      <a:tcPr>
                        <a:solidFill>
                          <a:schemeClr val="bg1"/>
                        </a:solidFill>
                      </a:tcPr>
                    </a:tc>
                    <a:extLst>
                      <a:ext uri="{0D108BD9-81ED-4DB2-BD59-A6C34878D82A}">
                        <a16:rowId xmlns:a16="http://schemas.microsoft.com/office/drawing/2014/main" val="1255071718"/>
                      </a:ext>
                    </a:extLst>
                  </a:tr>
                  <a:tr h="576837">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3</m:t>
                                    </m:r>
                                  </m:sub>
                                </m:sSub>
                              </m:oMath>
                            </m:oMathPara>
                          </a14:m>
                          <a:endParaRPr lang="de-DE" sz="1800" dirty="0"/>
                        </a:p>
                      </a:txBody>
                      <a:tcPr>
                        <a:solidFill>
                          <a:schemeClr val="bg1"/>
                        </a:solidFill>
                      </a:tcPr>
                    </a:tc>
                    <a:tc>
                      <a:txBody>
                        <a:bodyPr/>
                        <a:lstStyle/>
                        <a:p>
                          <a:r>
                            <a:rPr lang="de-DE" sz="1800" dirty="0"/>
                            <a:t>2.25E-14</a:t>
                          </a:r>
                        </a:p>
                      </a:txBody>
                      <a:tcPr>
                        <a:solidFill>
                          <a:schemeClr val="bg1"/>
                        </a:solidFill>
                      </a:tcPr>
                    </a:tc>
                    <a:tc>
                      <a:txBody>
                        <a:bodyPr/>
                        <a:lstStyle/>
                        <a:p>
                          <a:r>
                            <a:rPr lang="de-DE" sz="1800" dirty="0"/>
                            <a:t>9.35E-15</a:t>
                          </a:r>
                        </a:p>
                      </a:txBody>
                      <a:tcPr>
                        <a:solidFill>
                          <a:schemeClr val="bg1"/>
                        </a:solidFill>
                      </a:tcPr>
                    </a:tc>
                    <a:tc>
                      <a:txBody>
                        <a:bodyPr/>
                        <a:lstStyle/>
                        <a:p>
                          <a:r>
                            <a:rPr lang="de-DE" sz="1800" dirty="0"/>
                            <a:t>-3.29E-14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-4.45E-14</a:t>
                          </a:r>
                        </a:p>
                      </a:txBody>
                      <a:tcPr>
                        <a:solidFill>
                          <a:schemeClr val="bg1"/>
                        </a:solidFill>
                      </a:tcPr>
                    </a:tc>
                    <a:extLst>
                      <a:ext uri="{0D108BD9-81ED-4DB2-BD59-A6C34878D82A}">
                        <a16:rowId xmlns:a16="http://schemas.microsoft.com/office/drawing/2014/main" val="3354069674"/>
                      </a:ext>
                    </a:extLst>
                  </a:tr>
                  <a:tr h="0">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4</m:t>
                                    </m:r>
                                  </m:sub>
                                </m:sSub>
                              </m:oMath>
                            </m:oMathPara>
                          </a14:m>
                          <a:endParaRPr lang="de-DE" sz="1800" dirty="0"/>
                        </a:p>
                      </a:txBody>
                      <a:tcPr>
                        <a:solidFill>
                          <a:schemeClr val="bg1"/>
                        </a:solidFill>
                      </a:tcPr>
                    </a:tc>
                    <a:tc>
                      <a:txBody>
                        <a:bodyPr/>
                        <a:lstStyle/>
                        <a:p>
                          <a:r>
                            <a:rPr lang="de-DE" sz="1800" dirty="0"/>
                            <a:t>-1.88E-14</a:t>
                          </a:r>
                        </a:p>
                      </a:txBody>
                      <a:tcPr>
                        <a:solidFill>
                          <a:schemeClr val="bg1"/>
                        </a:solidFill>
                      </a:tcPr>
                    </a:tc>
                    <a:tc>
                      <a:txBody>
                        <a:bodyPr/>
                        <a:lstStyle/>
                        <a:p>
                          <a:r>
                            <a:rPr lang="de-DE" sz="1800" dirty="0"/>
                            <a:t>-8.65E-15</a:t>
                          </a:r>
                        </a:p>
                      </a:txBody>
                      <a:tcPr>
                        <a:solidFill>
                          <a:schemeClr val="bg1"/>
                        </a:solidFill>
                      </a:tcPr>
                    </a:tc>
                    <a:tc>
                      <a:txBody>
                        <a:bodyPr/>
                        <a:lstStyle/>
                        <a:p>
                          <a:r>
                            <a:rPr lang="de-DE" sz="1800" dirty="0"/>
                            <a:t>2.03E-14</a:t>
                          </a:r>
                        </a:p>
                      </a:txBody>
                      <a:tcPr>
                        <a:solidFill>
                          <a:schemeClr val="bg1"/>
                        </a:solidFill>
                      </a:tcPr>
                    </a:tc>
                    <a:tc>
                      <a:txBody>
                        <a:bodyPr/>
                        <a:lstStyle/>
                        <a:p>
                          <a:r>
                            <a:rPr lang="de-DE" sz="1800" dirty="0"/>
                            <a:t>-4.45E-14</a:t>
                          </a:r>
                        </a:p>
                      </a:txBody>
                      <a:tcPr>
                        <a:solidFill>
                          <a:schemeClr val="bg1"/>
                        </a:solidFill>
                      </a:tcPr>
                    </a:tc>
                    <a:tc>
                      <a:txBody>
                        <a:bodyPr/>
                        <a:lstStyle/>
                        <a:p>
                          <a:r>
                            <a:rPr lang="de-DE" sz="1800" dirty="0"/>
                            <a:t>1.0</a:t>
                          </a:r>
                        </a:p>
                      </a:txBody>
                      <a:tcPr>
                        <a:solidFill>
                          <a:schemeClr val="bg1">
                            <a:lumMod val="75000"/>
                          </a:schemeClr>
                        </a:solidFill>
                      </a:tcPr>
                    </a:tc>
                    <a:extLst>
                      <a:ext uri="{0D108BD9-81ED-4DB2-BD59-A6C34878D82A}">
                        <a16:rowId xmlns:a16="http://schemas.microsoft.com/office/drawing/2014/main" val="824425224"/>
                      </a:ext>
                    </a:extLst>
                  </a:tr>
                </a:tbl>
              </a:graphicData>
            </a:graphic>
          </p:graphicFrame>
        </mc:Choice>
        <mc:Fallback xmlns="">
          <p:graphicFrame>
            <p:nvGraphicFramePr>
              <p:cNvPr id="63" name="Tabelle 62">
                <a:extLst>
                  <a:ext uri="{FF2B5EF4-FFF2-40B4-BE49-F238E27FC236}">
                    <a16:creationId xmlns:a16="http://schemas.microsoft.com/office/drawing/2014/main" id="{5CB4DF64-1642-BC01-0303-1AD52AE0E753}"/>
                  </a:ext>
                </a:extLst>
              </p:cNvPr>
              <p:cNvGraphicFramePr>
                <a:graphicFrameLocks noGrp="1"/>
              </p:cNvGraphicFramePr>
              <p:nvPr>
                <p:extLst>
                  <p:ext uri="{D42A27DB-BD31-4B8C-83A1-F6EECF244321}">
                    <p14:modId xmlns:p14="http://schemas.microsoft.com/office/powerpoint/2010/main" val="2069981929"/>
                  </p:ext>
                </p:extLst>
              </p:nvPr>
            </p:nvGraphicFramePr>
            <p:xfrm>
              <a:off x="13170296" y="9892749"/>
              <a:ext cx="6891199" cy="3038868"/>
            </p:xfrm>
            <a:graphic>
              <a:graphicData uri="http://schemas.openxmlformats.org/drawingml/2006/table">
                <a:tbl>
                  <a:tblPr firstRow="1" bandRow="1">
                    <a:tableStyleId>{9D7B26C5-4107-4FEC-AEDC-1716B250A1EF}</a:tableStyleId>
                  </a:tblPr>
                  <a:tblGrid>
                    <a:gridCol w="689139">
                      <a:extLst>
                        <a:ext uri="{9D8B030D-6E8A-4147-A177-3AD203B41FA5}">
                          <a16:colId xmlns:a16="http://schemas.microsoft.com/office/drawing/2014/main" val="979508158"/>
                        </a:ext>
                      </a:extLst>
                    </a:gridCol>
                    <a:gridCol w="1219200">
                      <a:extLst>
                        <a:ext uri="{9D8B030D-6E8A-4147-A177-3AD203B41FA5}">
                          <a16:colId xmlns:a16="http://schemas.microsoft.com/office/drawing/2014/main" val="2839578664"/>
                        </a:ext>
                      </a:extLst>
                    </a:gridCol>
                    <a:gridCol w="1212152">
                      <a:extLst>
                        <a:ext uri="{9D8B030D-6E8A-4147-A177-3AD203B41FA5}">
                          <a16:colId xmlns:a16="http://schemas.microsoft.com/office/drawing/2014/main" val="427621495"/>
                        </a:ext>
                      </a:extLst>
                    </a:gridCol>
                    <a:gridCol w="1175008">
                      <a:extLst>
                        <a:ext uri="{9D8B030D-6E8A-4147-A177-3AD203B41FA5}">
                          <a16:colId xmlns:a16="http://schemas.microsoft.com/office/drawing/2014/main" val="586868843"/>
                        </a:ext>
                      </a:extLst>
                    </a:gridCol>
                    <a:gridCol w="1356600">
                      <a:extLst>
                        <a:ext uri="{9D8B030D-6E8A-4147-A177-3AD203B41FA5}">
                          <a16:colId xmlns:a16="http://schemas.microsoft.com/office/drawing/2014/main" val="180023404"/>
                        </a:ext>
                      </a:extLst>
                    </a:gridCol>
                    <a:gridCol w="1239100">
                      <a:extLst>
                        <a:ext uri="{9D8B030D-6E8A-4147-A177-3AD203B41FA5}">
                          <a16:colId xmlns:a16="http://schemas.microsoft.com/office/drawing/2014/main" val="2098031944"/>
                        </a:ext>
                      </a:extLst>
                    </a:gridCol>
                  </a:tblGrid>
                  <a:tr h="365760">
                    <a:tc>
                      <a:txBody>
                        <a:bodyPr/>
                        <a:lstStyle/>
                        <a:p>
                          <a:endParaRPr lang="de-DE" sz="1800" dirty="0"/>
                        </a:p>
                      </a:txBody>
                      <a:tcPr/>
                    </a:tc>
                    <a:tc>
                      <a:txBody>
                        <a:bodyPr/>
                        <a:lstStyle/>
                        <a:p>
                          <a:endParaRPr lang="de-DE"/>
                        </a:p>
                      </a:txBody>
                      <a:tcPr>
                        <a:blipFill>
                          <a:blip r:embed="rId8"/>
                          <a:stretch>
                            <a:fillRect l="-57292" r="-410417" b="-758621"/>
                          </a:stretch>
                        </a:blipFill>
                      </a:tcPr>
                    </a:tc>
                    <a:tc>
                      <a:txBody>
                        <a:bodyPr/>
                        <a:lstStyle/>
                        <a:p>
                          <a:endParaRPr lang="de-DE"/>
                        </a:p>
                      </a:txBody>
                      <a:tcPr>
                        <a:blipFill>
                          <a:blip r:embed="rId8"/>
                          <a:stretch>
                            <a:fillRect l="-157292" r="-310417" b="-758621"/>
                          </a:stretch>
                        </a:blipFill>
                      </a:tcPr>
                    </a:tc>
                    <a:tc>
                      <a:txBody>
                        <a:bodyPr/>
                        <a:lstStyle/>
                        <a:p>
                          <a:endParaRPr lang="de-DE"/>
                        </a:p>
                      </a:txBody>
                      <a:tcPr>
                        <a:blipFill>
                          <a:blip r:embed="rId8"/>
                          <a:stretch>
                            <a:fillRect l="-268478" r="-223913" b="-758621"/>
                          </a:stretch>
                        </a:blipFill>
                      </a:tcPr>
                    </a:tc>
                    <a:tc>
                      <a:txBody>
                        <a:bodyPr/>
                        <a:lstStyle/>
                        <a:p>
                          <a:endParaRPr lang="de-DE"/>
                        </a:p>
                      </a:txBody>
                      <a:tcPr>
                        <a:blipFill>
                          <a:blip r:embed="rId8"/>
                          <a:stretch>
                            <a:fillRect l="-316822" r="-92523" b="-758621"/>
                          </a:stretch>
                        </a:blipFill>
                      </a:tcPr>
                    </a:tc>
                    <a:tc>
                      <a:txBody>
                        <a:bodyPr/>
                        <a:lstStyle/>
                        <a:p>
                          <a:endParaRPr lang="de-DE"/>
                        </a:p>
                      </a:txBody>
                      <a:tcPr>
                        <a:blipFill>
                          <a:blip r:embed="rId8"/>
                          <a:stretch>
                            <a:fillRect l="-455102" r="-1020" b="-758621"/>
                          </a:stretch>
                        </a:blipFill>
                      </a:tcPr>
                    </a:tc>
                    <a:extLst>
                      <a:ext uri="{0D108BD9-81ED-4DB2-BD59-A6C34878D82A}">
                        <a16:rowId xmlns:a16="http://schemas.microsoft.com/office/drawing/2014/main" val="2436444094"/>
                      </a:ext>
                    </a:extLst>
                  </a:tr>
                  <a:tr h="576837">
                    <a:tc>
                      <a:txBody>
                        <a:bodyPr/>
                        <a:lstStyle/>
                        <a:p>
                          <a:endParaRPr lang="de-DE"/>
                        </a:p>
                      </a:txBody>
                      <a:tcPr>
                        <a:blipFill>
                          <a:blip r:embed="rId8"/>
                          <a:stretch>
                            <a:fillRect l="-1852" t="-63043" r="-907407" b="-378261"/>
                          </a:stretch>
                        </a:blipFill>
                      </a:tcPr>
                    </a:tc>
                    <a:tc>
                      <a:txBody>
                        <a:bodyPr/>
                        <a:lstStyle/>
                        <a:p>
                          <a:r>
                            <a:rPr lang="de-DE" sz="1800" dirty="0"/>
                            <a:t>1.0</a:t>
                          </a:r>
                        </a:p>
                      </a:txBody>
                      <a:tcPr>
                        <a:solidFill>
                          <a:schemeClr val="bg1">
                            <a:lumMod val="75000"/>
                          </a:schemeClr>
                        </a:solidFill>
                      </a:tcPr>
                    </a:tc>
                    <a:tc>
                      <a:txBody>
                        <a:bodyPr/>
                        <a:lstStyle/>
                        <a:p>
                          <a:r>
                            <a:rPr lang="de-DE" sz="1800" dirty="0"/>
                            <a:t>3.15E-14</a:t>
                          </a:r>
                        </a:p>
                      </a:txBody>
                      <a:tcPr>
                        <a:solidFill>
                          <a:schemeClr val="bg1"/>
                        </a:solidFill>
                      </a:tcPr>
                    </a:tc>
                    <a:tc>
                      <a:txBody>
                        <a:bodyPr/>
                        <a:lstStyle/>
                        <a:p>
                          <a:r>
                            <a:rPr lang="de-DE" sz="1800" dirty="0"/>
                            <a:t>1.11E-14</a:t>
                          </a:r>
                        </a:p>
                      </a:txBody>
                      <a:tcPr>
                        <a:solidFill>
                          <a:schemeClr val="bg1"/>
                        </a:solidFill>
                      </a:tcPr>
                    </a:tc>
                    <a:tc>
                      <a:txBody>
                        <a:bodyPr/>
                        <a:lstStyle/>
                        <a:p>
                          <a:r>
                            <a:rPr lang="de-DE" sz="1800" dirty="0"/>
                            <a:t>2.24E-14</a:t>
                          </a:r>
                        </a:p>
                      </a:txBody>
                      <a:tcPr>
                        <a:solidFill>
                          <a:schemeClr val="bg1"/>
                        </a:solidFill>
                      </a:tcPr>
                    </a:tc>
                    <a:tc>
                      <a:txBody>
                        <a:bodyPr/>
                        <a:lstStyle/>
                        <a:p>
                          <a:r>
                            <a:rPr lang="de-DE" sz="1800" dirty="0"/>
                            <a:t>-1.19E-14</a:t>
                          </a:r>
                        </a:p>
                      </a:txBody>
                      <a:tcPr>
                        <a:solidFill>
                          <a:schemeClr val="bg1"/>
                        </a:solidFill>
                      </a:tcPr>
                    </a:tc>
                    <a:extLst>
                      <a:ext uri="{0D108BD9-81ED-4DB2-BD59-A6C34878D82A}">
                        <a16:rowId xmlns:a16="http://schemas.microsoft.com/office/drawing/2014/main" val="2787734363"/>
                      </a:ext>
                    </a:extLst>
                  </a:tr>
                  <a:tr h="576837">
                    <a:tc>
                      <a:txBody>
                        <a:bodyPr/>
                        <a:lstStyle/>
                        <a:p>
                          <a:endParaRPr lang="de-DE"/>
                        </a:p>
                      </a:txBody>
                      <a:tcPr>
                        <a:blipFill>
                          <a:blip r:embed="rId8"/>
                          <a:stretch>
                            <a:fillRect l="-1852" t="-163043" r="-907407" b="-278261"/>
                          </a:stretch>
                        </a:blipFill>
                      </a:tcPr>
                    </a:tc>
                    <a:tc>
                      <a:txBody>
                        <a:bodyPr/>
                        <a:lstStyle/>
                        <a:p>
                          <a:r>
                            <a:rPr lang="de-DE" sz="1800" dirty="0"/>
                            <a:t>-3.17E-14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-1.70E-14</a:t>
                          </a:r>
                        </a:p>
                      </a:txBody>
                      <a:tcPr>
                        <a:solidFill>
                          <a:schemeClr val="bg1"/>
                        </a:solidFill>
                      </a:tcPr>
                    </a:tc>
                    <a:tc>
                      <a:txBody>
                        <a:bodyPr/>
                        <a:lstStyle/>
                        <a:p>
                          <a:r>
                            <a:rPr lang="de-DE" sz="1800" dirty="0"/>
                            <a:t>9.93E-15</a:t>
                          </a:r>
                        </a:p>
                      </a:txBody>
                      <a:tcPr>
                        <a:solidFill>
                          <a:schemeClr val="bg1"/>
                        </a:solidFill>
                      </a:tcPr>
                    </a:tc>
                    <a:tc>
                      <a:txBody>
                        <a:bodyPr/>
                        <a:lstStyle/>
                        <a:p>
                          <a:r>
                            <a:rPr lang="de-DE" sz="1800" dirty="0"/>
                            <a:t>-8.65E-16</a:t>
                          </a:r>
                        </a:p>
                      </a:txBody>
                      <a:tcPr>
                        <a:solidFill>
                          <a:schemeClr val="bg1"/>
                        </a:solidFill>
                      </a:tcPr>
                    </a:tc>
                    <a:extLst>
                      <a:ext uri="{0D108BD9-81ED-4DB2-BD59-A6C34878D82A}">
                        <a16:rowId xmlns:a16="http://schemas.microsoft.com/office/drawing/2014/main" val="1709506618"/>
                      </a:ext>
                    </a:extLst>
                  </a:tr>
                  <a:tr h="576837">
                    <a:tc>
                      <a:txBody>
                        <a:bodyPr/>
                        <a:lstStyle/>
                        <a:p>
                          <a:endParaRPr lang="de-DE"/>
                        </a:p>
                      </a:txBody>
                      <a:tcPr>
                        <a:blipFill>
                          <a:blip r:embed="rId8"/>
                          <a:stretch>
                            <a:fillRect l="-1852" t="-268889" r="-907407" b="-184444"/>
                          </a:stretch>
                        </a:blipFill>
                      </a:tcPr>
                    </a:tc>
                    <a:tc>
                      <a:txBody>
                        <a:bodyPr/>
                        <a:lstStyle/>
                        <a:p>
                          <a:r>
                            <a:rPr lang="de-DE" sz="1800" dirty="0"/>
                            <a:t>2.25E-14</a:t>
                          </a:r>
                        </a:p>
                      </a:txBody>
                      <a:tcPr>
                        <a:solidFill>
                          <a:schemeClr val="bg1"/>
                        </a:solidFill>
                      </a:tcPr>
                    </a:tc>
                    <a:tc>
                      <a:txBody>
                        <a:bodyPr/>
                        <a:lstStyle/>
                        <a:p>
                          <a:r>
                            <a:rPr lang="de-DE" sz="1800" dirty="0"/>
                            <a:t>9.35E-15</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-3.29E-14</a:t>
                          </a:r>
                        </a:p>
                      </a:txBody>
                      <a:tcPr>
                        <a:solidFill>
                          <a:schemeClr val="bg1"/>
                        </a:solidFill>
                      </a:tcPr>
                    </a:tc>
                    <a:tc>
                      <a:txBody>
                        <a:bodyPr/>
                        <a:lstStyle/>
                        <a:p>
                          <a:r>
                            <a:rPr lang="de-DE" sz="1800" dirty="0"/>
                            <a:t>2.03E-14</a:t>
                          </a:r>
                        </a:p>
                      </a:txBody>
                      <a:tcPr>
                        <a:solidFill>
                          <a:schemeClr val="bg1"/>
                        </a:solidFill>
                      </a:tcPr>
                    </a:tc>
                    <a:extLst>
                      <a:ext uri="{0D108BD9-81ED-4DB2-BD59-A6C34878D82A}">
                        <a16:rowId xmlns:a16="http://schemas.microsoft.com/office/drawing/2014/main" val="1255071718"/>
                      </a:ext>
                    </a:extLst>
                  </a:tr>
                  <a:tr h="576837">
                    <a:tc>
                      <a:txBody>
                        <a:bodyPr/>
                        <a:lstStyle/>
                        <a:p>
                          <a:endParaRPr lang="de-DE"/>
                        </a:p>
                      </a:txBody>
                      <a:tcPr>
                        <a:blipFill>
                          <a:blip r:embed="rId8"/>
                          <a:stretch>
                            <a:fillRect l="-1852" t="-360870" r="-907407" b="-80435"/>
                          </a:stretch>
                        </a:blipFill>
                      </a:tcPr>
                    </a:tc>
                    <a:tc>
                      <a:txBody>
                        <a:bodyPr/>
                        <a:lstStyle/>
                        <a:p>
                          <a:r>
                            <a:rPr lang="de-DE" sz="1800" dirty="0"/>
                            <a:t>2.25E-14</a:t>
                          </a:r>
                        </a:p>
                      </a:txBody>
                      <a:tcPr>
                        <a:solidFill>
                          <a:schemeClr val="bg1"/>
                        </a:solidFill>
                      </a:tcPr>
                    </a:tc>
                    <a:tc>
                      <a:txBody>
                        <a:bodyPr/>
                        <a:lstStyle/>
                        <a:p>
                          <a:r>
                            <a:rPr lang="de-DE" sz="1800" dirty="0"/>
                            <a:t>9.35E-15</a:t>
                          </a:r>
                        </a:p>
                      </a:txBody>
                      <a:tcPr>
                        <a:solidFill>
                          <a:schemeClr val="bg1"/>
                        </a:solidFill>
                      </a:tcPr>
                    </a:tc>
                    <a:tc>
                      <a:txBody>
                        <a:bodyPr/>
                        <a:lstStyle/>
                        <a:p>
                          <a:r>
                            <a:rPr lang="de-DE" sz="1800" dirty="0"/>
                            <a:t>-3.29E-14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-4.45E-14</a:t>
                          </a:r>
                        </a:p>
                      </a:txBody>
                      <a:tcPr>
                        <a:solidFill>
                          <a:schemeClr val="bg1"/>
                        </a:solidFill>
                      </a:tcPr>
                    </a:tc>
                    <a:extLst>
                      <a:ext uri="{0D108BD9-81ED-4DB2-BD59-A6C34878D82A}">
                        <a16:rowId xmlns:a16="http://schemas.microsoft.com/office/drawing/2014/main" val="3354069674"/>
                      </a:ext>
                    </a:extLst>
                  </a:tr>
                  <a:tr h="365760">
                    <a:tc>
                      <a:txBody>
                        <a:bodyPr/>
                        <a:lstStyle/>
                        <a:p>
                          <a:endParaRPr lang="de-DE"/>
                        </a:p>
                      </a:txBody>
                      <a:tcPr>
                        <a:blipFill>
                          <a:blip r:embed="rId8"/>
                          <a:stretch>
                            <a:fillRect l="-1852" t="-731034" r="-907407" b="-27586"/>
                          </a:stretch>
                        </a:blipFill>
                      </a:tcPr>
                    </a:tc>
                    <a:tc>
                      <a:txBody>
                        <a:bodyPr/>
                        <a:lstStyle/>
                        <a:p>
                          <a:r>
                            <a:rPr lang="de-DE" sz="1800" dirty="0"/>
                            <a:t>-1.88E-14</a:t>
                          </a:r>
                        </a:p>
                      </a:txBody>
                      <a:tcPr>
                        <a:solidFill>
                          <a:schemeClr val="bg1"/>
                        </a:solidFill>
                      </a:tcPr>
                    </a:tc>
                    <a:tc>
                      <a:txBody>
                        <a:bodyPr/>
                        <a:lstStyle/>
                        <a:p>
                          <a:r>
                            <a:rPr lang="de-DE" sz="1800" dirty="0"/>
                            <a:t>-8.65E-15</a:t>
                          </a:r>
                        </a:p>
                      </a:txBody>
                      <a:tcPr>
                        <a:solidFill>
                          <a:schemeClr val="bg1"/>
                        </a:solidFill>
                      </a:tcPr>
                    </a:tc>
                    <a:tc>
                      <a:txBody>
                        <a:bodyPr/>
                        <a:lstStyle/>
                        <a:p>
                          <a:r>
                            <a:rPr lang="de-DE" sz="1800" dirty="0"/>
                            <a:t>2.03E-14</a:t>
                          </a:r>
                        </a:p>
                      </a:txBody>
                      <a:tcPr>
                        <a:solidFill>
                          <a:schemeClr val="bg1"/>
                        </a:solidFill>
                      </a:tcPr>
                    </a:tc>
                    <a:tc>
                      <a:txBody>
                        <a:bodyPr/>
                        <a:lstStyle/>
                        <a:p>
                          <a:r>
                            <a:rPr lang="de-DE" sz="1800" dirty="0"/>
                            <a:t>-4.45E-14</a:t>
                          </a:r>
                        </a:p>
                      </a:txBody>
                      <a:tcPr>
                        <a:solidFill>
                          <a:schemeClr val="bg1"/>
                        </a:solidFill>
                      </a:tcPr>
                    </a:tc>
                    <a:tc>
                      <a:txBody>
                        <a:bodyPr/>
                        <a:lstStyle/>
                        <a:p>
                          <a:r>
                            <a:rPr lang="de-DE" sz="1800" dirty="0"/>
                            <a:t>1.0</a:t>
                          </a:r>
                        </a:p>
                      </a:txBody>
                      <a:tcPr>
                        <a:solidFill>
                          <a:schemeClr val="bg1">
                            <a:lumMod val="75000"/>
                          </a:schemeClr>
                        </a:solidFill>
                      </a:tcPr>
                    </a:tc>
                    <a:extLst>
                      <a:ext uri="{0D108BD9-81ED-4DB2-BD59-A6C34878D82A}">
                        <a16:rowId xmlns:a16="http://schemas.microsoft.com/office/drawing/2014/main" val="824425224"/>
                      </a:ext>
                    </a:extLst>
                  </a:tr>
                </a:tbl>
              </a:graphicData>
            </a:graphic>
          </p:graphicFrame>
        </mc:Fallback>
      </mc:AlternateContent>
      <p:pic>
        <p:nvPicPr>
          <p:cNvPr id="68" name="Grafik 67">
            <a:extLst>
              <a:ext uri="{FF2B5EF4-FFF2-40B4-BE49-F238E27FC236}">
                <a16:creationId xmlns:a16="http://schemas.microsoft.com/office/drawing/2014/main" id="{EDC565CF-3E7A-BF6D-B561-65E4431B231B}"/>
              </a:ext>
            </a:extLst>
          </p:cNvPr>
          <p:cNvPicPr>
            <a:picLocks noChangeAspect="1"/>
          </p:cNvPicPr>
          <p:nvPr/>
        </p:nvPicPr>
        <p:blipFill>
          <a:blip r:embed="rId9"/>
          <a:stretch>
            <a:fillRect/>
          </a:stretch>
        </p:blipFill>
        <p:spPr>
          <a:xfrm>
            <a:off x="13247956" y="6417819"/>
            <a:ext cx="5841745" cy="2533225"/>
          </a:xfrm>
          <a:prstGeom prst="rect">
            <a:avLst/>
          </a:prstGeom>
          <a:ln w="28575">
            <a:solidFill>
              <a:schemeClr val="tx1"/>
            </a:solidFill>
          </a:ln>
        </p:spPr>
      </p:pic>
      <p:pic>
        <p:nvPicPr>
          <p:cNvPr id="1026" name="Picture 2">
            <a:extLst>
              <a:ext uri="{FF2B5EF4-FFF2-40B4-BE49-F238E27FC236}">
                <a16:creationId xmlns:a16="http://schemas.microsoft.com/office/drawing/2014/main" id="{175E24C3-9E87-9602-96EF-1319A06A9F29}"/>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4125" t="15483" r="6690" b="11990"/>
          <a:stretch/>
        </p:blipFill>
        <p:spPr bwMode="auto">
          <a:xfrm>
            <a:off x="0" y="69673"/>
            <a:ext cx="5436732" cy="1768489"/>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descr="Ein Bild, das Kugel, Kreis enthält.&#10;&#10;Automatisch generierte Beschreibung">
            <a:extLst>
              <a:ext uri="{FF2B5EF4-FFF2-40B4-BE49-F238E27FC236}">
                <a16:creationId xmlns:a16="http://schemas.microsoft.com/office/drawing/2014/main" id="{831FB121-6947-974C-6394-2334C9FE5F78}"/>
              </a:ext>
            </a:extLst>
          </p:cNvPr>
          <p:cNvPicPr>
            <a:picLocks noChangeAspect="1"/>
          </p:cNvPicPr>
          <p:nvPr/>
        </p:nvPicPr>
        <p:blipFill>
          <a:blip r:embed="rId11"/>
          <a:stretch>
            <a:fillRect/>
          </a:stretch>
        </p:blipFill>
        <p:spPr>
          <a:xfrm>
            <a:off x="1467383" y="11147450"/>
            <a:ext cx="3642059" cy="2516133"/>
          </a:xfrm>
          <a:prstGeom prst="rect">
            <a:avLst/>
          </a:prstGeom>
        </p:spPr>
      </p:pic>
      <p:pic>
        <p:nvPicPr>
          <p:cNvPr id="5" name="Grafik 4" descr="Ein Bild, das Ballon enthält.&#10;&#10;Automatisch generierte Beschreibung">
            <a:extLst>
              <a:ext uri="{FF2B5EF4-FFF2-40B4-BE49-F238E27FC236}">
                <a16:creationId xmlns:a16="http://schemas.microsoft.com/office/drawing/2014/main" id="{C1F63F22-3680-F43C-BB4A-F056053CAFF7}"/>
              </a:ext>
            </a:extLst>
          </p:cNvPr>
          <p:cNvPicPr>
            <a:picLocks noChangeAspect="1"/>
          </p:cNvPicPr>
          <p:nvPr/>
        </p:nvPicPr>
        <p:blipFill>
          <a:blip r:embed="rId12"/>
          <a:srcRect t="26735" b="14291"/>
          <a:stretch/>
        </p:blipFill>
        <p:spPr>
          <a:xfrm>
            <a:off x="7060018" y="11024313"/>
            <a:ext cx="4309761" cy="2662904"/>
          </a:xfrm>
          <a:prstGeom prst="rect">
            <a:avLst/>
          </a:prstGeom>
        </p:spPr>
      </p:pic>
      <p:sp>
        <p:nvSpPr>
          <p:cNvPr id="6" name="Rahmen 5">
            <a:extLst>
              <a:ext uri="{FF2B5EF4-FFF2-40B4-BE49-F238E27FC236}">
                <a16:creationId xmlns:a16="http://schemas.microsoft.com/office/drawing/2014/main" id="{485DF453-1FB4-C757-5A89-8FE9D3B9A663}"/>
              </a:ext>
            </a:extLst>
          </p:cNvPr>
          <p:cNvSpPr/>
          <p:nvPr/>
        </p:nvSpPr>
        <p:spPr>
          <a:xfrm>
            <a:off x="956762" y="10895615"/>
            <a:ext cx="10578523" cy="2893809"/>
          </a:xfrm>
          <a:prstGeom prst="frame">
            <a:avLst>
              <a:gd name="adj1" fmla="val 0"/>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1" name="Grafik 10" descr="Ein Bild, das Text, Diagramm, Reihe, Zahl enthält.&#10;&#10;Automatisch generierte Beschreibung">
            <a:extLst>
              <a:ext uri="{FF2B5EF4-FFF2-40B4-BE49-F238E27FC236}">
                <a16:creationId xmlns:a16="http://schemas.microsoft.com/office/drawing/2014/main" id="{9215A253-4D81-C351-4B82-4CA55F69E393}"/>
              </a:ext>
            </a:extLst>
          </p:cNvPr>
          <p:cNvPicPr>
            <a:picLocks noChangeAspect="1"/>
          </p:cNvPicPr>
          <p:nvPr/>
        </p:nvPicPr>
        <p:blipFill>
          <a:blip r:embed="rId13"/>
          <a:stretch>
            <a:fillRect/>
          </a:stretch>
        </p:blipFill>
        <p:spPr>
          <a:xfrm>
            <a:off x="13607197" y="17013935"/>
            <a:ext cx="7980304" cy="5247749"/>
          </a:xfrm>
          <a:prstGeom prst="rect">
            <a:avLst/>
          </a:prstGeom>
        </p:spPr>
      </p:pic>
      <p:graphicFrame>
        <p:nvGraphicFramePr>
          <p:cNvPr id="12" name="Tabelle 11">
            <a:extLst>
              <a:ext uri="{FF2B5EF4-FFF2-40B4-BE49-F238E27FC236}">
                <a16:creationId xmlns:a16="http://schemas.microsoft.com/office/drawing/2014/main" id="{53DC9C94-087A-9902-4611-E908F4868E29}"/>
              </a:ext>
            </a:extLst>
          </p:cNvPr>
          <p:cNvGraphicFramePr>
            <a:graphicFrameLocks noGrp="1"/>
          </p:cNvGraphicFramePr>
          <p:nvPr>
            <p:extLst>
              <p:ext uri="{D42A27DB-BD31-4B8C-83A1-F6EECF244321}">
                <p14:modId xmlns:p14="http://schemas.microsoft.com/office/powerpoint/2010/main" val="3461413467"/>
              </p:ext>
            </p:extLst>
          </p:nvPr>
        </p:nvGraphicFramePr>
        <p:xfrm>
          <a:off x="12996725" y="24015605"/>
          <a:ext cx="9518578" cy="2610974"/>
        </p:xfrm>
        <a:graphic>
          <a:graphicData uri="http://schemas.openxmlformats.org/drawingml/2006/table">
            <a:tbl>
              <a:tblPr firstRow="1" bandRow="1">
                <a:tableStyleId>{2D5ABB26-0587-4C30-8999-92F81FD0307C}</a:tableStyleId>
              </a:tblPr>
              <a:tblGrid>
                <a:gridCol w="1752116">
                  <a:extLst>
                    <a:ext uri="{9D8B030D-6E8A-4147-A177-3AD203B41FA5}">
                      <a16:colId xmlns:a16="http://schemas.microsoft.com/office/drawing/2014/main" val="591601184"/>
                    </a:ext>
                  </a:extLst>
                </a:gridCol>
                <a:gridCol w="1325971">
                  <a:extLst>
                    <a:ext uri="{9D8B030D-6E8A-4147-A177-3AD203B41FA5}">
                      <a16:colId xmlns:a16="http://schemas.microsoft.com/office/drawing/2014/main" val="3679959660"/>
                    </a:ext>
                  </a:extLst>
                </a:gridCol>
                <a:gridCol w="2117873">
                  <a:extLst>
                    <a:ext uri="{9D8B030D-6E8A-4147-A177-3AD203B41FA5}">
                      <a16:colId xmlns:a16="http://schemas.microsoft.com/office/drawing/2014/main" val="2414671271"/>
                    </a:ext>
                  </a:extLst>
                </a:gridCol>
                <a:gridCol w="2185060">
                  <a:extLst>
                    <a:ext uri="{9D8B030D-6E8A-4147-A177-3AD203B41FA5}">
                      <a16:colId xmlns:a16="http://schemas.microsoft.com/office/drawing/2014/main" val="722653628"/>
                    </a:ext>
                  </a:extLst>
                </a:gridCol>
                <a:gridCol w="2137558">
                  <a:extLst>
                    <a:ext uri="{9D8B030D-6E8A-4147-A177-3AD203B41FA5}">
                      <a16:colId xmlns:a16="http://schemas.microsoft.com/office/drawing/2014/main" val="2008064467"/>
                    </a:ext>
                  </a:extLst>
                </a:gridCol>
              </a:tblGrid>
              <a:tr h="444595">
                <a:tc>
                  <a:txBody>
                    <a:bodyPr/>
                    <a:lstStyle/>
                    <a:p>
                      <a:endParaRPr lang="de-DE"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b="1" dirty="0" err="1"/>
                        <a:t>base</a:t>
                      </a:r>
                      <a:r>
                        <a:rPr lang="de-DE" sz="1800" b="1" dirty="0"/>
                        <a:t> (cm</a:t>
                      </a:r>
                      <a:r>
                        <a:rPr lang="de-DE" sz="1800" b="1" baseline="30000" dirty="0"/>
                        <a:t>-1</a:t>
                      </a:r>
                      <a:r>
                        <a:rPr lang="de-DE" sz="1800" b="1" baseline="0" dirty="0"/>
                        <a:t>)</a:t>
                      </a:r>
                      <a:endParaRPr lang="de-DE"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b="1" dirty="0"/>
                        <a:t>1st </a:t>
                      </a:r>
                      <a:r>
                        <a:rPr lang="de-DE" sz="1800" b="1" dirty="0" err="1"/>
                        <a:t>overtone</a:t>
                      </a:r>
                      <a:r>
                        <a:rPr lang="de-DE" sz="1800" b="1" dirty="0"/>
                        <a:t> (cm</a:t>
                      </a:r>
                      <a:r>
                        <a:rPr lang="de-DE" sz="1800" b="1" baseline="30000" dirty="0"/>
                        <a:t>-1</a:t>
                      </a:r>
                      <a:r>
                        <a:rPr lang="de-DE" sz="1800" b="1" baseline="0" dirty="0"/>
                        <a:t>)</a:t>
                      </a:r>
                      <a:endParaRPr lang="de-DE"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b="1" dirty="0"/>
                        <a:t>2nd </a:t>
                      </a:r>
                      <a:r>
                        <a:rPr lang="de-DE" sz="1800" b="1" dirty="0" err="1"/>
                        <a:t>overtone</a:t>
                      </a:r>
                      <a:r>
                        <a:rPr lang="de-DE" sz="1800" b="1" dirty="0"/>
                        <a:t> (cm</a:t>
                      </a:r>
                      <a:r>
                        <a:rPr lang="de-DE" sz="1800" b="1" baseline="30000" dirty="0"/>
                        <a:t>-1</a:t>
                      </a:r>
                      <a:r>
                        <a:rPr lang="de-DE" sz="1800" b="1" baseline="0" dirty="0"/>
                        <a:t>)</a:t>
                      </a:r>
                      <a:endParaRPr lang="de-DE"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b="1" dirty="0"/>
                        <a:t>3rd </a:t>
                      </a:r>
                      <a:r>
                        <a:rPr lang="de-DE" sz="1800" b="1" dirty="0" err="1"/>
                        <a:t>overtone</a:t>
                      </a:r>
                      <a:r>
                        <a:rPr lang="de-DE" sz="1800" b="1" dirty="0"/>
                        <a:t> (cm</a:t>
                      </a:r>
                      <a:r>
                        <a:rPr lang="de-DE" sz="1800" b="1" baseline="30000" dirty="0"/>
                        <a:t>-1</a:t>
                      </a:r>
                      <a:r>
                        <a:rPr lang="de-DE" sz="1800" b="1" baseline="0" dirty="0"/>
                        <a:t>)</a:t>
                      </a:r>
                      <a:endParaRPr lang="de-DE"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343070"/>
                  </a:ext>
                </a:extLst>
              </a:tr>
              <a:tr h="584998">
                <a:tc>
                  <a:txBody>
                    <a:bodyPr/>
                    <a:lstStyle/>
                    <a:p>
                      <a:r>
                        <a:rPr lang="de-DE" sz="1800" dirty="0" err="1"/>
                        <a:t>Gaussian</a:t>
                      </a:r>
                      <a:endParaRPr lang="de-DE" sz="1800" dirty="0"/>
                    </a:p>
                  </a:txBody>
                  <a:tcPr>
                    <a:lnT w="12700" cap="flat" cmpd="sng" algn="ctr">
                      <a:solidFill>
                        <a:schemeClr val="tx1"/>
                      </a:solidFill>
                      <a:prstDash val="solid"/>
                      <a:round/>
                      <a:headEnd type="none" w="med" len="med"/>
                      <a:tailEnd type="none" w="med" len="med"/>
                    </a:lnT>
                  </a:tcPr>
                </a:tc>
                <a:tc>
                  <a:txBody>
                    <a:bodyPr/>
                    <a:lstStyle/>
                    <a:p>
                      <a:r>
                        <a:rPr lang="de-DE" sz="1800" dirty="0"/>
                        <a:t>1042.04</a:t>
                      </a:r>
                    </a:p>
                  </a:txBody>
                  <a:tcPr>
                    <a:lnT w="12700" cap="flat" cmpd="sng" algn="ctr">
                      <a:solidFill>
                        <a:schemeClr val="tx1"/>
                      </a:solidFill>
                      <a:prstDash val="solid"/>
                      <a:round/>
                      <a:headEnd type="none" w="med" len="med"/>
                      <a:tailEnd type="none" w="med" len="med"/>
                    </a:lnT>
                  </a:tcPr>
                </a:tc>
                <a:tc>
                  <a:txBody>
                    <a:bodyPr/>
                    <a:lstStyle/>
                    <a:p>
                      <a:r>
                        <a:rPr lang="de-DE" sz="1800" dirty="0"/>
                        <a:t>2084.35</a:t>
                      </a:r>
                    </a:p>
                  </a:txBody>
                  <a:tcPr>
                    <a:lnT w="12700" cap="flat" cmpd="sng" algn="ctr">
                      <a:solidFill>
                        <a:schemeClr val="tx1"/>
                      </a:solidFill>
                      <a:prstDash val="solid"/>
                      <a:round/>
                      <a:headEnd type="none" w="med" len="med"/>
                      <a:tailEnd type="none" w="med" len="med"/>
                    </a:lnT>
                  </a:tcPr>
                </a:tc>
                <a:tc>
                  <a:txBody>
                    <a:bodyPr/>
                    <a:lstStyle/>
                    <a:p>
                      <a:r>
                        <a:rPr lang="de-DE" sz="1800" dirty="0"/>
                        <a:t>3126.53</a:t>
                      </a:r>
                    </a:p>
                  </a:txBody>
                  <a:tcPr>
                    <a:lnT w="12700" cap="flat" cmpd="sng" algn="ctr">
                      <a:solidFill>
                        <a:schemeClr val="tx1"/>
                      </a:solidFill>
                      <a:prstDash val="solid"/>
                      <a:round/>
                      <a:headEnd type="none" w="med" len="med"/>
                      <a:tailEnd type="none" w="med" len="med"/>
                    </a:lnT>
                  </a:tcPr>
                </a:tc>
                <a:tc>
                  <a:txBody>
                    <a:bodyPr/>
                    <a:lstStyle/>
                    <a:p>
                      <a:r>
                        <a:rPr lang="de-DE" sz="1800" dirty="0"/>
                        <a:t>4168.71</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97091027"/>
                  </a:ext>
                </a:extLst>
              </a:tr>
              <a:tr h="584998">
                <a:tc>
                  <a:txBody>
                    <a:bodyPr/>
                    <a:lstStyle/>
                    <a:p>
                      <a:r>
                        <a:rPr lang="de-DE" sz="1800" dirty="0"/>
                        <a:t>Harmonic</a:t>
                      </a:r>
                    </a:p>
                  </a:txBody>
                  <a:tcPr/>
                </a:tc>
                <a:tc>
                  <a:txBody>
                    <a:bodyPr/>
                    <a:lstStyle/>
                    <a:p>
                      <a:r>
                        <a:rPr lang="de-AT" sz="1800" b="0" kern="1200" dirty="0">
                          <a:solidFill>
                            <a:schemeClr val="tx1"/>
                          </a:solidFill>
                          <a:effectLst/>
                        </a:rPr>
                        <a:t>1042.18</a:t>
                      </a:r>
                      <a:endParaRPr lang="de-DE" sz="1800" dirty="0"/>
                    </a:p>
                  </a:txBody>
                  <a:tcPr/>
                </a:tc>
                <a:tc>
                  <a:txBody>
                    <a:bodyPr/>
                    <a:lstStyle/>
                    <a:p>
                      <a:r>
                        <a:rPr lang="de-DE" sz="1800" dirty="0"/>
                        <a:t>2084.35</a:t>
                      </a:r>
                    </a:p>
                  </a:txBody>
                  <a:tcPr/>
                </a:tc>
                <a:tc>
                  <a:txBody>
                    <a:bodyPr/>
                    <a:lstStyle/>
                    <a:p>
                      <a:r>
                        <a:rPr lang="de-DE" sz="1800" dirty="0"/>
                        <a:t>3126.53</a:t>
                      </a:r>
                    </a:p>
                  </a:txBody>
                  <a:tcPr/>
                </a:tc>
                <a:tc>
                  <a:txBody>
                    <a:bodyPr/>
                    <a:lstStyle/>
                    <a:p>
                      <a:r>
                        <a:rPr lang="de-DE" sz="1800" dirty="0"/>
                        <a:t>4168.71</a:t>
                      </a:r>
                    </a:p>
                  </a:txBody>
                  <a:tcPr/>
                </a:tc>
                <a:extLst>
                  <a:ext uri="{0D108BD9-81ED-4DB2-BD59-A6C34878D82A}">
                    <a16:rowId xmlns:a16="http://schemas.microsoft.com/office/drawing/2014/main" val="4076246232"/>
                  </a:ext>
                </a:extLst>
              </a:tr>
              <a:tr h="584998">
                <a:tc>
                  <a:txBody>
                    <a:bodyPr/>
                    <a:lstStyle/>
                    <a:p>
                      <a:r>
                        <a:rPr lang="de-DE" sz="1800" dirty="0" err="1"/>
                        <a:t>Numerov</a:t>
                      </a:r>
                      <a:endParaRPr lang="de-DE" sz="1800" dirty="0"/>
                    </a:p>
                  </a:txBody>
                  <a:tcPr/>
                </a:tc>
                <a:tc>
                  <a:txBody>
                    <a:bodyPr/>
                    <a:lstStyle/>
                    <a:p>
                      <a:r>
                        <a:rPr lang="de-DE" sz="1800" dirty="0"/>
                        <a:t>1027.70</a:t>
                      </a:r>
                    </a:p>
                  </a:txBody>
                  <a:tcPr/>
                </a:tc>
                <a:tc>
                  <a:txBody>
                    <a:bodyPr/>
                    <a:lstStyle/>
                    <a:p>
                      <a:r>
                        <a:rPr lang="de-DE" sz="1800" dirty="0"/>
                        <a:t>2041.15</a:t>
                      </a:r>
                    </a:p>
                  </a:txBody>
                  <a:tcPr/>
                </a:tc>
                <a:tc>
                  <a:txBody>
                    <a:bodyPr/>
                    <a:lstStyle/>
                    <a:p>
                      <a:r>
                        <a:rPr lang="de-DE" sz="1800" dirty="0"/>
                        <a:t>3040.47</a:t>
                      </a:r>
                    </a:p>
                  </a:txBody>
                  <a:tcPr/>
                </a:tc>
                <a:tc>
                  <a:txBody>
                    <a:bodyPr/>
                    <a:lstStyle/>
                    <a:p>
                      <a:r>
                        <a:rPr lang="de-DE" sz="1800" dirty="0"/>
                        <a:t>4025.77</a:t>
                      </a:r>
                    </a:p>
                  </a:txBody>
                  <a:tcPr/>
                </a:tc>
                <a:extLst>
                  <a:ext uri="{0D108BD9-81ED-4DB2-BD59-A6C34878D82A}">
                    <a16:rowId xmlns:a16="http://schemas.microsoft.com/office/drawing/2014/main" val="4294535010"/>
                  </a:ext>
                </a:extLst>
              </a:tr>
              <a:tr h="411385">
                <a:tc>
                  <a:txBody>
                    <a:bodyPr/>
                    <a:lstStyle/>
                    <a:p>
                      <a:r>
                        <a:rPr lang="de-DE" sz="1800" dirty="0" err="1"/>
                        <a:t>Literature</a:t>
                      </a:r>
                      <a:r>
                        <a:rPr lang="de-DE" sz="1800" dirty="0"/>
                        <a:t> [2]</a:t>
                      </a:r>
                    </a:p>
                  </a:txBody>
                  <a:tcPr>
                    <a:lnB w="12700" cap="flat" cmpd="sng" algn="ctr">
                      <a:solidFill>
                        <a:schemeClr val="tx1"/>
                      </a:solidFill>
                      <a:prstDash val="solid"/>
                      <a:round/>
                      <a:headEnd type="none" w="med" len="med"/>
                      <a:tailEnd type="none" w="med" len="med"/>
                    </a:lnB>
                  </a:tcPr>
                </a:tc>
                <a:tc>
                  <a:txBody>
                    <a:bodyPr/>
                    <a:lstStyle/>
                    <a:p>
                      <a:r>
                        <a:rPr lang="de-DE" sz="1800" dirty="0"/>
                        <a:t>1012.5</a:t>
                      </a:r>
                    </a:p>
                  </a:txBody>
                  <a:tcPr>
                    <a:lnB w="12700" cap="flat" cmpd="sng" algn="ctr">
                      <a:solidFill>
                        <a:schemeClr val="tx1"/>
                      </a:solidFill>
                      <a:prstDash val="solid"/>
                      <a:round/>
                      <a:headEnd type="none" w="med" len="med"/>
                      <a:tailEnd type="none" w="med" len="med"/>
                    </a:lnB>
                  </a:tcPr>
                </a:tc>
                <a:tc>
                  <a:txBody>
                    <a:bodyPr/>
                    <a:lstStyle/>
                    <a:p>
                      <a:r>
                        <a:rPr lang="de-DE" sz="1800" dirty="0"/>
                        <a:t>--</a:t>
                      </a:r>
                    </a:p>
                  </a:txBody>
                  <a:tcPr>
                    <a:lnB w="12700" cap="flat" cmpd="sng" algn="ctr">
                      <a:solidFill>
                        <a:schemeClr val="tx1"/>
                      </a:solidFill>
                      <a:prstDash val="solid"/>
                      <a:round/>
                      <a:headEnd type="none" w="med" len="med"/>
                      <a:tailEnd type="none" w="med" len="med"/>
                    </a:lnB>
                  </a:tcPr>
                </a:tc>
                <a:tc>
                  <a:txBody>
                    <a:bodyPr/>
                    <a:lstStyle/>
                    <a:p>
                      <a:r>
                        <a:rPr lang="de-DE" sz="1800" dirty="0"/>
                        <a:t>--</a:t>
                      </a:r>
                    </a:p>
                  </a:txBody>
                  <a:tcPr>
                    <a:lnB w="12700" cap="flat" cmpd="sng" algn="ctr">
                      <a:solidFill>
                        <a:schemeClr val="tx1"/>
                      </a:solidFill>
                      <a:prstDash val="solid"/>
                      <a:round/>
                      <a:headEnd type="none" w="med" len="med"/>
                      <a:tailEnd type="none" w="med" len="med"/>
                    </a:lnB>
                  </a:tcPr>
                </a:tc>
                <a:tc>
                  <a:txBody>
                    <a:bodyPr/>
                    <a:lstStyle/>
                    <a:p>
                      <a:r>
                        <a:rPr lang="de-DE" sz="1800"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1419185"/>
                  </a:ext>
                </a:extLst>
              </a:tr>
            </a:tbl>
          </a:graphicData>
        </a:graphic>
      </p:graphicFrame>
      <p:sp>
        <p:nvSpPr>
          <p:cNvPr id="19" name="Textfeld 18">
            <a:extLst>
              <a:ext uri="{FF2B5EF4-FFF2-40B4-BE49-F238E27FC236}">
                <a16:creationId xmlns:a16="http://schemas.microsoft.com/office/drawing/2014/main" id="{2D9D6DBB-A71B-05FD-C1C0-965B29C23F63}"/>
              </a:ext>
            </a:extLst>
          </p:cNvPr>
          <p:cNvSpPr txBox="1"/>
          <p:nvPr/>
        </p:nvSpPr>
        <p:spPr>
          <a:xfrm>
            <a:off x="24584115" y="28718600"/>
            <a:ext cx="27038374" cy="1938992"/>
          </a:xfrm>
          <a:prstGeom prst="rect">
            <a:avLst/>
          </a:prstGeom>
          <a:noFill/>
        </p:spPr>
        <p:txBody>
          <a:bodyPr wrap="square" rtlCol="0">
            <a:spAutoFit/>
          </a:bodyPr>
          <a:lstStyle/>
          <a:p>
            <a:r>
              <a:rPr lang="de-DE" sz="2400" b="1" u="sng" dirty="0"/>
              <a:t>References:</a:t>
            </a:r>
          </a:p>
          <a:p>
            <a:r>
              <a:rPr lang="de-DE" dirty="0"/>
              <a:t>[1] ANHARMONICITY OF </a:t>
            </a:r>
            <a:r>
              <a:rPr lang="de-DE" dirty="0" err="1"/>
              <a:t>VlBRATION</a:t>
            </a:r>
            <a:r>
              <a:rPr lang="de-DE" dirty="0"/>
              <a:t> IN MOLECULES, </a:t>
            </a:r>
            <a:r>
              <a:rPr lang="de-AT" dirty="0"/>
              <a:t>K. S. VISWANATHAN (1957), </a:t>
            </a:r>
            <a:r>
              <a:rPr lang="de-AT" dirty="0">
                <a:hlinkClick r:id="rId14">
                  <a:extLst>
                    <a:ext uri="{A12FA001-AC4F-418D-AE19-62706E023703}">
                      <ahyp:hlinkClr xmlns:ahyp="http://schemas.microsoft.com/office/drawing/2018/hyperlinkcolor" val="tx"/>
                    </a:ext>
                  </a:extLst>
                </a:hlinkClick>
              </a:rPr>
              <a:t>https://doi.org/10.1007/BF03052565</a:t>
            </a:r>
            <a:r>
              <a:rPr lang="de-AT" dirty="0"/>
              <a:t> </a:t>
            </a:r>
            <a:endParaRPr lang="de-DE" dirty="0"/>
          </a:p>
          <a:p>
            <a:r>
              <a:rPr lang="de-AT" dirty="0"/>
              <a:t>[2] </a:t>
            </a:r>
            <a:r>
              <a:rPr lang="de-AT" dirty="0" err="1"/>
              <a:t>Accuracy</a:t>
            </a:r>
            <a:r>
              <a:rPr lang="de-AT" dirty="0"/>
              <a:t> </a:t>
            </a:r>
            <a:r>
              <a:rPr lang="de-AT" dirty="0" err="1"/>
              <a:t>of</a:t>
            </a:r>
            <a:r>
              <a:rPr lang="de-AT" dirty="0"/>
              <a:t> </a:t>
            </a:r>
            <a:r>
              <a:rPr lang="de-AT" dirty="0" err="1"/>
              <a:t>spectroscopic</a:t>
            </a:r>
            <a:r>
              <a:rPr lang="de-AT" dirty="0"/>
              <a:t> </a:t>
            </a:r>
            <a:r>
              <a:rPr lang="de-AT" dirty="0" err="1"/>
              <a:t>constants</a:t>
            </a:r>
            <a:r>
              <a:rPr lang="de-AT" dirty="0"/>
              <a:t> </a:t>
            </a:r>
            <a:r>
              <a:rPr lang="de-AT" dirty="0" err="1"/>
              <a:t>of</a:t>
            </a:r>
            <a:r>
              <a:rPr lang="de-AT" dirty="0"/>
              <a:t> </a:t>
            </a:r>
            <a:r>
              <a:rPr lang="de-AT" dirty="0" err="1"/>
              <a:t>diatomic</a:t>
            </a:r>
            <a:r>
              <a:rPr lang="de-AT" dirty="0"/>
              <a:t> </a:t>
            </a:r>
            <a:r>
              <a:rPr lang="de-AT" dirty="0" err="1"/>
              <a:t>molecules</a:t>
            </a:r>
            <a:r>
              <a:rPr lang="de-AT" dirty="0"/>
              <a:t> </a:t>
            </a:r>
            <a:r>
              <a:rPr lang="de-AT" dirty="0" err="1"/>
              <a:t>from</a:t>
            </a:r>
            <a:r>
              <a:rPr lang="de-AT" dirty="0"/>
              <a:t> ab initio </a:t>
            </a:r>
            <a:r>
              <a:rPr lang="de-AT" dirty="0" err="1"/>
              <a:t>calculations</a:t>
            </a:r>
            <a:r>
              <a:rPr lang="de-AT" dirty="0"/>
              <a:t> (2003); </a:t>
            </a:r>
            <a:r>
              <a:rPr lang="de-AT" dirty="0" err="1"/>
              <a:t>Pawloski</a:t>
            </a:r>
            <a:r>
              <a:rPr lang="de-AT" dirty="0"/>
              <a:t> et al. </a:t>
            </a:r>
            <a:r>
              <a:rPr lang="de-AT" dirty="0">
                <a:hlinkClick r:id="rId15"/>
              </a:rPr>
              <a:t>https://doi.org/10.1063/1.1533032</a:t>
            </a:r>
            <a:endParaRPr lang="de-AT" dirty="0"/>
          </a:p>
          <a:p>
            <a:r>
              <a:rPr lang="de-AT" b="0" i="0" u="sng" dirty="0">
                <a:effectLst/>
                <a:latin typeface="Roboto" panose="02000000000000000000" pitchFamily="2" charset="0"/>
              </a:rPr>
              <a:t>[3] </a:t>
            </a:r>
            <a:r>
              <a:rPr lang="de-AT" i="0" dirty="0">
                <a:effectLst/>
                <a:latin typeface="Roboto" panose="02000000000000000000" pitchFamily="2" charset="0"/>
              </a:rPr>
              <a:t>Integrated </a:t>
            </a:r>
            <a:r>
              <a:rPr lang="de-AT" i="0" dirty="0" err="1">
                <a:effectLst/>
                <a:latin typeface="Roboto" panose="02000000000000000000" pitchFamily="2" charset="0"/>
              </a:rPr>
              <a:t>Intensities</a:t>
            </a:r>
            <a:r>
              <a:rPr lang="de-AT" i="0" dirty="0">
                <a:effectLst/>
                <a:latin typeface="Roboto" panose="02000000000000000000" pitchFamily="2" charset="0"/>
              </a:rPr>
              <a:t> </a:t>
            </a:r>
            <a:r>
              <a:rPr lang="de-AT" i="0" dirty="0" err="1">
                <a:effectLst/>
                <a:latin typeface="Roboto" panose="02000000000000000000" pitchFamily="2" charset="0"/>
              </a:rPr>
              <a:t>of</a:t>
            </a:r>
            <a:r>
              <a:rPr lang="de-AT" i="0" dirty="0">
                <a:effectLst/>
                <a:latin typeface="Roboto" panose="02000000000000000000" pitchFamily="2" charset="0"/>
              </a:rPr>
              <a:t> O−H Stretching Bands:  </a:t>
            </a:r>
            <a:r>
              <a:rPr lang="de-AT" i="0" dirty="0" err="1">
                <a:effectLst/>
                <a:latin typeface="Roboto" panose="02000000000000000000" pitchFamily="2" charset="0"/>
              </a:rPr>
              <a:t>Fundamentals</a:t>
            </a:r>
            <a:r>
              <a:rPr lang="de-AT" i="0" dirty="0">
                <a:effectLst/>
                <a:latin typeface="Roboto" panose="02000000000000000000" pitchFamily="2" charset="0"/>
              </a:rPr>
              <a:t> and </a:t>
            </a:r>
            <a:r>
              <a:rPr lang="de-AT" i="0" dirty="0" err="1">
                <a:effectLst/>
                <a:latin typeface="Roboto" panose="02000000000000000000" pitchFamily="2" charset="0"/>
              </a:rPr>
              <a:t>Overtones</a:t>
            </a:r>
            <a:r>
              <a:rPr lang="de-AT" i="0" dirty="0">
                <a:effectLst/>
                <a:latin typeface="Roboto" panose="02000000000000000000" pitchFamily="2" charset="0"/>
              </a:rPr>
              <a:t> in </a:t>
            </a:r>
            <a:r>
              <a:rPr lang="de-AT" i="0" dirty="0" err="1">
                <a:effectLst/>
                <a:latin typeface="Roboto" panose="02000000000000000000" pitchFamily="2" charset="0"/>
              </a:rPr>
              <a:t>Vapor</a:t>
            </a:r>
            <a:r>
              <a:rPr lang="de-AT" i="0" dirty="0">
                <a:effectLst/>
                <a:latin typeface="Roboto" panose="02000000000000000000" pitchFamily="2" charset="0"/>
              </a:rPr>
              <a:t>-Phase </a:t>
            </a:r>
            <a:r>
              <a:rPr lang="de-AT" i="0" dirty="0" err="1">
                <a:effectLst/>
                <a:latin typeface="Roboto" panose="02000000000000000000" pitchFamily="2" charset="0"/>
              </a:rPr>
              <a:t>Alcohols</a:t>
            </a:r>
            <a:r>
              <a:rPr lang="de-AT" i="0" dirty="0">
                <a:effectLst/>
                <a:latin typeface="Roboto" panose="02000000000000000000" pitchFamily="2" charset="0"/>
              </a:rPr>
              <a:t> and </a:t>
            </a:r>
            <a:r>
              <a:rPr lang="de-AT" i="0" dirty="0" err="1">
                <a:effectLst/>
                <a:latin typeface="Roboto" panose="02000000000000000000" pitchFamily="2" charset="0"/>
              </a:rPr>
              <a:t>Acids</a:t>
            </a:r>
            <a:r>
              <a:rPr lang="de-AT" dirty="0">
                <a:latin typeface="Roboto" panose="02000000000000000000" pitchFamily="2" charset="0"/>
              </a:rPr>
              <a:t>  (2001), Lange </a:t>
            </a:r>
            <a:r>
              <a:rPr lang="de-AT" dirty="0" err="1">
                <a:latin typeface="Roboto" panose="02000000000000000000" pitchFamily="2" charset="0"/>
              </a:rPr>
              <a:t>et.al</a:t>
            </a:r>
            <a:r>
              <a:rPr lang="de-AT" dirty="0">
                <a:latin typeface="Roboto" panose="02000000000000000000" pitchFamily="2" charset="0"/>
              </a:rPr>
              <a:t>;  DOI: </a:t>
            </a:r>
            <a:r>
              <a:rPr lang="de-AT" b="0" i="0" u="sng" dirty="0">
                <a:effectLst/>
                <a:latin typeface="Roboto" panose="02000000000000000000" pitchFamily="2" charset="0"/>
                <a:hlinkClick r:id="rId16" tooltip="DOI URL"/>
              </a:rPr>
              <a:t>https://doi.org/10.1021/jp003277u</a:t>
            </a:r>
            <a:endParaRPr lang="de-AT" b="0" i="0" u="sng" dirty="0">
              <a:effectLst/>
              <a:latin typeface="Roboto" panose="02000000000000000000" pitchFamily="2" charset="0"/>
            </a:endParaRPr>
          </a:p>
          <a:p>
            <a:r>
              <a:rPr lang="de-AT" u="sng" dirty="0">
                <a:latin typeface="Roboto" panose="02000000000000000000" pitchFamily="2" charset="0"/>
              </a:rPr>
              <a:t>[4] </a:t>
            </a:r>
            <a:r>
              <a:rPr lang="de-AT" dirty="0" err="1"/>
              <a:t>Photochemistry</a:t>
            </a:r>
            <a:r>
              <a:rPr lang="de-AT" dirty="0"/>
              <a:t> and </a:t>
            </a:r>
            <a:r>
              <a:rPr lang="de-AT" dirty="0" err="1"/>
              <a:t>Vibrational</a:t>
            </a:r>
            <a:r>
              <a:rPr lang="de-AT" dirty="0"/>
              <a:t> </a:t>
            </a:r>
            <a:r>
              <a:rPr lang="de-AT" dirty="0" err="1"/>
              <a:t>Spectroscopy</a:t>
            </a:r>
            <a:r>
              <a:rPr lang="de-AT" dirty="0"/>
              <a:t> </a:t>
            </a:r>
            <a:r>
              <a:rPr lang="de-AT" dirty="0" err="1"/>
              <a:t>of</a:t>
            </a:r>
            <a:r>
              <a:rPr lang="de-AT" dirty="0"/>
              <a:t> </a:t>
            </a:r>
            <a:r>
              <a:rPr lang="de-AT" dirty="0" err="1"/>
              <a:t>the</a:t>
            </a:r>
            <a:r>
              <a:rPr lang="de-AT" dirty="0"/>
              <a:t> Trans and Cis </a:t>
            </a:r>
            <a:r>
              <a:rPr lang="de-AT" dirty="0" err="1"/>
              <a:t>Conformers</a:t>
            </a:r>
            <a:r>
              <a:rPr lang="de-AT" dirty="0"/>
              <a:t> </a:t>
            </a:r>
            <a:r>
              <a:rPr lang="de-AT" dirty="0" err="1"/>
              <a:t>of</a:t>
            </a:r>
            <a:r>
              <a:rPr lang="de-AT" dirty="0"/>
              <a:t> </a:t>
            </a:r>
            <a:r>
              <a:rPr lang="de-AT" dirty="0" err="1"/>
              <a:t>Acetic</a:t>
            </a:r>
            <a:r>
              <a:rPr lang="de-AT" dirty="0"/>
              <a:t> Acid in Solid Ar (2004), </a:t>
            </a:r>
            <a:r>
              <a:rPr lang="de-AT" dirty="0" err="1"/>
              <a:t>Macoas</a:t>
            </a:r>
            <a:r>
              <a:rPr lang="de-AT" dirty="0"/>
              <a:t> et al, </a:t>
            </a:r>
            <a:r>
              <a:rPr lang="de-AT" dirty="0" err="1"/>
              <a:t>doi</a:t>
            </a:r>
            <a:r>
              <a:rPr lang="de-AT" dirty="0"/>
              <a:t>: </a:t>
            </a:r>
            <a:r>
              <a:rPr lang="de-AT" b="0" i="0" u="sng" dirty="0">
                <a:effectLst/>
                <a:latin typeface="Roboto" panose="02000000000000000000" pitchFamily="2" charset="0"/>
                <a:hlinkClick r:id="rId17" tooltip="DOI URL"/>
              </a:rPr>
              <a:t>https://doi.org/10.1021/jp037840v</a:t>
            </a:r>
            <a:endParaRPr lang="de-AT" b="0" i="0" dirty="0">
              <a:effectLst/>
              <a:latin typeface="ElsevierSans"/>
            </a:endParaRPr>
          </a:p>
          <a:p>
            <a:r>
              <a:rPr lang="de-DE" sz="2400" b="1" dirty="0"/>
              <a:t>  </a:t>
            </a:r>
            <a:endParaRPr lang="de-DE" sz="2400" dirty="0"/>
          </a:p>
        </p:txBody>
      </p:sp>
      <p:pic>
        <p:nvPicPr>
          <p:cNvPr id="23" name="Grafik 22" descr="Ein Bild, das Text, Reihe, Diagramm, Zahl enthält.&#10;&#10;Automatisch generierte Beschreibung">
            <a:extLst>
              <a:ext uri="{FF2B5EF4-FFF2-40B4-BE49-F238E27FC236}">
                <a16:creationId xmlns:a16="http://schemas.microsoft.com/office/drawing/2014/main" id="{C17710CD-0B0C-8117-DD2F-15F7E9054326}"/>
              </a:ext>
            </a:extLst>
          </p:cNvPr>
          <p:cNvPicPr>
            <a:picLocks noChangeAspect="1"/>
          </p:cNvPicPr>
          <p:nvPr/>
        </p:nvPicPr>
        <p:blipFill>
          <a:blip r:embed="rId18"/>
          <a:stretch>
            <a:fillRect/>
          </a:stretch>
        </p:blipFill>
        <p:spPr>
          <a:xfrm>
            <a:off x="23582611" y="16954395"/>
            <a:ext cx="8151931" cy="5360608"/>
          </a:xfrm>
          <a:prstGeom prst="rect">
            <a:avLst/>
          </a:prstGeom>
        </p:spPr>
      </p:pic>
      <p:graphicFrame>
        <p:nvGraphicFramePr>
          <p:cNvPr id="28" name="Tabelle 27">
            <a:extLst>
              <a:ext uri="{FF2B5EF4-FFF2-40B4-BE49-F238E27FC236}">
                <a16:creationId xmlns:a16="http://schemas.microsoft.com/office/drawing/2014/main" id="{F291C868-C555-EB4B-569C-7F2DB1DAB9ED}"/>
              </a:ext>
            </a:extLst>
          </p:cNvPr>
          <p:cNvGraphicFramePr>
            <a:graphicFrameLocks noGrp="1"/>
          </p:cNvGraphicFramePr>
          <p:nvPr>
            <p:extLst>
              <p:ext uri="{D42A27DB-BD31-4B8C-83A1-F6EECF244321}">
                <p14:modId xmlns:p14="http://schemas.microsoft.com/office/powerpoint/2010/main" val="1661930228"/>
              </p:ext>
            </p:extLst>
          </p:nvPr>
        </p:nvGraphicFramePr>
        <p:xfrm>
          <a:off x="23073984" y="24014915"/>
          <a:ext cx="9351062" cy="2628550"/>
        </p:xfrm>
        <a:graphic>
          <a:graphicData uri="http://schemas.openxmlformats.org/drawingml/2006/table">
            <a:tbl>
              <a:tblPr firstRow="1" bandRow="1">
                <a:tableStyleId>{2D5ABB26-0587-4C30-8999-92F81FD0307C}</a:tableStyleId>
              </a:tblPr>
              <a:tblGrid>
                <a:gridCol w="1495218">
                  <a:extLst>
                    <a:ext uri="{9D8B030D-6E8A-4147-A177-3AD203B41FA5}">
                      <a16:colId xmlns:a16="http://schemas.microsoft.com/office/drawing/2014/main" val="591601184"/>
                    </a:ext>
                  </a:extLst>
                </a:gridCol>
                <a:gridCol w="1371600">
                  <a:extLst>
                    <a:ext uri="{9D8B030D-6E8A-4147-A177-3AD203B41FA5}">
                      <a16:colId xmlns:a16="http://schemas.microsoft.com/office/drawing/2014/main" val="3679959660"/>
                    </a:ext>
                  </a:extLst>
                </a:gridCol>
                <a:gridCol w="2145324">
                  <a:extLst>
                    <a:ext uri="{9D8B030D-6E8A-4147-A177-3AD203B41FA5}">
                      <a16:colId xmlns:a16="http://schemas.microsoft.com/office/drawing/2014/main" val="2414671271"/>
                    </a:ext>
                  </a:extLst>
                </a:gridCol>
                <a:gridCol w="2198076">
                  <a:extLst>
                    <a:ext uri="{9D8B030D-6E8A-4147-A177-3AD203B41FA5}">
                      <a16:colId xmlns:a16="http://schemas.microsoft.com/office/drawing/2014/main" val="722653628"/>
                    </a:ext>
                  </a:extLst>
                </a:gridCol>
                <a:gridCol w="2140844">
                  <a:extLst>
                    <a:ext uri="{9D8B030D-6E8A-4147-A177-3AD203B41FA5}">
                      <a16:colId xmlns:a16="http://schemas.microsoft.com/office/drawing/2014/main" val="2008064467"/>
                    </a:ext>
                  </a:extLst>
                </a:gridCol>
              </a:tblGrid>
              <a:tr h="529106">
                <a:tc>
                  <a:txBody>
                    <a:bodyPr/>
                    <a:lstStyle/>
                    <a:p>
                      <a:pPr marL="0" algn="l" defTabSz="4036710" rtl="0" eaLnBrk="1" latinLnBrk="0" hangingPunct="1"/>
                      <a:endParaRPr lang="de-DE"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036710" rtl="0" eaLnBrk="1" latinLnBrk="0" hangingPunct="1"/>
                      <a:r>
                        <a:rPr lang="de-DE" sz="1800" b="1" kern="1200" dirty="0" err="1">
                          <a:solidFill>
                            <a:schemeClr val="tx1"/>
                          </a:solidFill>
                        </a:rPr>
                        <a:t>base</a:t>
                      </a:r>
                      <a:r>
                        <a:rPr lang="de-DE" sz="1800" b="1" kern="1200" dirty="0">
                          <a:solidFill>
                            <a:schemeClr val="tx1"/>
                          </a:solidFill>
                        </a:rPr>
                        <a:t> (cm</a:t>
                      </a:r>
                      <a:r>
                        <a:rPr lang="de-DE" sz="1800" b="1" kern="1200" baseline="30000" dirty="0">
                          <a:solidFill>
                            <a:schemeClr val="tx1"/>
                          </a:solidFill>
                        </a:rPr>
                        <a:t>-1</a:t>
                      </a:r>
                      <a:r>
                        <a:rPr lang="de-DE" sz="1800" b="1" kern="1200" baseline="0" dirty="0">
                          <a:solidFill>
                            <a:schemeClr val="tx1"/>
                          </a:solidFill>
                        </a:rPr>
                        <a:t>)</a:t>
                      </a:r>
                      <a:endParaRPr lang="de-DE" sz="1800" b="1"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036710" rtl="0" eaLnBrk="1" latinLnBrk="0" hangingPunct="1"/>
                      <a:r>
                        <a:rPr lang="de-DE" sz="1800" b="1" kern="1200" dirty="0">
                          <a:solidFill>
                            <a:schemeClr val="tx1"/>
                          </a:solidFill>
                        </a:rPr>
                        <a:t>1st </a:t>
                      </a:r>
                      <a:r>
                        <a:rPr lang="de-DE" sz="1800" b="1" kern="1200" dirty="0" err="1">
                          <a:solidFill>
                            <a:schemeClr val="tx1"/>
                          </a:solidFill>
                        </a:rPr>
                        <a:t>overtone</a:t>
                      </a:r>
                      <a:r>
                        <a:rPr lang="de-DE" sz="1800" b="1" kern="1200" dirty="0">
                          <a:solidFill>
                            <a:schemeClr val="tx1"/>
                          </a:solidFill>
                        </a:rPr>
                        <a:t> (cm</a:t>
                      </a:r>
                      <a:r>
                        <a:rPr lang="de-DE" sz="1800" b="1" kern="1200" baseline="30000" dirty="0">
                          <a:solidFill>
                            <a:schemeClr val="tx1"/>
                          </a:solidFill>
                        </a:rPr>
                        <a:t>-1</a:t>
                      </a:r>
                      <a:r>
                        <a:rPr lang="de-DE" sz="1800" b="1" kern="1200" baseline="0" dirty="0">
                          <a:solidFill>
                            <a:schemeClr val="tx1"/>
                          </a:solidFill>
                        </a:rPr>
                        <a:t>)</a:t>
                      </a:r>
                      <a:endParaRPr lang="de-DE" sz="1800" b="1"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036710" rtl="0" eaLnBrk="1" latinLnBrk="0" hangingPunct="1"/>
                      <a:r>
                        <a:rPr lang="de-DE" sz="1800" b="1" kern="1200" dirty="0">
                          <a:solidFill>
                            <a:schemeClr val="tx1"/>
                          </a:solidFill>
                        </a:rPr>
                        <a:t>2nd </a:t>
                      </a:r>
                      <a:r>
                        <a:rPr lang="de-DE" sz="1800" b="1" kern="1200" dirty="0" err="1">
                          <a:solidFill>
                            <a:schemeClr val="tx1"/>
                          </a:solidFill>
                        </a:rPr>
                        <a:t>overtone</a:t>
                      </a:r>
                      <a:r>
                        <a:rPr lang="de-DE" sz="1800" b="1" kern="1200" dirty="0">
                          <a:solidFill>
                            <a:schemeClr val="tx1"/>
                          </a:solidFill>
                        </a:rPr>
                        <a:t> (cm</a:t>
                      </a:r>
                      <a:r>
                        <a:rPr lang="de-DE" sz="1800" b="1" kern="1200" baseline="30000" dirty="0">
                          <a:solidFill>
                            <a:schemeClr val="tx1"/>
                          </a:solidFill>
                        </a:rPr>
                        <a:t>-1</a:t>
                      </a:r>
                      <a:r>
                        <a:rPr lang="de-DE" sz="1800" b="1" kern="1200" baseline="0" dirty="0">
                          <a:solidFill>
                            <a:schemeClr val="tx1"/>
                          </a:solidFill>
                        </a:rPr>
                        <a:t>)</a:t>
                      </a:r>
                      <a:endParaRPr lang="de-DE" sz="1800" b="1"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036710" rtl="0" eaLnBrk="1" latinLnBrk="0" hangingPunct="1"/>
                      <a:r>
                        <a:rPr lang="de-DE" sz="1800" b="1" kern="1200" dirty="0">
                          <a:solidFill>
                            <a:schemeClr val="tx1"/>
                          </a:solidFill>
                        </a:rPr>
                        <a:t>3rd </a:t>
                      </a:r>
                      <a:r>
                        <a:rPr lang="de-DE" sz="1800" b="1" kern="1200" dirty="0" err="1">
                          <a:solidFill>
                            <a:schemeClr val="tx1"/>
                          </a:solidFill>
                        </a:rPr>
                        <a:t>overtone</a:t>
                      </a:r>
                      <a:r>
                        <a:rPr lang="de-DE" sz="1800" b="1" kern="1200" dirty="0">
                          <a:solidFill>
                            <a:schemeClr val="tx1"/>
                          </a:solidFill>
                        </a:rPr>
                        <a:t> (cm</a:t>
                      </a:r>
                      <a:r>
                        <a:rPr lang="de-DE" sz="1800" b="1" kern="1200" baseline="30000" dirty="0">
                          <a:solidFill>
                            <a:schemeClr val="tx1"/>
                          </a:solidFill>
                        </a:rPr>
                        <a:t>-1</a:t>
                      </a:r>
                      <a:r>
                        <a:rPr lang="de-DE" sz="1800" b="1" kern="1200" baseline="0" dirty="0">
                          <a:solidFill>
                            <a:schemeClr val="tx1"/>
                          </a:solidFill>
                        </a:rPr>
                        <a:t>)</a:t>
                      </a:r>
                      <a:endParaRPr lang="de-DE" sz="1800" b="1"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343070"/>
                  </a:ext>
                </a:extLst>
              </a:tr>
              <a:tr h="524861">
                <a:tc>
                  <a:txBody>
                    <a:bodyPr/>
                    <a:lstStyle/>
                    <a:p>
                      <a:pPr marL="0" algn="l" defTabSz="4036710" rtl="0" eaLnBrk="1" latinLnBrk="0" hangingPunct="1"/>
                      <a:r>
                        <a:rPr lang="de-DE" sz="1800" kern="1200" dirty="0" err="1">
                          <a:solidFill>
                            <a:schemeClr val="tx1"/>
                          </a:solidFill>
                        </a:rPr>
                        <a:t>Gaussian</a:t>
                      </a:r>
                      <a:endParaRPr lang="de-DE"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algn="l" defTabSz="4036710" rtl="0" eaLnBrk="1" latinLnBrk="0" hangingPunct="1"/>
                      <a:r>
                        <a:rPr lang="de-DE" sz="1800" kern="1200" dirty="0">
                          <a:solidFill>
                            <a:schemeClr val="tx1"/>
                          </a:solidFill>
                        </a:rPr>
                        <a:t>3753.12</a:t>
                      </a:r>
                      <a:endParaRPr lang="de-DE"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algn="l" defTabSz="4036710" rtl="0" eaLnBrk="1" latinLnBrk="0" hangingPunct="1"/>
                      <a:r>
                        <a:rPr lang="de-DE" sz="1800" kern="1200" dirty="0">
                          <a:solidFill>
                            <a:schemeClr val="tx1"/>
                          </a:solidFill>
                        </a:rPr>
                        <a:t>7506.24</a:t>
                      </a:r>
                      <a:endParaRPr lang="de-DE"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algn="l" defTabSz="4036710" rtl="0" eaLnBrk="1" latinLnBrk="0" hangingPunct="1"/>
                      <a:r>
                        <a:rPr lang="de-DE" sz="1800" kern="1200" dirty="0">
                          <a:solidFill>
                            <a:schemeClr val="tx1"/>
                          </a:solidFill>
                        </a:rPr>
                        <a:t>11259.36</a:t>
                      </a:r>
                      <a:endParaRPr lang="de-DE"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algn="l" defTabSz="4036710" rtl="0" eaLnBrk="1" latinLnBrk="0" hangingPunct="1"/>
                      <a:r>
                        <a:rPr lang="de-DE" sz="1800" kern="1200" dirty="0">
                          <a:solidFill>
                            <a:schemeClr val="tx1"/>
                          </a:solidFill>
                        </a:rPr>
                        <a:t>15012.48</a:t>
                      </a:r>
                      <a:endParaRPr lang="de-DE"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97091027"/>
                  </a:ext>
                </a:extLst>
              </a:tr>
              <a:tr h="524861">
                <a:tc>
                  <a:txBody>
                    <a:bodyPr/>
                    <a:lstStyle/>
                    <a:p>
                      <a:pPr marL="0" algn="l" defTabSz="4036710" rtl="0" eaLnBrk="1" latinLnBrk="0" hangingPunct="1"/>
                      <a:r>
                        <a:rPr lang="de-DE" sz="1800" kern="1200" dirty="0">
                          <a:solidFill>
                            <a:schemeClr val="tx1"/>
                          </a:solidFill>
                        </a:rPr>
                        <a:t>Harmonic</a:t>
                      </a:r>
                      <a:endParaRPr lang="de-DE" sz="1800" kern="1200" dirty="0">
                        <a:solidFill>
                          <a:schemeClr val="tx1"/>
                        </a:solidFill>
                        <a:latin typeface="+mn-lt"/>
                        <a:ea typeface="+mn-ea"/>
                        <a:cs typeface="+mn-cs"/>
                      </a:endParaRPr>
                    </a:p>
                  </a:txBody>
                  <a:tcPr/>
                </a:tc>
                <a:tc>
                  <a:txBody>
                    <a:bodyPr/>
                    <a:lstStyle/>
                    <a:p>
                      <a:pPr marL="0" algn="l" defTabSz="4036710" rtl="0" eaLnBrk="1" latinLnBrk="0" hangingPunct="1"/>
                      <a:r>
                        <a:rPr lang="de-AT" sz="1800" kern="1200" dirty="0">
                          <a:solidFill>
                            <a:schemeClr val="tx1"/>
                          </a:solidFill>
                        </a:rPr>
                        <a:t>3548.54</a:t>
                      </a:r>
                      <a:endParaRPr lang="de-DE" sz="1800" kern="1200" dirty="0">
                        <a:solidFill>
                          <a:schemeClr val="tx1"/>
                        </a:solidFill>
                        <a:latin typeface="+mn-lt"/>
                        <a:ea typeface="+mn-ea"/>
                        <a:cs typeface="+mn-cs"/>
                      </a:endParaRPr>
                    </a:p>
                  </a:txBody>
                  <a:tcPr/>
                </a:tc>
                <a:tc>
                  <a:txBody>
                    <a:bodyPr/>
                    <a:lstStyle/>
                    <a:p>
                      <a:pPr marL="0" algn="l" defTabSz="4036710" rtl="0" eaLnBrk="1" latinLnBrk="0" hangingPunct="1"/>
                      <a:r>
                        <a:rPr lang="de-DE" sz="1800" kern="1200" dirty="0">
                          <a:solidFill>
                            <a:schemeClr val="tx1"/>
                          </a:solidFill>
                        </a:rPr>
                        <a:t>7097.08</a:t>
                      </a:r>
                      <a:endParaRPr lang="de-DE" sz="1800" kern="1200" dirty="0">
                        <a:solidFill>
                          <a:schemeClr val="tx1"/>
                        </a:solidFill>
                        <a:latin typeface="+mn-lt"/>
                        <a:ea typeface="+mn-ea"/>
                        <a:cs typeface="+mn-cs"/>
                      </a:endParaRPr>
                    </a:p>
                  </a:txBody>
                  <a:tcPr/>
                </a:tc>
                <a:tc>
                  <a:txBody>
                    <a:bodyPr/>
                    <a:lstStyle/>
                    <a:p>
                      <a:pPr marL="0" algn="l" defTabSz="4036710" rtl="0" eaLnBrk="1" latinLnBrk="0" hangingPunct="1"/>
                      <a:r>
                        <a:rPr lang="de-DE" sz="1800" kern="1200" dirty="0">
                          <a:solidFill>
                            <a:schemeClr val="tx1"/>
                          </a:solidFill>
                        </a:rPr>
                        <a:t>10645.61</a:t>
                      </a:r>
                      <a:endParaRPr lang="de-DE" sz="1800" kern="1200" dirty="0">
                        <a:solidFill>
                          <a:schemeClr val="tx1"/>
                        </a:solidFill>
                        <a:latin typeface="+mn-lt"/>
                        <a:ea typeface="+mn-ea"/>
                        <a:cs typeface="+mn-cs"/>
                      </a:endParaRPr>
                    </a:p>
                  </a:txBody>
                  <a:tcPr/>
                </a:tc>
                <a:tc>
                  <a:txBody>
                    <a:bodyPr/>
                    <a:lstStyle/>
                    <a:p>
                      <a:pPr marL="0" algn="l" defTabSz="4036710" rtl="0" eaLnBrk="1" latinLnBrk="0" hangingPunct="1"/>
                      <a:r>
                        <a:rPr lang="de-DE" sz="1800" kern="1200" dirty="0">
                          <a:solidFill>
                            <a:schemeClr val="tx1"/>
                          </a:solidFill>
                        </a:rPr>
                        <a:t>14194.15</a:t>
                      </a:r>
                      <a:endParaRPr lang="de-DE" sz="1800" kern="1200" dirty="0">
                        <a:solidFill>
                          <a:schemeClr val="tx1"/>
                        </a:solidFill>
                        <a:latin typeface="+mn-lt"/>
                        <a:ea typeface="+mn-ea"/>
                        <a:cs typeface="+mn-cs"/>
                      </a:endParaRPr>
                    </a:p>
                  </a:txBody>
                  <a:tcPr/>
                </a:tc>
                <a:extLst>
                  <a:ext uri="{0D108BD9-81ED-4DB2-BD59-A6C34878D82A}">
                    <a16:rowId xmlns:a16="http://schemas.microsoft.com/office/drawing/2014/main" val="4076246232"/>
                  </a:ext>
                </a:extLst>
              </a:tr>
              <a:tr h="524861">
                <a:tc>
                  <a:txBody>
                    <a:bodyPr/>
                    <a:lstStyle/>
                    <a:p>
                      <a:pPr marL="0" algn="l" defTabSz="4036710" rtl="0" eaLnBrk="1" latinLnBrk="0" hangingPunct="1"/>
                      <a:r>
                        <a:rPr lang="de-DE" sz="1800" kern="1200" dirty="0" err="1">
                          <a:solidFill>
                            <a:schemeClr val="tx1"/>
                          </a:solidFill>
                        </a:rPr>
                        <a:t>Numerov</a:t>
                      </a:r>
                      <a:endParaRPr lang="de-DE" sz="1800" kern="1200" dirty="0">
                        <a:solidFill>
                          <a:schemeClr val="tx1"/>
                        </a:solidFill>
                        <a:latin typeface="+mn-lt"/>
                        <a:ea typeface="+mn-ea"/>
                        <a:cs typeface="+mn-cs"/>
                      </a:endParaRPr>
                    </a:p>
                  </a:txBody>
                  <a:tcPr/>
                </a:tc>
                <a:tc>
                  <a:txBody>
                    <a:bodyPr/>
                    <a:lstStyle/>
                    <a:p>
                      <a:pPr marL="0" algn="l" defTabSz="4036710" rtl="0" eaLnBrk="1" latinLnBrk="0" hangingPunct="1"/>
                      <a:r>
                        <a:rPr lang="de-DE" sz="1800" kern="1200" dirty="0">
                          <a:solidFill>
                            <a:schemeClr val="tx1"/>
                          </a:solidFill>
                        </a:rPr>
                        <a:t>3596.88</a:t>
                      </a:r>
                      <a:endParaRPr lang="de-DE" sz="1800" kern="1200" dirty="0">
                        <a:solidFill>
                          <a:schemeClr val="tx1"/>
                        </a:solidFill>
                        <a:latin typeface="+mn-lt"/>
                        <a:ea typeface="+mn-ea"/>
                        <a:cs typeface="+mn-cs"/>
                      </a:endParaRPr>
                    </a:p>
                  </a:txBody>
                  <a:tcPr/>
                </a:tc>
                <a:tc>
                  <a:txBody>
                    <a:bodyPr/>
                    <a:lstStyle/>
                    <a:p>
                      <a:pPr marL="0" algn="l" defTabSz="4036710" rtl="0" eaLnBrk="1" latinLnBrk="0" hangingPunct="1"/>
                      <a:r>
                        <a:rPr lang="de-DE" sz="1800" kern="1200" dirty="0">
                          <a:solidFill>
                            <a:schemeClr val="tx1"/>
                          </a:solidFill>
                        </a:rPr>
                        <a:t>7036.90</a:t>
                      </a:r>
                      <a:endParaRPr lang="de-DE" sz="1800" kern="1200" dirty="0">
                        <a:solidFill>
                          <a:schemeClr val="tx1"/>
                        </a:solidFill>
                        <a:latin typeface="+mn-lt"/>
                        <a:ea typeface="+mn-ea"/>
                        <a:cs typeface="+mn-cs"/>
                      </a:endParaRPr>
                    </a:p>
                  </a:txBody>
                  <a:tcPr/>
                </a:tc>
                <a:tc>
                  <a:txBody>
                    <a:bodyPr/>
                    <a:lstStyle/>
                    <a:p>
                      <a:pPr marL="0" algn="l" defTabSz="4036710" rtl="0" eaLnBrk="1" latinLnBrk="0" hangingPunct="1"/>
                      <a:r>
                        <a:rPr lang="de-DE" sz="1800" kern="1200" dirty="0">
                          <a:solidFill>
                            <a:schemeClr val="tx1"/>
                          </a:solidFill>
                        </a:rPr>
                        <a:t>10325.04</a:t>
                      </a:r>
                      <a:endParaRPr lang="de-DE" sz="1800" kern="1200" dirty="0">
                        <a:solidFill>
                          <a:schemeClr val="tx1"/>
                        </a:solidFill>
                        <a:latin typeface="+mn-lt"/>
                        <a:ea typeface="+mn-ea"/>
                        <a:cs typeface="+mn-cs"/>
                      </a:endParaRPr>
                    </a:p>
                  </a:txBody>
                  <a:tcPr/>
                </a:tc>
                <a:tc>
                  <a:txBody>
                    <a:bodyPr/>
                    <a:lstStyle/>
                    <a:p>
                      <a:pPr marL="0" algn="l" defTabSz="4036710" rtl="0" eaLnBrk="1" latinLnBrk="0" hangingPunct="1"/>
                      <a:r>
                        <a:rPr lang="de-DE" sz="1800" kern="1200" dirty="0">
                          <a:solidFill>
                            <a:schemeClr val="tx1"/>
                          </a:solidFill>
                        </a:rPr>
                        <a:t>13466.99</a:t>
                      </a:r>
                      <a:endParaRPr lang="de-DE" sz="1800" kern="1200" dirty="0">
                        <a:solidFill>
                          <a:schemeClr val="tx1"/>
                        </a:solidFill>
                        <a:latin typeface="+mn-lt"/>
                        <a:ea typeface="+mn-ea"/>
                        <a:cs typeface="+mn-cs"/>
                      </a:endParaRPr>
                    </a:p>
                  </a:txBody>
                  <a:tcPr/>
                </a:tc>
                <a:extLst>
                  <a:ext uri="{0D108BD9-81ED-4DB2-BD59-A6C34878D82A}">
                    <a16:rowId xmlns:a16="http://schemas.microsoft.com/office/drawing/2014/main" val="4294535010"/>
                  </a:ext>
                </a:extLst>
              </a:tr>
              <a:tr h="524861">
                <a:tc>
                  <a:txBody>
                    <a:bodyPr/>
                    <a:lstStyle/>
                    <a:p>
                      <a:pPr marL="0" algn="l" defTabSz="4036710" rtl="0" eaLnBrk="1" latinLnBrk="0" hangingPunct="1"/>
                      <a:r>
                        <a:rPr lang="de-DE" sz="1800" kern="1200" dirty="0" err="1">
                          <a:solidFill>
                            <a:schemeClr val="tx1"/>
                          </a:solidFill>
                        </a:rPr>
                        <a:t>Literature</a:t>
                      </a:r>
                      <a:r>
                        <a:rPr lang="de-DE" sz="1800" kern="1200" dirty="0">
                          <a:solidFill>
                            <a:schemeClr val="tx1"/>
                          </a:solidFill>
                        </a:rPr>
                        <a:t> [3]</a:t>
                      </a:r>
                      <a:endParaRPr lang="de-DE" sz="1800" kern="120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l" defTabSz="4036710" rtl="0" eaLnBrk="1" latinLnBrk="0" hangingPunct="1"/>
                      <a:r>
                        <a:rPr lang="de-DE" sz="1800" kern="1200" dirty="0">
                          <a:solidFill>
                            <a:schemeClr val="tx1"/>
                          </a:solidFill>
                        </a:rPr>
                        <a:t>3581(8)</a:t>
                      </a:r>
                      <a:endParaRPr lang="de-DE" sz="1800" kern="120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l" defTabSz="4036710" rtl="0" eaLnBrk="1" latinLnBrk="0" hangingPunct="1"/>
                      <a:r>
                        <a:rPr lang="de-DE" sz="1800" kern="1200" dirty="0">
                          <a:solidFill>
                            <a:schemeClr val="tx1"/>
                          </a:solidFill>
                        </a:rPr>
                        <a:t>6991(30)</a:t>
                      </a:r>
                      <a:endParaRPr lang="de-DE" sz="1800" kern="120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l" defTabSz="4036710" rtl="0" eaLnBrk="1" latinLnBrk="0" hangingPunct="1"/>
                      <a:r>
                        <a:rPr lang="de-DE" sz="1800" kern="1200" dirty="0">
                          <a:solidFill>
                            <a:schemeClr val="tx1"/>
                          </a:solidFill>
                        </a:rPr>
                        <a:t>10246(32)</a:t>
                      </a:r>
                      <a:endParaRPr lang="de-DE" sz="1800" kern="120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l" defTabSz="4036710" rtl="0" eaLnBrk="1" latinLnBrk="0" hangingPunct="1"/>
                      <a:r>
                        <a:rPr lang="de-DE" sz="1800" kern="1200" dirty="0">
                          <a:solidFill>
                            <a:schemeClr val="tx1"/>
                          </a:solidFill>
                        </a:rPr>
                        <a:t>--</a:t>
                      </a:r>
                      <a:endParaRPr lang="de-DE" sz="1800" kern="120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1419185"/>
                  </a:ext>
                </a:extLst>
              </a:tr>
            </a:tbl>
          </a:graphicData>
        </a:graphic>
      </p:graphicFrame>
      <p:pic>
        <p:nvPicPr>
          <p:cNvPr id="47" name="Grafik 46" descr="Ein Bild, das Text, Diagramm, Reihe, Zahl enthält.&#10;&#10;Automatisch generierte Beschreibung">
            <a:extLst>
              <a:ext uri="{FF2B5EF4-FFF2-40B4-BE49-F238E27FC236}">
                <a16:creationId xmlns:a16="http://schemas.microsoft.com/office/drawing/2014/main" id="{BF450FA1-FFCA-90CB-569E-39D35F226673}"/>
              </a:ext>
            </a:extLst>
          </p:cNvPr>
          <p:cNvPicPr>
            <a:picLocks noChangeAspect="1"/>
          </p:cNvPicPr>
          <p:nvPr/>
        </p:nvPicPr>
        <p:blipFill>
          <a:blip r:embed="rId19"/>
          <a:stretch>
            <a:fillRect/>
          </a:stretch>
        </p:blipFill>
        <p:spPr>
          <a:xfrm>
            <a:off x="33349118" y="16823676"/>
            <a:ext cx="8151931" cy="5360608"/>
          </a:xfrm>
          <a:prstGeom prst="rect">
            <a:avLst/>
          </a:prstGeom>
        </p:spPr>
      </p:pic>
      <p:graphicFrame>
        <p:nvGraphicFramePr>
          <p:cNvPr id="48" name="Tabelle 47">
            <a:extLst>
              <a:ext uri="{FF2B5EF4-FFF2-40B4-BE49-F238E27FC236}">
                <a16:creationId xmlns:a16="http://schemas.microsoft.com/office/drawing/2014/main" id="{09CB0D97-A60E-24E1-A7AA-482B3254A2F0}"/>
              </a:ext>
            </a:extLst>
          </p:cNvPr>
          <p:cNvGraphicFramePr>
            <a:graphicFrameLocks noGrp="1"/>
          </p:cNvGraphicFramePr>
          <p:nvPr>
            <p:extLst>
              <p:ext uri="{D42A27DB-BD31-4B8C-83A1-F6EECF244321}">
                <p14:modId xmlns:p14="http://schemas.microsoft.com/office/powerpoint/2010/main" val="3495621052"/>
              </p:ext>
            </p:extLst>
          </p:nvPr>
        </p:nvGraphicFramePr>
        <p:xfrm>
          <a:off x="32692042" y="24022129"/>
          <a:ext cx="9461595" cy="2621336"/>
        </p:xfrm>
        <a:graphic>
          <a:graphicData uri="http://schemas.openxmlformats.org/drawingml/2006/table">
            <a:tbl>
              <a:tblPr firstRow="1" bandRow="1">
                <a:tableStyleId>{2D5ABB26-0587-4C30-8999-92F81FD0307C}</a:tableStyleId>
              </a:tblPr>
              <a:tblGrid>
                <a:gridCol w="1536803">
                  <a:extLst>
                    <a:ext uri="{9D8B030D-6E8A-4147-A177-3AD203B41FA5}">
                      <a16:colId xmlns:a16="http://schemas.microsoft.com/office/drawing/2014/main" val="591601184"/>
                    </a:ext>
                  </a:extLst>
                </a:gridCol>
                <a:gridCol w="1436914">
                  <a:extLst>
                    <a:ext uri="{9D8B030D-6E8A-4147-A177-3AD203B41FA5}">
                      <a16:colId xmlns:a16="http://schemas.microsoft.com/office/drawing/2014/main" val="3679959660"/>
                    </a:ext>
                  </a:extLst>
                </a:gridCol>
                <a:gridCol w="2119086">
                  <a:extLst>
                    <a:ext uri="{9D8B030D-6E8A-4147-A177-3AD203B41FA5}">
                      <a16:colId xmlns:a16="http://schemas.microsoft.com/office/drawing/2014/main" val="2414671271"/>
                    </a:ext>
                  </a:extLst>
                </a:gridCol>
                <a:gridCol w="2206171">
                  <a:extLst>
                    <a:ext uri="{9D8B030D-6E8A-4147-A177-3AD203B41FA5}">
                      <a16:colId xmlns:a16="http://schemas.microsoft.com/office/drawing/2014/main" val="722653628"/>
                    </a:ext>
                  </a:extLst>
                </a:gridCol>
                <a:gridCol w="2162621">
                  <a:extLst>
                    <a:ext uri="{9D8B030D-6E8A-4147-A177-3AD203B41FA5}">
                      <a16:colId xmlns:a16="http://schemas.microsoft.com/office/drawing/2014/main" val="2008064467"/>
                    </a:ext>
                  </a:extLst>
                </a:gridCol>
              </a:tblGrid>
              <a:tr h="526000">
                <a:tc>
                  <a:txBody>
                    <a:bodyPr/>
                    <a:lstStyle/>
                    <a:p>
                      <a:endParaRPr lang="de-DE"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b="1" dirty="0" err="1"/>
                        <a:t>base</a:t>
                      </a:r>
                      <a:r>
                        <a:rPr lang="de-DE" sz="1800" b="1" dirty="0"/>
                        <a:t> (cm</a:t>
                      </a:r>
                      <a:r>
                        <a:rPr lang="de-DE" sz="1800" b="1" baseline="30000" dirty="0"/>
                        <a:t>-1</a:t>
                      </a:r>
                      <a:r>
                        <a:rPr lang="de-DE" sz="1800" b="1" baseline="0" dirty="0"/>
                        <a:t>)</a:t>
                      </a:r>
                      <a:endParaRPr lang="de-DE"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b="1" dirty="0"/>
                        <a:t>1st </a:t>
                      </a:r>
                      <a:r>
                        <a:rPr lang="de-DE" sz="1800" b="1" dirty="0" err="1"/>
                        <a:t>overtone</a:t>
                      </a:r>
                      <a:r>
                        <a:rPr lang="de-DE" sz="1800" b="1" dirty="0"/>
                        <a:t> (cm</a:t>
                      </a:r>
                      <a:r>
                        <a:rPr lang="de-DE" sz="1800" b="1" baseline="30000" dirty="0"/>
                        <a:t>-1</a:t>
                      </a:r>
                      <a:r>
                        <a:rPr lang="de-DE" sz="1800" b="1" baseline="0" dirty="0"/>
                        <a:t>)</a:t>
                      </a:r>
                      <a:endParaRPr lang="de-DE"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b="1" dirty="0"/>
                        <a:t>2nd </a:t>
                      </a:r>
                      <a:r>
                        <a:rPr lang="de-DE" sz="1800" b="1" dirty="0" err="1"/>
                        <a:t>overtone</a:t>
                      </a:r>
                      <a:r>
                        <a:rPr lang="de-DE" sz="1800" b="1" dirty="0"/>
                        <a:t> (cm</a:t>
                      </a:r>
                      <a:r>
                        <a:rPr lang="de-DE" sz="1800" b="1" baseline="30000" dirty="0"/>
                        <a:t>-1</a:t>
                      </a:r>
                      <a:r>
                        <a:rPr lang="de-DE" sz="1800" b="1" baseline="0" dirty="0"/>
                        <a:t>)</a:t>
                      </a:r>
                      <a:endParaRPr lang="de-DE"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b="1" dirty="0"/>
                        <a:t>3rd </a:t>
                      </a:r>
                      <a:r>
                        <a:rPr lang="de-DE" sz="1800" b="1" dirty="0" err="1"/>
                        <a:t>overtone</a:t>
                      </a:r>
                      <a:r>
                        <a:rPr lang="de-DE" sz="1800" b="1" dirty="0"/>
                        <a:t> (cm</a:t>
                      </a:r>
                      <a:r>
                        <a:rPr lang="de-DE" sz="1800" b="1" baseline="30000" dirty="0"/>
                        <a:t>-1</a:t>
                      </a:r>
                      <a:r>
                        <a:rPr lang="de-DE" sz="1800" b="1" baseline="0" dirty="0"/>
                        <a:t>)</a:t>
                      </a:r>
                      <a:endParaRPr lang="de-DE"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343070"/>
                  </a:ext>
                </a:extLst>
              </a:tr>
              <a:tr h="548545">
                <a:tc>
                  <a:txBody>
                    <a:bodyPr/>
                    <a:lstStyle/>
                    <a:p>
                      <a:r>
                        <a:rPr lang="de-DE" sz="1800" dirty="0" err="1"/>
                        <a:t>Gaussian</a:t>
                      </a:r>
                      <a:endParaRPr lang="de-DE" sz="1800" dirty="0"/>
                    </a:p>
                  </a:txBody>
                  <a:tcPr>
                    <a:lnT w="12700" cap="flat" cmpd="sng" algn="ctr">
                      <a:solidFill>
                        <a:schemeClr val="tx1"/>
                      </a:solidFill>
                      <a:prstDash val="solid"/>
                      <a:round/>
                      <a:headEnd type="none" w="med" len="med"/>
                      <a:tailEnd type="none" w="med" len="med"/>
                    </a:lnT>
                  </a:tcPr>
                </a:tc>
                <a:tc>
                  <a:txBody>
                    <a:bodyPr/>
                    <a:lstStyle/>
                    <a:p>
                      <a:r>
                        <a:rPr lang="de-DE" sz="1800" dirty="0"/>
                        <a:t>2729.98</a:t>
                      </a:r>
                    </a:p>
                  </a:txBody>
                  <a:tcPr>
                    <a:lnT w="12700" cap="flat" cmpd="sng" algn="ctr">
                      <a:solidFill>
                        <a:schemeClr val="tx1"/>
                      </a:solidFill>
                      <a:prstDash val="solid"/>
                      <a:round/>
                      <a:headEnd type="none" w="med" len="med"/>
                      <a:tailEnd type="none" w="med" len="med"/>
                    </a:lnT>
                  </a:tcPr>
                </a:tc>
                <a:tc>
                  <a:txBody>
                    <a:bodyPr/>
                    <a:lstStyle/>
                    <a:p>
                      <a:r>
                        <a:rPr lang="de-DE" sz="1800" dirty="0"/>
                        <a:t>5459.96</a:t>
                      </a:r>
                    </a:p>
                  </a:txBody>
                  <a:tcPr>
                    <a:lnT w="12700" cap="flat" cmpd="sng" algn="ctr">
                      <a:solidFill>
                        <a:schemeClr val="tx1"/>
                      </a:solidFill>
                      <a:prstDash val="solid"/>
                      <a:round/>
                      <a:headEnd type="none" w="med" len="med"/>
                      <a:tailEnd type="none" w="med" len="med"/>
                    </a:lnT>
                  </a:tcPr>
                </a:tc>
                <a:tc>
                  <a:txBody>
                    <a:bodyPr/>
                    <a:lstStyle/>
                    <a:p>
                      <a:r>
                        <a:rPr lang="de-DE" sz="1800" dirty="0"/>
                        <a:t>8189.95</a:t>
                      </a:r>
                    </a:p>
                  </a:txBody>
                  <a:tcPr>
                    <a:lnT w="12700" cap="flat" cmpd="sng" algn="ctr">
                      <a:solidFill>
                        <a:schemeClr val="tx1"/>
                      </a:solidFill>
                      <a:prstDash val="solid"/>
                      <a:round/>
                      <a:headEnd type="none" w="med" len="med"/>
                      <a:tailEnd type="none" w="med" len="med"/>
                    </a:lnT>
                  </a:tcPr>
                </a:tc>
                <a:tc>
                  <a:txBody>
                    <a:bodyPr/>
                    <a:lstStyle/>
                    <a:p>
                      <a:r>
                        <a:rPr lang="de-DE" sz="1800" dirty="0"/>
                        <a:t>10919.93</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97091027"/>
                  </a:ext>
                </a:extLst>
              </a:tr>
              <a:tr h="548545">
                <a:tc>
                  <a:txBody>
                    <a:bodyPr/>
                    <a:lstStyle/>
                    <a:p>
                      <a:r>
                        <a:rPr lang="de-DE" sz="1800" dirty="0"/>
                        <a:t>Harmonic</a:t>
                      </a:r>
                    </a:p>
                  </a:txBody>
                  <a:tcPr/>
                </a:tc>
                <a:tc>
                  <a:txBody>
                    <a:bodyPr/>
                    <a:lstStyle/>
                    <a:p>
                      <a:r>
                        <a:rPr lang="de-AT" sz="1800" b="0" kern="1200" dirty="0">
                          <a:solidFill>
                            <a:schemeClr val="tx1"/>
                          </a:solidFill>
                          <a:effectLst/>
                        </a:rPr>
                        <a:t>2452.89</a:t>
                      </a:r>
                      <a:endParaRPr lang="de-DE" sz="1800" dirty="0"/>
                    </a:p>
                  </a:txBody>
                  <a:tcPr/>
                </a:tc>
                <a:tc>
                  <a:txBody>
                    <a:bodyPr/>
                    <a:lstStyle/>
                    <a:p>
                      <a:r>
                        <a:rPr lang="de-DE" sz="1800" dirty="0"/>
                        <a:t>4905.78</a:t>
                      </a:r>
                    </a:p>
                  </a:txBody>
                  <a:tcPr/>
                </a:tc>
                <a:tc>
                  <a:txBody>
                    <a:bodyPr/>
                    <a:lstStyle/>
                    <a:p>
                      <a:r>
                        <a:rPr lang="de-DE" sz="1800" dirty="0"/>
                        <a:t>7358.66</a:t>
                      </a:r>
                    </a:p>
                  </a:txBody>
                  <a:tcPr/>
                </a:tc>
                <a:tc>
                  <a:txBody>
                    <a:bodyPr/>
                    <a:lstStyle/>
                    <a:p>
                      <a:r>
                        <a:rPr lang="de-DE" sz="1800" dirty="0"/>
                        <a:t>9811.55</a:t>
                      </a:r>
                    </a:p>
                  </a:txBody>
                  <a:tcPr/>
                </a:tc>
                <a:extLst>
                  <a:ext uri="{0D108BD9-81ED-4DB2-BD59-A6C34878D82A}">
                    <a16:rowId xmlns:a16="http://schemas.microsoft.com/office/drawing/2014/main" val="4076246232"/>
                  </a:ext>
                </a:extLst>
              </a:tr>
              <a:tr h="548545">
                <a:tc>
                  <a:txBody>
                    <a:bodyPr/>
                    <a:lstStyle/>
                    <a:p>
                      <a:r>
                        <a:rPr lang="de-DE" sz="1800" dirty="0" err="1"/>
                        <a:t>Numerov</a:t>
                      </a:r>
                      <a:endParaRPr lang="de-DE" sz="1800" dirty="0"/>
                    </a:p>
                  </a:txBody>
                  <a:tcPr/>
                </a:tc>
                <a:tc>
                  <a:txBody>
                    <a:bodyPr/>
                    <a:lstStyle/>
                    <a:p>
                      <a:r>
                        <a:rPr lang="de-DE" sz="1800" dirty="0"/>
                        <a:t>2382.38</a:t>
                      </a:r>
                    </a:p>
                  </a:txBody>
                  <a:tcPr/>
                </a:tc>
                <a:tc>
                  <a:txBody>
                    <a:bodyPr/>
                    <a:lstStyle/>
                    <a:p>
                      <a:r>
                        <a:rPr lang="de-DE" sz="1800" dirty="0"/>
                        <a:t>4696.81</a:t>
                      </a:r>
                    </a:p>
                  </a:txBody>
                  <a:tcPr/>
                </a:tc>
                <a:tc>
                  <a:txBody>
                    <a:bodyPr/>
                    <a:lstStyle/>
                    <a:p>
                      <a:r>
                        <a:rPr lang="de-DE" sz="1800" dirty="0"/>
                        <a:t>6944.72</a:t>
                      </a:r>
                    </a:p>
                  </a:txBody>
                  <a:tcPr/>
                </a:tc>
                <a:tc>
                  <a:txBody>
                    <a:bodyPr/>
                    <a:lstStyle/>
                    <a:p>
                      <a:r>
                        <a:rPr lang="de-DE" sz="1800" dirty="0"/>
                        <a:t>9127.60</a:t>
                      </a:r>
                    </a:p>
                  </a:txBody>
                  <a:tcPr/>
                </a:tc>
                <a:extLst>
                  <a:ext uri="{0D108BD9-81ED-4DB2-BD59-A6C34878D82A}">
                    <a16:rowId xmlns:a16="http://schemas.microsoft.com/office/drawing/2014/main" val="4294535010"/>
                  </a:ext>
                </a:extLst>
              </a:tr>
              <a:tr h="449701">
                <a:tc>
                  <a:txBody>
                    <a:bodyPr/>
                    <a:lstStyle/>
                    <a:p>
                      <a:r>
                        <a:rPr lang="de-DE" sz="1800" dirty="0" err="1"/>
                        <a:t>Literature</a:t>
                      </a:r>
                      <a:r>
                        <a:rPr lang="de-DE" sz="1800" baseline="30000" dirty="0"/>
                        <a:t>*</a:t>
                      </a:r>
                      <a:r>
                        <a:rPr lang="de-DE" sz="1800" dirty="0"/>
                        <a:t> [4]</a:t>
                      </a:r>
                    </a:p>
                  </a:txBody>
                  <a:tcPr>
                    <a:lnB w="12700" cap="flat" cmpd="sng" algn="ctr">
                      <a:solidFill>
                        <a:schemeClr val="tx1"/>
                      </a:solidFill>
                      <a:prstDash val="solid"/>
                      <a:round/>
                      <a:headEnd type="none" w="med" len="med"/>
                      <a:tailEnd type="none" w="med" len="med"/>
                    </a:lnB>
                  </a:tcPr>
                </a:tc>
                <a:tc>
                  <a:txBody>
                    <a:bodyPr/>
                    <a:lstStyle/>
                    <a:p>
                      <a:r>
                        <a:rPr lang="de-DE" sz="1800" dirty="0"/>
                        <a:t>2630.4</a:t>
                      </a:r>
                    </a:p>
                  </a:txBody>
                  <a:tcPr>
                    <a:lnB w="12700" cap="flat" cmpd="sng" algn="ctr">
                      <a:solidFill>
                        <a:schemeClr val="tx1"/>
                      </a:solidFill>
                      <a:prstDash val="solid"/>
                      <a:round/>
                      <a:headEnd type="none" w="med" len="med"/>
                      <a:tailEnd type="none" w="med" len="med"/>
                    </a:lnB>
                  </a:tcPr>
                </a:tc>
                <a:tc>
                  <a:txBody>
                    <a:bodyPr/>
                    <a:lstStyle/>
                    <a:p>
                      <a:r>
                        <a:rPr lang="de-DE" sz="1800" dirty="0"/>
                        <a:t>-</a:t>
                      </a:r>
                    </a:p>
                  </a:txBody>
                  <a:tcPr>
                    <a:lnB w="12700" cap="flat" cmpd="sng" algn="ctr">
                      <a:solidFill>
                        <a:schemeClr val="tx1"/>
                      </a:solidFill>
                      <a:prstDash val="solid"/>
                      <a:round/>
                      <a:headEnd type="none" w="med" len="med"/>
                      <a:tailEnd type="none" w="med" len="med"/>
                    </a:lnB>
                  </a:tcPr>
                </a:tc>
                <a:tc>
                  <a:txBody>
                    <a:bodyPr/>
                    <a:lstStyle/>
                    <a:p>
                      <a:r>
                        <a:rPr lang="de-DE" sz="1800" dirty="0"/>
                        <a:t>-</a:t>
                      </a:r>
                    </a:p>
                  </a:txBody>
                  <a:tcPr>
                    <a:lnB w="12700" cap="flat" cmpd="sng" algn="ctr">
                      <a:solidFill>
                        <a:schemeClr val="tx1"/>
                      </a:solidFill>
                      <a:prstDash val="solid"/>
                      <a:round/>
                      <a:headEnd type="none" w="med" len="med"/>
                      <a:tailEnd type="none" w="med" len="med"/>
                    </a:lnB>
                  </a:tcPr>
                </a:tc>
                <a:tc>
                  <a:txBody>
                    <a:bodyPr/>
                    <a:lstStyle/>
                    <a:p>
                      <a:r>
                        <a:rPr lang="de-DE" sz="1800"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1419185"/>
                  </a:ext>
                </a:extLst>
              </a:tr>
            </a:tbl>
          </a:graphicData>
        </a:graphic>
      </p:graphicFrame>
      <mc:AlternateContent xmlns:mc="http://schemas.openxmlformats.org/markup-compatibility/2006" xmlns:a14="http://schemas.microsoft.com/office/drawing/2010/main">
        <mc:Choice Requires="a14">
          <p:sp>
            <p:nvSpPr>
              <p:cNvPr id="49" name="Textfeld 48">
                <a:extLst>
                  <a:ext uri="{FF2B5EF4-FFF2-40B4-BE49-F238E27FC236}">
                    <a16:creationId xmlns:a16="http://schemas.microsoft.com/office/drawing/2014/main" id="{B0C84622-0E0C-D51A-1B29-5A2ED102A934}"/>
                  </a:ext>
                </a:extLst>
              </p:cNvPr>
              <p:cNvSpPr txBox="1"/>
              <p:nvPr/>
            </p:nvSpPr>
            <p:spPr>
              <a:xfrm>
                <a:off x="13150252" y="22184284"/>
                <a:ext cx="8961986" cy="707886"/>
              </a:xfrm>
              <a:prstGeom prst="rect">
                <a:avLst/>
              </a:prstGeom>
              <a:noFill/>
            </p:spPr>
            <p:txBody>
              <a:bodyPr wrap="square" rtlCol="0">
                <a:spAutoFit/>
              </a:bodyPr>
              <a:lstStyle/>
              <a:p>
                <a:r>
                  <a:rPr lang="en-US" sz="2000" b="1" noProof="1"/>
                  <a:t>Fig 3: </a:t>
                </a:r>
                <a:r>
                  <a:rPr lang="en-US" sz="2000" noProof="1"/>
                  <a:t>Potential energy surface of the bond scan of </a:t>
                </a:r>
                <a14:m>
                  <m:oMath xmlns:m="http://schemas.openxmlformats.org/officeDocument/2006/math">
                    <m:sSub>
                      <m:sSubPr>
                        <m:ctrlPr>
                          <a:rPr lang="de-AT" sz="2000" b="0" i="1" noProof="1" smtClean="0">
                            <a:latin typeface="Cambria Math" panose="02040503050406030204" pitchFamily="18" charset="0"/>
                          </a:rPr>
                        </m:ctrlPr>
                      </m:sSubPr>
                      <m:e>
                        <m:r>
                          <m:rPr>
                            <m:sty m:val="p"/>
                          </m:rPr>
                          <a:rPr lang="de-AT" sz="2000" b="0" i="0" noProof="1" smtClean="0">
                            <a:latin typeface="Cambria Math" panose="02040503050406030204" pitchFamily="18" charset="0"/>
                          </a:rPr>
                          <m:t>F</m:t>
                        </m:r>
                      </m:e>
                      <m:sub>
                        <m:r>
                          <a:rPr lang="de-AT" sz="2000" b="0" i="0" noProof="1" smtClean="0">
                            <a:latin typeface="Cambria Math" panose="02040503050406030204" pitchFamily="18" charset="0"/>
                          </a:rPr>
                          <m:t>2</m:t>
                        </m:r>
                      </m:sub>
                    </m:sSub>
                  </m:oMath>
                </a14:m>
                <a:r>
                  <a:rPr lang="en-US" sz="2000" noProof="1"/>
                  <a:t>(black dots), the harmonic fit (red) and the first five wave functions shifted by their respective eigenenergies. </a:t>
                </a:r>
              </a:p>
            </p:txBody>
          </p:sp>
        </mc:Choice>
        <mc:Fallback xmlns="">
          <p:sp>
            <p:nvSpPr>
              <p:cNvPr id="49" name="Textfeld 48">
                <a:extLst>
                  <a:ext uri="{FF2B5EF4-FFF2-40B4-BE49-F238E27FC236}">
                    <a16:creationId xmlns:a16="http://schemas.microsoft.com/office/drawing/2014/main" id="{B0C84622-0E0C-D51A-1B29-5A2ED102A934}"/>
                  </a:ext>
                </a:extLst>
              </p:cNvPr>
              <p:cNvSpPr txBox="1">
                <a:spLocks noRot="1" noChangeAspect="1" noMove="1" noResize="1" noEditPoints="1" noAdjustHandles="1" noChangeArrowheads="1" noChangeShapeType="1" noTextEdit="1"/>
              </p:cNvSpPr>
              <p:nvPr/>
            </p:nvSpPr>
            <p:spPr>
              <a:xfrm>
                <a:off x="13150252" y="22184284"/>
                <a:ext cx="8961986" cy="707886"/>
              </a:xfrm>
              <a:prstGeom prst="rect">
                <a:avLst/>
              </a:prstGeom>
              <a:blipFill>
                <a:blip r:embed="rId20"/>
                <a:stretch>
                  <a:fillRect l="-708" t="-1754" r="-1275" b="-1403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0" name="Textfeld 49">
                <a:extLst>
                  <a:ext uri="{FF2B5EF4-FFF2-40B4-BE49-F238E27FC236}">
                    <a16:creationId xmlns:a16="http://schemas.microsoft.com/office/drawing/2014/main" id="{5CFAB0BF-6217-8D66-E4CE-1517E5B8B8E4}"/>
                  </a:ext>
                </a:extLst>
              </p:cNvPr>
              <p:cNvSpPr txBox="1"/>
              <p:nvPr/>
            </p:nvSpPr>
            <p:spPr>
              <a:xfrm>
                <a:off x="22968712" y="22184284"/>
                <a:ext cx="9152567" cy="1015663"/>
              </a:xfrm>
              <a:prstGeom prst="rect">
                <a:avLst/>
              </a:prstGeom>
              <a:noFill/>
            </p:spPr>
            <p:txBody>
              <a:bodyPr wrap="square" rtlCol="0">
                <a:spAutoFit/>
              </a:bodyPr>
              <a:lstStyle/>
              <a:p>
                <a:r>
                  <a:rPr lang="en-US" sz="2000" b="1" noProof="1"/>
                  <a:t>Fig 4: </a:t>
                </a:r>
                <a:r>
                  <a:rPr lang="en-US" sz="2000" noProof="1"/>
                  <a:t>Potential energy surface of the bond scan of trans-</a:t>
                </a:r>
                <a14:m>
                  <m:oMath xmlns:m="http://schemas.openxmlformats.org/officeDocument/2006/math">
                    <m:r>
                      <m:rPr>
                        <m:sty m:val="p"/>
                      </m:rPr>
                      <a:rPr lang="de-AT" sz="2000" b="0" i="0" noProof="1" smtClean="0">
                        <a:latin typeface="Cambria Math" panose="02040503050406030204" pitchFamily="18" charset="0"/>
                      </a:rPr>
                      <m:t>C</m:t>
                    </m:r>
                    <m:sSub>
                      <m:sSubPr>
                        <m:ctrlPr>
                          <a:rPr lang="de-AT" sz="2000" b="0" i="1" noProof="1" smtClean="0">
                            <a:latin typeface="Cambria Math" panose="02040503050406030204" pitchFamily="18" charset="0"/>
                          </a:rPr>
                        </m:ctrlPr>
                      </m:sSubPr>
                      <m:e>
                        <m:r>
                          <m:rPr>
                            <m:sty m:val="p"/>
                          </m:rPr>
                          <a:rPr lang="de-AT" sz="2000" b="0" i="0" noProof="1" smtClean="0">
                            <a:latin typeface="Cambria Math" panose="02040503050406030204" pitchFamily="18" charset="0"/>
                          </a:rPr>
                          <m:t>H</m:t>
                        </m:r>
                      </m:e>
                      <m:sub>
                        <m:r>
                          <a:rPr lang="de-AT" sz="2000" b="0" i="0" noProof="1" smtClean="0">
                            <a:latin typeface="Cambria Math" panose="02040503050406030204" pitchFamily="18" charset="0"/>
                          </a:rPr>
                          <m:t>3</m:t>
                        </m:r>
                      </m:sub>
                    </m:sSub>
                    <m:r>
                      <m:rPr>
                        <m:sty m:val="p"/>
                      </m:rPr>
                      <a:rPr lang="de-AT" sz="2000" b="0" i="0" noProof="1" smtClean="0">
                        <a:latin typeface="Cambria Math" panose="02040503050406030204" pitchFamily="18" charset="0"/>
                      </a:rPr>
                      <m:t>COOH</m:t>
                    </m:r>
                  </m:oMath>
                </a14:m>
                <a:r>
                  <a:rPr lang="en-US" sz="2000" noProof="1"/>
                  <a:t> (black dots), the harmonic fit (red)  and the first five wave functions shifted by their respective eigenenergies. </a:t>
                </a:r>
              </a:p>
            </p:txBody>
          </p:sp>
        </mc:Choice>
        <mc:Fallback xmlns="">
          <p:sp>
            <p:nvSpPr>
              <p:cNvPr id="50" name="Textfeld 49">
                <a:extLst>
                  <a:ext uri="{FF2B5EF4-FFF2-40B4-BE49-F238E27FC236}">
                    <a16:creationId xmlns:a16="http://schemas.microsoft.com/office/drawing/2014/main" id="{5CFAB0BF-6217-8D66-E4CE-1517E5B8B8E4}"/>
                  </a:ext>
                </a:extLst>
              </p:cNvPr>
              <p:cNvSpPr txBox="1">
                <a:spLocks noRot="1" noChangeAspect="1" noMove="1" noResize="1" noEditPoints="1" noAdjustHandles="1" noChangeArrowheads="1" noChangeShapeType="1" noTextEdit="1"/>
              </p:cNvSpPr>
              <p:nvPr/>
            </p:nvSpPr>
            <p:spPr>
              <a:xfrm>
                <a:off x="22968712" y="22184284"/>
                <a:ext cx="9152567" cy="1015663"/>
              </a:xfrm>
              <a:prstGeom prst="rect">
                <a:avLst/>
              </a:prstGeom>
              <a:blipFill>
                <a:blip r:embed="rId21"/>
                <a:stretch>
                  <a:fillRect l="-693" t="-1235" b="-987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2" name="Textfeld 51">
                <a:extLst>
                  <a:ext uri="{FF2B5EF4-FFF2-40B4-BE49-F238E27FC236}">
                    <a16:creationId xmlns:a16="http://schemas.microsoft.com/office/drawing/2014/main" id="{55B53A84-9592-5757-2020-A9C1F1E53ED4}"/>
                  </a:ext>
                </a:extLst>
              </p:cNvPr>
              <p:cNvSpPr txBox="1"/>
              <p:nvPr/>
            </p:nvSpPr>
            <p:spPr>
              <a:xfrm>
                <a:off x="34199802" y="4997758"/>
                <a:ext cx="7719707" cy="3474669"/>
              </a:xfrm>
              <a:prstGeom prst="rect">
                <a:avLst/>
              </a:prstGeom>
              <a:noFill/>
            </p:spPr>
            <p:txBody>
              <a:bodyPr wrap="square" rtlCol="0">
                <a:spAutoFit/>
              </a:bodyPr>
              <a:lstStyle/>
              <a:p>
                <a:r>
                  <a:rPr lang="en-GB" sz="2400" noProof="0" dirty="0"/>
                  <a:t>In order for a vibration to be IR active the dipole moment must change. The plot on the left side displays the change in the dipole moment components </a:t>
                </a:r>
                <a14:m>
                  <m:oMath xmlns:m="http://schemas.openxmlformats.org/officeDocument/2006/math">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𝜇</m:t>
                        </m:r>
                      </m:e>
                      <m:sub>
                        <m:r>
                          <a:rPr lang="en-GB" sz="2400" b="0" i="1" noProof="0" smtClean="0">
                            <a:latin typeface="Cambria Math" panose="02040503050406030204" pitchFamily="18" charset="0"/>
                          </a:rPr>
                          <m:t>𝑥</m:t>
                        </m:r>
                      </m:sub>
                    </m:sSub>
                    <m:r>
                      <a:rPr lang="en-GB" sz="2400" b="0" i="1" noProof="0" smtClean="0">
                        <a:latin typeface="Cambria Math" panose="02040503050406030204" pitchFamily="18" charset="0"/>
                      </a:rPr>
                      <m:t>,</m:t>
                    </m:r>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𝜇</m:t>
                        </m:r>
                      </m:e>
                      <m:sub>
                        <m:r>
                          <a:rPr lang="en-GB" sz="2400" b="0" i="1" noProof="0" smtClean="0">
                            <a:latin typeface="Cambria Math" panose="02040503050406030204" pitchFamily="18" charset="0"/>
                          </a:rPr>
                          <m:t>𝑦</m:t>
                        </m:r>
                      </m:sub>
                    </m:sSub>
                    <m:r>
                      <a:rPr lang="en-GB" sz="2400" b="0" i="1" noProof="0" smtClean="0">
                        <a:latin typeface="Cambria Math" panose="02040503050406030204" pitchFamily="18" charset="0"/>
                      </a:rPr>
                      <m:t>,</m:t>
                    </m:r>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𝜇</m:t>
                        </m:r>
                      </m:e>
                      <m:sub>
                        <m:r>
                          <a:rPr lang="en-GB" sz="2400" b="0" i="1" noProof="0" smtClean="0">
                            <a:latin typeface="Cambria Math" panose="02040503050406030204" pitchFamily="18" charset="0"/>
                          </a:rPr>
                          <m:t>𝑧</m:t>
                        </m:r>
                      </m:sub>
                    </m:sSub>
                  </m:oMath>
                </a14:m>
                <a:r>
                  <a:rPr lang="en-GB" sz="2400" noProof="0" dirty="0"/>
                  <a:t>. The component </a:t>
                </a:r>
                <a14:m>
                  <m:oMath xmlns:m="http://schemas.openxmlformats.org/officeDocument/2006/math">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𝜇</m:t>
                        </m:r>
                      </m:e>
                      <m:sub>
                        <m:r>
                          <a:rPr lang="en-GB" sz="2400" b="0" i="1" noProof="0" smtClean="0">
                            <a:latin typeface="Cambria Math" panose="02040503050406030204" pitchFamily="18" charset="0"/>
                          </a:rPr>
                          <m:t>𝑦</m:t>
                        </m:r>
                      </m:sub>
                    </m:sSub>
                  </m:oMath>
                </a14:m>
                <a:r>
                  <a:rPr lang="en-GB" sz="2400" noProof="0" dirty="0"/>
                  <a:t> is zero, this is a result of the orientation of the molecule in the coordinate system.</a:t>
                </a:r>
              </a:p>
              <a:p>
                <a:endParaRPr lang="en-GB" sz="2400" noProof="0" dirty="0"/>
              </a:p>
              <a:p>
                <a14:m>
                  <m:oMath xmlns:m="http://schemas.openxmlformats.org/officeDocument/2006/math">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𝜇</m:t>
                        </m:r>
                      </m:e>
                      <m:sub>
                        <m:r>
                          <a:rPr lang="en-GB" sz="2400" b="0" i="1" noProof="0" smtClean="0">
                            <a:latin typeface="Cambria Math" panose="02040503050406030204" pitchFamily="18" charset="0"/>
                          </a:rPr>
                          <m:t>𝑡𝑜𝑡𝑎𝑙</m:t>
                        </m:r>
                      </m:sub>
                    </m:sSub>
                  </m:oMath>
                </a14:m>
                <a:r>
                  <a:rPr lang="en-GB" sz="2400" noProof="0" dirty="0"/>
                  <a:t> shows an overall change in the dipole moment which is expected as the change in the bond length alters the distribution of electron density.</a:t>
                </a:r>
              </a:p>
            </p:txBody>
          </p:sp>
        </mc:Choice>
        <mc:Fallback xmlns="">
          <p:sp>
            <p:nvSpPr>
              <p:cNvPr id="52" name="Textfeld 51">
                <a:extLst>
                  <a:ext uri="{FF2B5EF4-FFF2-40B4-BE49-F238E27FC236}">
                    <a16:creationId xmlns:a16="http://schemas.microsoft.com/office/drawing/2014/main" id="{55B53A84-9592-5757-2020-A9C1F1E53ED4}"/>
                  </a:ext>
                </a:extLst>
              </p:cNvPr>
              <p:cNvSpPr txBox="1">
                <a:spLocks noRot="1" noChangeAspect="1" noMove="1" noResize="1" noEditPoints="1" noAdjustHandles="1" noChangeArrowheads="1" noChangeShapeType="1" noTextEdit="1"/>
              </p:cNvSpPr>
              <p:nvPr/>
            </p:nvSpPr>
            <p:spPr>
              <a:xfrm>
                <a:off x="34199802" y="4997758"/>
                <a:ext cx="7719707" cy="3474669"/>
              </a:xfrm>
              <a:prstGeom prst="rect">
                <a:avLst/>
              </a:prstGeom>
              <a:blipFill>
                <a:blip r:embed="rId22"/>
                <a:stretch>
                  <a:fillRect l="-1149" t="-1455" r="-985" b="-2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3" name="Textfeld 52">
                <a:extLst>
                  <a:ext uri="{FF2B5EF4-FFF2-40B4-BE49-F238E27FC236}">
                    <a16:creationId xmlns:a16="http://schemas.microsoft.com/office/drawing/2014/main" id="{EAC9A8F8-3E72-DC3A-7BB4-2499AB55CDD4}"/>
                  </a:ext>
                </a:extLst>
              </p:cNvPr>
              <p:cNvSpPr txBox="1"/>
              <p:nvPr/>
            </p:nvSpPr>
            <p:spPr>
              <a:xfrm>
                <a:off x="32608119" y="22099139"/>
                <a:ext cx="8961986" cy="1015663"/>
              </a:xfrm>
              <a:prstGeom prst="rect">
                <a:avLst/>
              </a:prstGeom>
              <a:noFill/>
            </p:spPr>
            <p:txBody>
              <a:bodyPr wrap="square" rtlCol="0">
                <a:spAutoFit/>
              </a:bodyPr>
              <a:lstStyle/>
              <a:p>
                <a:r>
                  <a:rPr lang="en-US" sz="2000" b="1" noProof="1"/>
                  <a:t>Fig 5: </a:t>
                </a:r>
                <a:r>
                  <a:rPr lang="en-US" sz="2000" noProof="1"/>
                  <a:t>Potential energy surface of the bond scan of trans-</a:t>
                </a:r>
                <a14:m>
                  <m:oMath xmlns:m="http://schemas.openxmlformats.org/officeDocument/2006/math">
                    <m:r>
                      <m:rPr>
                        <m:sty m:val="p"/>
                      </m:rPr>
                      <a:rPr lang="de-AT" sz="2000" b="0" i="0" noProof="1" smtClean="0">
                        <a:latin typeface="Cambria Math" panose="02040503050406030204" pitchFamily="18" charset="0"/>
                      </a:rPr>
                      <m:t>C</m:t>
                    </m:r>
                    <m:sSub>
                      <m:sSubPr>
                        <m:ctrlPr>
                          <a:rPr lang="de-AT" sz="2000" b="0" i="1" noProof="1" smtClean="0">
                            <a:latin typeface="Cambria Math" panose="02040503050406030204" pitchFamily="18" charset="0"/>
                          </a:rPr>
                        </m:ctrlPr>
                      </m:sSubPr>
                      <m:e>
                        <m:r>
                          <m:rPr>
                            <m:sty m:val="p"/>
                          </m:rPr>
                          <a:rPr lang="de-AT" sz="2000" b="0" i="0" noProof="1" smtClean="0">
                            <a:latin typeface="Cambria Math" panose="02040503050406030204" pitchFamily="18" charset="0"/>
                          </a:rPr>
                          <m:t>H</m:t>
                        </m:r>
                      </m:e>
                      <m:sub>
                        <m:r>
                          <a:rPr lang="de-AT" sz="2000" b="0" i="0" noProof="1" smtClean="0">
                            <a:latin typeface="Cambria Math" panose="02040503050406030204" pitchFamily="18" charset="0"/>
                          </a:rPr>
                          <m:t>3</m:t>
                        </m:r>
                      </m:sub>
                    </m:sSub>
                    <m:r>
                      <m:rPr>
                        <m:sty m:val="p"/>
                      </m:rPr>
                      <a:rPr lang="de-AT" sz="2000" b="0" i="0" noProof="1" smtClean="0">
                        <a:latin typeface="Cambria Math" panose="02040503050406030204" pitchFamily="18" charset="0"/>
                      </a:rPr>
                      <m:t>COOD</m:t>
                    </m:r>
                  </m:oMath>
                </a14:m>
                <a:r>
                  <a:rPr lang="en-US" sz="2000" noProof="1"/>
                  <a:t> (black dots), the harmonic fit (red) and the first five wave functions shifted by their respective eigenenergies.</a:t>
                </a:r>
              </a:p>
            </p:txBody>
          </p:sp>
        </mc:Choice>
        <mc:Fallback xmlns="">
          <p:sp>
            <p:nvSpPr>
              <p:cNvPr id="53" name="Textfeld 52">
                <a:extLst>
                  <a:ext uri="{FF2B5EF4-FFF2-40B4-BE49-F238E27FC236}">
                    <a16:creationId xmlns:a16="http://schemas.microsoft.com/office/drawing/2014/main" id="{EAC9A8F8-3E72-DC3A-7BB4-2499AB55CDD4}"/>
                  </a:ext>
                </a:extLst>
              </p:cNvPr>
              <p:cNvSpPr txBox="1">
                <a:spLocks noRot="1" noChangeAspect="1" noMove="1" noResize="1" noEditPoints="1" noAdjustHandles="1" noChangeArrowheads="1" noChangeShapeType="1" noTextEdit="1"/>
              </p:cNvSpPr>
              <p:nvPr/>
            </p:nvSpPr>
            <p:spPr>
              <a:xfrm>
                <a:off x="32608119" y="22099139"/>
                <a:ext cx="8961986" cy="1015663"/>
              </a:xfrm>
              <a:prstGeom prst="rect">
                <a:avLst/>
              </a:prstGeom>
              <a:blipFill>
                <a:blip r:embed="rId23"/>
                <a:stretch>
                  <a:fillRect l="-707" t="-2469" b="-8642"/>
                </a:stretch>
              </a:blipFill>
            </p:spPr>
            <p:txBody>
              <a:bodyPr/>
              <a:lstStyle/>
              <a:p>
                <a:r>
                  <a:rPr lang="de-DE">
                    <a:noFill/>
                  </a:rPr>
                  <a:t> </a:t>
                </a:r>
              </a:p>
            </p:txBody>
          </p:sp>
        </mc:Fallback>
      </mc:AlternateContent>
      <p:sp>
        <p:nvSpPr>
          <p:cNvPr id="57" name="Textfeld 56">
            <a:extLst>
              <a:ext uri="{FF2B5EF4-FFF2-40B4-BE49-F238E27FC236}">
                <a16:creationId xmlns:a16="http://schemas.microsoft.com/office/drawing/2014/main" id="{E8F68F66-16FA-18E6-1A3C-89F518F2D920}"/>
              </a:ext>
            </a:extLst>
          </p:cNvPr>
          <p:cNvSpPr txBox="1"/>
          <p:nvPr/>
        </p:nvSpPr>
        <p:spPr>
          <a:xfrm>
            <a:off x="27851794" y="8904138"/>
            <a:ext cx="5717192" cy="1015663"/>
          </a:xfrm>
          <a:prstGeom prst="rect">
            <a:avLst/>
          </a:prstGeom>
          <a:noFill/>
        </p:spPr>
        <p:txBody>
          <a:bodyPr wrap="square" rtlCol="0">
            <a:spAutoFit/>
          </a:bodyPr>
          <a:lstStyle/>
          <a:p>
            <a:r>
              <a:rPr lang="en-US" sz="2000" b="1" noProof="1"/>
              <a:t>Fig 6: </a:t>
            </a:r>
            <a:r>
              <a:rPr lang="en-US" sz="2000" noProof="1"/>
              <a:t>The total dipole moment as well the components along x,y,z plotted against the distance between O-H.</a:t>
            </a:r>
          </a:p>
        </p:txBody>
      </p:sp>
      <p:cxnSp>
        <p:nvCxnSpPr>
          <p:cNvPr id="70" name="Gerade Verbindung 69">
            <a:extLst>
              <a:ext uri="{FF2B5EF4-FFF2-40B4-BE49-F238E27FC236}">
                <a16:creationId xmlns:a16="http://schemas.microsoft.com/office/drawing/2014/main" id="{6AE94BCA-A093-58AA-9F24-F42E314DCBB9}"/>
              </a:ext>
            </a:extLst>
          </p:cNvPr>
          <p:cNvCxnSpPr>
            <a:cxnSpLocks/>
          </p:cNvCxnSpPr>
          <p:nvPr/>
        </p:nvCxnSpPr>
        <p:spPr>
          <a:xfrm>
            <a:off x="22636975" y="14896578"/>
            <a:ext cx="0" cy="13848461"/>
          </a:xfrm>
          <a:prstGeom prst="line">
            <a:avLst/>
          </a:prstGeom>
        </p:spPr>
        <p:style>
          <a:lnRef idx="2">
            <a:schemeClr val="dk1"/>
          </a:lnRef>
          <a:fillRef idx="0">
            <a:schemeClr val="dk1"/>
          </a:fillRef>
          <a:effectRef idx="1">
            <a:schemeClr val="dk1"/>
          </a:effectRef>
          <a:fontRef idx="minor">
            <a:schemeClr val="tx1"/>
          </a:fontRef>
        </p:style>
      </p:cxnSp>
      <p:sp>
        <p:nvSpPr>
          <p:cNvPr id="72" name="Textfeld 71">
            <a:extLst>
              <a:ext uri="{FF2B5EF4-FFF2-40B4-BE49-F238E27FC236}">
                <a16:creationId xmlns:a16="http://schemas.microsoft.com/office/drawing/2014/main" id="{8B320A9C-7F6A-4C87-233B-20F4F9B80C09}"/>
              </a:ext>
            </a:extLst>
          </p:cNvPr>
          <p:cNvSpPr txBox="1"/>
          <p:nvPr/>
        </p:nvSpPr>
        <p:spPr>
          <a:xfrm>
            <a:off x="955739" y="25181572"/>
            <a:ext cx="10639846" cy="461665"/>
          </a:xfrm>
          <a:prstGeom prst="rect">
            <a:avLst/>
          </a:prstGeom>
          <a:noFill/>
        </p:spPr>
        <p:txBody>
          <a:bodyPr wrap="square" rtlCol="0">
            <a:spAutoFit/>
          </a:bodyPr>
          <a:lstStyle/>
          <a:p>
            <a:r>
              <a:rPr lang="de-AT" sz="2400" b="1" noProof="1"/>
              <a:t>Tab 1: </a:t>
            </a:r>
            <a:r>
              <a:rPr lang="de-AT" sz="2400" noProof="1"/>
              <a:t>Atomic and reduced masses for the atoms used in the analysis</a:t>
            </a:r>
            <a:endParaRPr lang="en-US" sz="2400" noProof="1"/>
          </a:p>
        </p:txBody>
      </p:sp>
      <mc:AlternateContent xmlns:mc="http://schemas.openxmlformats.org/markup-compatibility/2006" xmlns:a14="http://schemas.microsoft.com/office/drawing/2010/main">
        <mc:Choice Requires="a14">
          <p:graphicFrame>
            <p:nvGraphicFramePr>
              <p:cNvPr id="77" name="Tabelle 76">
                <a:extLst>
                  <a:ext uri="{FF2B5EF4-FFF2-40B4-BE49-F238E27FC236}">
                    <a16:creationId xmlns:a16="http://schemas.microsoft.com/office/drawing/2014/main" id="{0BA80DF0-EA58-D424-6468-BEE2B9F8D4FC}"/>
                  </a:ext>
                </a:extLst>
              </p:cNvPr>
              <p:cNvGraphicFramePr>
                <a:graphicFrameLocks noGrp="1"/>
              </p:cNvGraphicFramePr>
              <p:nvPr>
                <p:extLst>
                  <p:ext uri="{D42A27DB-BD31-4B8C-83A1-F6EECF244321}">
                    <p14:modId xmlns:p14="http://schemas.microsoft.com/office/powerpoint/2010/main" val="2217188554"/>
                  </p:ext>
                </p:extLst>
              </p:nvPr>
            </p:nvGraphicFramePr>
            <p:xfrm>
              <a:off x="27662524" y="11623643"/>
              <a:ext cx="10024752" cy="1304521"/>
            </p:xfrm>
            <a:graphic>
              <a:graphicData uri="http://schemas.openxmlformats.org/drawingml/2006/table">
                <a:tbl>
                  <a:tblPr firstRow="1" bandRow="1">
                    <a:tableStyleId>{9D7B26C5-4107-4FEC-AEDC-1716B250A1EF}</a:tableStyleId>
                  </a:tblPr>
                  <a:tblGrid>
                    <a:gridCol w="1604262">
                      <a:extLst>
                        <a:ext uri="{9D8B030D-6E8A-4147-A177-3AD203B41FA5}">
                          <a16:colId xmlns:a16="http://schemas.microsoft.com/office/drawing/2014/main" val="3984983364"/>
                        </a:ext>
                      </a:extLst>
                    </a:gridCol>
                    <a:gridCol w="2039044">
                      <a:extLst>
                        <a:ext uri="{9D8B030D-6E8A-4147-A177-3AD203B41FA5}">
                          <a16:colId xmlns:a16="http://schemas.microsoft.com/office/drawing/2014/main" val="1369939448"/>
                        </a:ext>
                      </a:extLst>
                    </a:gridCol>
                    <a:gridCol w="1860440">
                      <a:extLst>
                        <a:ext uri="{9D8B030D-6E8A-4147-A177-3AD203B41FA5}">
                          <a16:colId xmlns:a16="http://schemas.microsoft.com/office/drawing/2014/main" val="210049231"/>
                        </a:ext>
                      </a:extLst>
                    </a:gridCol>
                    <a:gridCol w="2024325">
                      <a:extLst>
                        <a:ext uri="{9D8B030D-6E8A-4147-A177-3AD203B41FA5}">
                          <a16:colId xmlns:a16="http://schemas.microsoft.com/office/drawing/2014/main" val="1579727772"/>
                        </a:ext>
                      </a:extLst>
                    </a:gridCol>
                    <a:gridCol w="583898">
                      <a:extLst>
                        <a:ext uri="{9D8B030D-6E8A-4147-A177-3AD203B41FA5}">
                          <a16:colId xmlns:a16="http://schemas.microsoft.com/office/drawing/2014/main" val="2597547519"/>
                        </a:ext>
                      </a:extLst>
                    </a:gridCol>
                    <a:gridCol w="1912783">
                      <a:extLst>
                        <a:ext uri="{9D8B030D-6E8A-4147-A177-3AD203B41FA5}">
                          <a16:colId xmlns:a16="http://schemas.microsoft.com/office/drawing/2014/main" val="3821344120"/>
                        </a:ext>
                      </a:extLst>
                    </a:gridCol>
                  </a:tblGrid>
                  <a:tr h="378348">
                    <a:tc>
                      <a:txBody>
                        <a:bodyPr/>
                        <a:lstStyle/>
                        <a:p>
                          <a:r>
                            <a:rPr lang="en-US" sz="1800" noProof="1"/>
                            <a:t>Excitation</a:t>
                          </a:r>
                        </a:p>
                      </a:txBody>
                      <a:tcPr/>
                    </a:tc>
                    <a:tc>
                      <a:txBody>
                        <a:bodyPr/>
                        <a:lstStyle/>
                        <a:p>
                          <a14:m>
                            <m:oMath xmlns:m="http://schemas.openxmlformats.org/officeDocument/2006/math">
                              <m:acc>
                                <m:accPr>
                                  <m:chr m:val="̅"/>
                                  <m:ctrlPr>
                                    <a:rPr lang="de-AT" sz="1800" b="1" i="1" noProof="1" smtClean="0">
                                      <a:latin typeface="Cambria Math" panose="02040503050406030204" pitchFamily="18" charset="0"/>
                                    </a:rPr>
                                  </m:ctrlPr>
                                </m:accPr>
                                <m:e>
                                  <m:r>
                                    <a:rPr lang="de-AT" sz="1800" b="1" i="1" noProof="1" smtClean="0">
                                      <a:latin typeface="Cambria Math" panose="02040503050406030204" pitchFamily="18" charset="0"/>
                                    </a:rPr>
                                    <m:t>𝝂</m:t>
                                  </m:r>
                                </m:e>
                              </m:acc>
                            </m:oMath>
                          </a14:m>
                          <a:r>
                            <a:rPr lang="en-US" sz="1800" i="0" noProof="1"/>
                            <a:t> Harmonic / cm</a:t>
                          </a:r>
                          <a:r>
                            <a:rPr lang="en-US" sz="1800" i="0" baseline="30000" noProof="1"/>
                            <a:t>-1</a:t>
                          </a:r>
                          <a:r>
                            <a:rPr lang="en-US" sz="1800" i="0" noProof="1"/>
                            <a:t> </a:t>
                          </a:r>
                        </a:p>
                      </a:txBody>
                      <a:tcPr/>
                    </a:tc>
                    <a:tc>
                      <a:txBody>
                        <a:bodyPr/>
                        <a:lstStyle/>
                        <a:p>
                          <a14:m>
                            <m:oMath xmlns:m="http://schemas.openxmlformats.org/officeDocument/2006/math">
                              <m:r>
                                <a:rPr lang="de-AT" sz="1800" b="1" i="1" noProof="1" smtClean="0">
                                  <a:latin typeface="Cambria Math" panose="02040503050406030204" pitchFamily="18" charset="0"/>
                                </a:rPr>
                                <m:t>𝒇</m:t>
                              </m:r>
                            </m:oMath>
                          </a14:m>
                          <a:r>
                            <a:rPr lang="en-US" sz="1800" i="0" noProof="1"/>
                            <a:t> Harmonic / (</a:t>
                          </a:r>
                          <a:r>
                            <a:rPr lang="en-US" sz="1800" i="0" baseline="0" noProof="1"/>
                            <a:t>  )</a:t>
                          </a:r>
                          <a:endParaRPr lang="en-US" sz="1800" i="0" noProof="1"/>
                        </a:p>
                      </a:txBody>
                      <a:tcPr/>
                    </a:tc>
                    <a:tc gridSpan="2">
                      <a:txBody>
                        <a:bodyPr/>
                        <a:lstStyle/>
                        <a:p>
                          <a14:m>
                            <m:oMath xmlns:m="http://schemas.openxmlformats.org/officeDocument/2006/math">
                              <m:acc>
                                <m:accPr>
                                  <m:chr m:val="̅"/>
                                  <m:ctrlPr>
                                    <a:rPr lang="de-AT" sz="1800" b="1" i="1" noProof="1" smtClean="0">
                                      <a:latin typeface="Cambria Math" panose="02040503050406030204" pitchFamily="18" charset="0"/>
                                    </a:rPr>
                                  </m:ctrlPr>
                                </m:accPr>
                                <m:e>
                                  <m:r>
                                    <a:rPr lang="de-AT" sz="1800" b="1" i="1" noProof="1" smtClean="0">
                                      <a:latin typeface="Cambria Math" panose="02040503050406030204" pitchFamily="18" charset="0"/>
                                    </a:rPr>
                                    <m:t>𝝂</m:t>
                                  </m:r>
                                </m:e>
                              </m:acc>
                            </m:oMath>
                          </a14:m>
                          <a:r>
                            <a:rPr lang="en-US" sz="1800" i="0" noProof="1"/>
                            <a:t> Numerov / cm</a:t>
                          </a:r>
                          <a:r>
                            <a:rPr lang="en-US" sz="1800" i="0" baseline="30000" noProof="1"/>
                            <a:t>-1</a:t>
                          </a:r>
                          <a:endParaRPr lang="en-US" sz="1800" i="0" noProof="1"/>
                        </a:p>
                      </a:txBody>
                      <a:tcPr/>
                    </a:tc>
                    <a:tc hMerge="1">
                      <a:txBody>
                        <a:bodyPr/>
                        <a:lstStyle/>
                        <a:p>
                          <a:endParaRPr lang="de-DE"/>
                        </a:p>
                      </a:txBody>
                      <a:tcPr/>
                    </a:tc>
                    <a:tc>
                      <a:txBody>
                        <a:bodyPr/>
                        <a:lstStyle/>
                        <a:p>
                          <a14:m>
                            <m:oMath xmlns:m="http://schemas.openxmlformats.org/officeDocument/2006/math">
                              <m:r>
                                <a:rPr lang="de-AT" sz="1800" b="1" i="1" noProof="1" smtClean="0">
                                  <a:latin typeface="Cambria Math" panose="02040503050406030204" pitchFamily="18" charset="0"/>
                                </a:rPr>
                                <m:t>𝒇</m:t>
                              </m:r>
                            </m:oMath>
                          </a14:m>
                          <a:r>
                            <a:rPr lang="en-US" sz="1800" i="0" noProof="1"/>
                            <a:t> Numerov</a:t>
                          </a:r>
                          <a:r>
                            <a:rPr lang="en-US" sz="1800" i="0" baseline="0" noProof="1"/>
                            <a:t> / (  )</a:t>
                          </a:r>
                          <a:endParaRPr lang="en-US" sz="1800" i="0" noProof="1"/>
                        </a:p>
                      </a:txBody>
                      <a:tcPr/>
                    </a:tc>
                    <a:extLst>
                      <a:ext uri="{0D108BD9-81ED-4DB2-BD59-A6C34878D82A}">
                        <a16:rowId xmlns:a16="http://schemas.microsoft.com/office/drawing/2014/main" val="1867428296"/>
                      </a:ext>
                    </a:extLst>
                  </a:tr>
                  <a:tr h="476444">
                    <a:tc>
                      <a:txBody>
                        <a:bodyPr/>
                        <a:lstStyle/>
                        <a:p>
                          <a:pPr/>
                          <a14:m>
                            <m:oMathPara xmlns:m="http://schemas.openxmlformats.org/officeDocument/2006/math">
                              <m:oMathParaPr>
                                <m:jc m:val="centerGroup"/>
                              </m:oMathParaPr>
                              <m:oMath xmlns:m="http://schemas.openxmlformats.org/officeDocument/2006/math">
                                <m:r>
                                  <a:rPr lang="de-AT" sz="1800" b="0" i="1" noProof="1" smtClean="0">
                                    <a:latin typeface="Cambria Math" panose="02040503050406030204" pitchFamily="18" charset="0"/>
                                  </a:rPr>
                                  <m:t>0→1</m:t>
                                </m:r>
                              </m:oMath>
                            </m:oMathPara>
                          </a14:m>
                          <a:endParaRPr lang="en-US" sz="1800" b="0" noProof="1"/>
                        </a:p>
                      </a:txBody>
                      <a:tcPr>
                        <a:solidFill>
                          <a:schemeClr val="bg1"/>
                        </a:solidFill>
                      </a:tcPr>
                    </a:tc>
                    <a:tc>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de-DE" sz="1800" dirty="0"/>
                            <a:t>3548.54</a:t>
                          </a:r>
                        </a:p>
                      </a:txBody>
                      <a:tcPr>
                        <a:solidFill>
                          <a:schemeClr val="bg1"/>
                        </a:solidFill>
                      </a:tcPr>
                    </a:tc>
                    <a:tc>
                      <a:txBody>
                        <a:bodyPr/>
                        <a:lstStyle/>
                        <a:p>
                          <a:r>
                            <a:rPr lang="en-US" sz="1800" noProof="1"/>
                            <a:t>1</a:t>
                          </a:r>
                        </a:p>
                      </a:txBody>
                      <a:tcPr>
                        <a:solidFill>
                          <a:schemeClr val="bg1"/>
                        </a:solidFill>
                      </a:tcPr>
                    </a:tc>
                    <a:tc gridSpan="2">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de-DE" sz="1800" dirty="0"/>
                            <a:t>3596.88</a:t>
                          </a:r>
                        </a:p>
                      </a:txBody>
                      <a:tcPr>
                        <a:solidFill>
                          <a:schemeClr val="bg1"/>
                        </a:solidFill>
                      </a:tcPr>
                    </a:tc>
                    <a:tc hMerge="1">
                      <a:txBody>
                        <a:bodyPr/>
                        <a:lstStyle/>
                        <a:p>
                          <a:endParaRPr dirty="0"/>
                        </a:p>
                      </a:txBody>
                      <a:tcPr>
                        <a:solidFill>
                          <a:schemeClr val="bg1"/>
                        </a:solidFill>
                      </a:tcPr>
                    </a:tc>
                    <a:tc>
                      <a:txBody>
                        <a:bodyPr/>
                        <a:lstStyle/>
                        <a:p>
                          <a:r>
                            <a:rPr lang="en-US" sz="1800" noProof="1"/>
                            <a:t>8.337E-06</a:t>
                          </a:r>
                        </a:p>
                      </a:txBody>
                      <a:tcPr>
                        <a:solidFill>
                          <a:schemeClr val="bg1"/>
                        </a:solidFill>
                      </a:tcPr>
                    </a:tc>
                    <a:extLst>
                      <a:ext uri="{0D108BD9-81ED-4DB2-BD59-A6C34878D82A}">
                        <a16:rowId xmlns:a16="http://schemas.microsoft.com/office/drawing/2014/main" val="3965215577"/>
                      </a:ext>
                    </a:extLst>
                  </a:tr>
                  <a:tr h="449729">
                    <a:tc>
                      <a:txBody>
                        <a:bodyPr/>
                        <a:lstStyle/>
                        <a:p>
                          <a:pPr/>
                          <a14:m>
                            <m:oMathPara xmlns:m="http://schemas.openxmlformats.org/officeDocument/2006/math">
                              <m:oMathParaPr>
                                <m:jc m:val="centerGroup"/>
                              </m:oMathParaPr>
                              <m:oMath xmlns:m="http://schemas.openxmlformats.org/officeDocument/2006/math">
                                <m:r>
                                  <a:rPr lang="de-AT" sz="1800" b="0" i="1" noProof="1" smtClean="0">
                                    <a:latin typeface="Cambria Math" panose="02040503050406030204" pitchFamily="18" charset="0"/>
                                  </a:rPr>
                                  <m:t>0→2</m:t>
                                </m:r>
                              </m:oMath>
                            </m:oMathPara>
                          </a14:m>
                          <a:endParaRPr lang="en-US" sz="1800" noProof="1"/>
                        </a:p>
                      </a:txBody>
                      <a:tcPr>
                        <a:solidFill>
                          <a:schemeClr val="bg1"/>
                        </a:solidFill>
                      </a:tcPr>
                    </a:tc>
                    <a:tc>
                      <a:txBody>
                        <a:bodyPr/>
                        <a:lstStyle/>
                        <a:p>
                          <a:r>
                            <a:rPr lang="en-US" sz="1800" noProof="1"/>
                            <a:t>7097.08</a:t>
                          </a:r>
                        </a:p>
                      </a:txBody>
                      <a:tcPr>
                        <a:solidFill>
                          <a:schemeClr val="bg1"/>
                        </a:solidFill>
                      </a:tcPr>
                    </a:tc>
                    <a:tc>
                      <a:txBody>
                        <a:bodyPr/>
                        <a:lstStyle/>
                        <a:p>
                          <a:r>
                            <a:rPr lang="en-US" sz="1800" noProof="1"/>
                            <a:t>0</a:t>
                          </a:r>
                        </a:p>
                      </a:txBody>
                      <a:tcPr>
                        <a:solidFill>
                          <a:schemeClr val="bg1"/>
                        </a:solidFill>
                      </a:tcPr>
                    </a:tc>
                    <a:tc>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en-US" sz="1800" noProof="1"/>
                            <a:t>7036.90</a:t>
                          </a:r>
                        </a:p>
                      </a:txBody>
                      <a:tcPr>
                        <a:solidFill>
                          <a:schemeClr val="bg1"/>
                        </a:solidFill>
                      </a:tcPr>
                    </a:tc>
                    <a:tc>
                      <a:txBody>
                        <a:bodyPr/>
                        <a:lstStyle/>
                        <a:p>
                          <a:endParaRPr lang="en-US" sz="1800" noProof="1"/>
                        </a:p>
                      </a:txBody>
                      <a:tcPr>
                        <a:solidFill>
                          <a:schemeClr val="bg1"/>
                        </a:solidFill>
                      </a:tcPr>
                    </a:tc>
                    <a:tc>
                      <a:txBody>
                        <a:bodyPr/>
                        <a:lstStyle/>
                        <a:p>
                          <a:r>
                            <a:rPr lang="en-US" sz="1800" noProof="1"/>
                            <a:t>5.591E-07</a:t>
                          </a:r>
                        </a:p>
                      </a:txBody>
                      <a:tcPr>
                        <a:solidFill>
                          <a:schemeClr val="bg1"/>
                        </a:solidFill>
                      </a:tcPr>
                    </a:tc>
                    <a:extLst>
                      <a:ext uri="{0D108BD9-81ED-4DB2-BD59-A6C34878D82A}">
                        <a16:rowId xmlns:a16="http://schemas.microsoft.com/office/drawing/2014/main" val="1209115072"/>
                      </a:ext>
                    </a:extLst>
                  </a:tr>
                </a:tbl>
              </a:graphicData>
            </a:graphic>
          </p:graphicFrame>
        </mc:Choice>
        <mc:Fallback xmlns="">
          <p:graphicFrame>
            <p:nvGraphicFramePr>
              <p:cNvPr id="77" name="Tabelle 76">
                <a:extLst>
                  <a:ext uri="{FF2B5EF4-FFF2-40B4-BE49-F238E27FC236}">
                    <a16:creationId xmlns:a16="http://schemas.microsoft.com/office/drawing/2014/main" id="{0BA80DF0-EA58-D424-6468-BEE2B9F8D4FC}"/>
                  </a:ext>
                </a:extLst>
              </p:cNvPr>
              <p:cNvGraphicFramePr>
                <a:graphicFrameLocks noGrp="1"/>
              </p:cNvGraphicFramePr>
              <p:nvPr>
                <p:extLst>
                  <p:ext uri="{D42A27DB-BD31-4B8C-83A1-F6EECF244321}">
                    <p14:modId xmlns:p14="http://schemas.microsoft.com/office/powerpoint/2010/main" val="2217188554"/>
                  </p:ext>
                </p:extLst>
              </p:nvPr>
            </p:nvGraphicFramePr>
            <p:xfrm>
              <a:off x="27662524" y="11623643"/>
              <a:ext cx="10024752" cy="1304521"/>
            </p:xfrm>
            <a:graphic>
              <a:graphicData uri="http://schemas.openxmlformats.org/drawingml/2006/table">
                <a:tbl>
                  <a:tblPr firstRow="1" bandRow="1">
                    <a:tableStyleId>{9D7B26C5-4107-4FEC-AEDC-1716B250A1EF}</a:tableStyleId>
                  </a:tblPr>
                  <a:tblGrid>
                    <a:gridCol w="1604262">
                      <a:extLst>
                        <a:ext uri="{9D8B030D-6E8A-4147-A177-3AD203B41FA5}">
                          <a16:colId xmlns:a16="http://schemas.microsoft.com/office/drawing/2014/main" val="3984983364"/>
                        </a:ext>
                      </a:extLst>
                    </a:gridCol>
                    <a:gridCol w="2039044">
                      <a:extLst>
                        <a:ext uri="{9D8B030D-6E8A-4147-A177-3AD203B41FA5}">
                          <a16:colId xmlns:a16="http://schemas.microsoft.com/office/drawing/2014/main" val="1369939448"/>
                        </a:ext>
                      </a:extLst>
                    </a:gridCol>
                    <a:gridCol w="1860440">
                      <a:extLst>
                        <a:ext uri="{9D8B030D-6E8A-4147-A177-3AD203B41FA5}">
                          <a16:colId xmlns:a16="http://schemas.microsoft.com/office/drawing/2014/main" val="210049231"/>
                        </a:ext>
                      </a:extLst>
                    </a:gridCol>
                    <a:gridCol w="2024325">
                      <a:extLst>
                        <a:ext uri="{9D8B030D-6E8A-4147-A177-3AD203B41FA5}">
                          <a16:colId xmlns:a16="http://schemas.microsoft.com/office/drawing/2014/main" val="1579727772"/>
                        </a:ext>
                      </a:extLst>
                    </a:gridCol>
                    <a:gridCol w="583898">
                      <a:extLst>
                        <a:ext uri="{9D8B030D-6E8A-4147-A177-3AD203B41FA5}">
                          <a16:colId xmlns:a16="http://schemas.microsoft.com/office/drawing/2014/main" val="2597547519"/>
                        </a:ext>
                      </a:extLst>
                    </a:gridCol>
                    <a:gridCol w="1912783">
                      <a:extLst>
                        <a:ext uri="{9D8B030D-6E8A-4147-A177-3AD203B41FA5}">
                          <a16:colId xmlns:a16="http://schemas.microsoft.com/office/drawing/2014/main" val="3821344120"/>
                        </a:ext>
                      </a:extLst>
                    </a:gridCol>
                  </a:tblGrid>
                  <a:tr h="378348">
                    <a:tc>
                      <a:txBody>
                        <a:bodyPr/>
                        <a:lstStyle/>
                        <a:p>
                          <a:r>
                            <a:rPr lang="en-US" sz="1800" noProof="1"/>
                            <a:t>Excitation</a:t>
                          </a:r>
                        </a:p>
                      </a:txBody>
                      <a:tcPr/>
                    </a:tc>
                    <a:tc>
                      <a:txBody>
                        <a:bodyPr/>
                        <a:lstStyle/>
                        <a:p>
                          <a:endParaRPr lang="de-DE"/>
                        </a:p>
                      </a:txBody>
                      <a:tcPr>
                        <a:blipFill>
                          <a:blip r:embed="rId24"/>
                          <a:stretch>
                            <a:fillRect l="-78882" t="-10000" r="-313043" b="-250000"/>
                          </a:stretch>
                        </a:blipFill>
                      </a:tcPr>
                    </a:tc>
                    <a:tc>
                      <a:txBody>
                        <a:bodyPr/>
                        <a:lstStyle/>
                        <a:p>
                          <a:endParaRPr lang="de-DE"/>
                        </a:p>
                      </a:txBody>
                      <a:tcPr>
                        <a:blipFill>
                          <a:blip r:embed="rId24"/>
                          <a:stretch>
                            <a:fillRect l="-195918" t="-10000" r="-242857" b="-250000"/>
                          </a:stretch>
                        </a:blipFill>
                      </a:tcPr>
                    </a:tc>
                    <a:tc gridSpan="2">
                      <a:txBody>
                        <a:bodyPr/>
                        <a:lstStyle/>
                        <a:p>
                          <a:endParaRPr lang="de-DE"/>
                        </a:p>
                      </a:txBody>
                      <a:tcPr>
                        <a:blipFill>
                          <a:blip r:embed="rId24"/>
                          <a:stretch>
                            <a:fillRect l="-212195" t="-10000" r="-74146" b="-250000"/>
                          </a:stretch>
                        </a:blipFill>
                      </a:tcPr>
                    </a:tc>
                    <a:tc hMerge="1">
                      <a:txBody>
                        <a:bodyPr/>
                        <a:lstStyle/>
                        <a:p>
                          <a:endParaRPr lang="de-DE"/>
                        </a:p>
                      </a:txBody>
                      <a:tcPr/>
                    </a:tc>
                    <a:tc>
                      <a:txBody>
                        <a:bodyPr/>
                        <a:lstStyle/>
                        <a:p>
                          <a:endParaRPr lang="de-DE"/>
                        </a:p>
                      </a:txBody>
                      <a:tcPr>
                        <a:blipFill>
                          <a:blip r:embed="rId24"/>
                          <a:stretch>
                            <a:fillRect l="-423841" t="-10000" r="-662" b="-250000"/>
                          </a:stretch>
                        </a:blipFill>
                      </a:tcPr>
                    </a:tc>
                    <a:extLst>
                      <a:ext uri="{0D108BD9-81ED-4DB2-BD59-A6C34878D82A}">
                        <a16:rowId xmlns:a16="http://schemas.microsoft.com/office/drawing/2014/main" val="1867428296"/>
                      </a:ext>
                    </a:extLst>
                  </a:tr>
                  <a:tr h="476444">
                    <a:tc>
                      <a:txBody>
                        <a:bodyPr/>
                        <a:lstStyle/>
                        <a:p>
                          <a:endParaRPr lang="de-DE"/>
                        </a:p>
                      </a:txBody>
                      <a:tcPr>
                        <a:blipFill>
                          <a:blip r:embed="rId24"/>
                          <a:stretch>
                            <a:fillRect l="-794" t="-89189" r="-527778" b="-102703"/>
                          </a:stretch>
                        </a:blipFill>
                      </a:tcPr>
                    </a:tc>
                    <a:tc>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de-DE" sz="1800" dirty="0"/>
                            <a:t>3548.54</a:t>
                          </a:r>
                        </a:p>
                      </a:txBody>
                      <a:tcPr>
                        <a:solidFill>
                          <a:schemeClr val="bg1"/>
                        </a:solidFill>
                      </a:tcPr>
                    </a:tc>
                    <a:tc>
                      <a:txBody>
                        <a:bodyPr/>
                        <a:lstStyle/>
                        <a:p>
                          <a:r>
                            <a:rPr lang="en-US" sz="1800" noProof="1"/>
                            <a:t>1</a:t>
                          </a:r>
                        </a:p>
                      </a:txBody>
                      <a:tcPr>
                        <a:solidFill>
                          <a:schemeClr val="bg1"/>
                        </a:solidFill>
                      </a:tcPr>
                    </a:tc>
                    <a:tc gridSpan="2">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de-DE" sz="1800" dirty="0"/>
                            <a:t>3596.88</a:t>
                          </a:r>
                        </a:p>
                      </a:txBody>
                      <a:tcPr>
                        <a:solidFill>
                          <a:schemeClr val="bg1"/>
                        </a:solidFill>
                      </a:tcPr>
                    </a:tc>
                    <a:tc hMerge="1">
                      <a:txBody>
                        <a:bodyPr/>
                        <a:lstStyle/>
                        <a:p>
                          <a:endParaRPr dirty="0"/>
                        </a:p>
                      </a:txBody>
                      <a:tcPr>
                        <a:solidFill>
                          <a:schemeClr val="bg1"/>
                        </a:solidFill>
                      </a:tcPr>
                    </a:tc>
                    <a:tc>
                      <a:txBody>
                        <a:bodyPr/>
                        <a:lstStyle/>
                        <a:p>
                          <a:r>
                            <a:rPr lang="en-US" sz="1800" noProof="1"/>
                            <a:t>8.337E-06</a:t>
                          </a:r>
                        </a:p>
                      </a:txBody>
                      <a:tcPr>
                        <a:solidFill>
                          <a:schemeClr val="bg1"/>
                        </a:solidFill>
                      </a:tcPr>
                    </a:tc>
                    <a:extLst>
                      <a:ext uri="{0D108BD9-81ED-4DB2-BD59-A6C34878D82A}">
                        <a16:rowId xmlns:a16="http://schemas.microsoft.com/office/drawing/2014/main" val="3965215577"/>
                      </a:ext>
                    </a:extLst>
                  </a:tr>
                  <a:tr h="449729">
                    <a:tc>
                      <a:txBody>
                        <a:bodyPr/>
                        <a:lstStyle/>
                        <a:p>
                          <a:endParaRPr lang="de-DE"/>
                        </a:p>
                      </a:txBody>
                      <a:tcPr>
                        <a:blipFill>
                          <a:blip r:embed="rId24"/>
                          <a:stretch>
                            <a:fillRect l="-794" t="-194444" r="-527778" b="-5556"/>
                          </a:stretch>
                        </a:blipFill>
                      </a:tcPr>
                    </a:tc>
                    <a:tc>
                      <a:txBody>
                        <a:bodyPr/>
                        <a:lstStyle/>
                        <a:p>
                          <a:r>
                            <a:rPr lang="en-US" sz="1800" noProof="1"/>
                            <a:t>7097.08</a:t>
                          </a:r>
                        </a:p>
                      </a:txBody>
                      <a:tcPr>
                        <a:solidFill>
                          <a:schemeClr val="bg1"/>
                        </a:solidFill>
                      </a:tcPr>
                    </a:tc>
                    <a:tc>
                      <a:txBody>
                        <a:bodyPr/>
                        <a:lstStyle/>
                        <a:p>
                          <a:r>
                            <a:rPr lang="en-US" sz="1800" noProof="1"/>
                            <a:t>0</a:t>
                          </a:r>
                        </a:p>
                      </a:txBody>
                      <a:tcPr>
                        <a:solidFill>
                          <a:schemeClr val="bg1"/>
                        </a:solidFill>
                      </a:tcPr>
                    </a:tc>
                    <a:tc>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en-US" sz="1800" noProof="1"/>
                            <a:t>7036.90</a:t>
                          </a:r>
                        </a:p>
                      </a:txBody>
                      <a:tcPr>
                        <a:solidFill>
                          <a:schemeClr val="bg1"/>
                        </a:solidFill>
                      </a:tcPr>
                    </a:tc>
                    <a:tc>
                      <a:txBody>
                        <a:bodyPr/>
                        <a:lstStyle/>
                        <a:p>
                          <a:endParaRPr lang="en-US" sz="1800" noProof="1"/>
                        </a:p>
                      </a:txBody>
                      <a:tcPr>
                        <a:solidFill>
                          <a:schemeClr val="bg1"/>
                        </a:solidFill>
                      </a:tcPr>
                    </a:tc>
                    <a:tc>
                      <a:txBody>
                        <a:bodyPr/>
                        <a:lstStyle/>
                        <a:p>
                          <a:r>
                            <a:rPr lang="en-US" sz="1800" noProof="1"/>
                            <a:t>5.591E-07</a:t>
                          </a:r>
                        </a:p>
                      </a:txBody>
                      <a:tcPr>
                        <a:solidFill>
                          <a:schemeClr val="bg1"/>
                        </a:solidFill>
                      </a:tcPr>
                    </a:tc>
                    <a:extLst>
                      <a:ext uri="{0D108BD9-81ED-4DB2-BD59-A6C34878D82A}">
                        <a16:rowId xmlns:a16="http://schemas.microsoft.com/office/drawing/2014/main" val="1209115072"/>
                      </a:ext>
                    </a:extLst>
                  </a:tr>
                </a:tbl>
              </a:graphicData>
            </a:graphic>
          </p:graphicFrame>
        </mc:Fallback>
      </mc:AlternateContent>
      <p:sp>
        <p:nvSpPr>
          <p:cNvPr id="8" name="Textfeld 7">
            <a:extLst>
              <a:ext uri="{FF2B5EF4-FFF2-40B4-BE49-F238E27FC236}">
                <a16:creationId xmlns:a16="http://schemas.microsoft.com/office/drawing/2014/main" id="{4B431302-0341-3931-A7C4-0193EBBFC0C6}"/>
              </a:ext>
            </a:extLst>
          </p:cNvPr>
          <p:cNvSpPr txBox="1"/>
          <p:nvPr/>
        </p:nvSpPr>
        <p:spPr>
          <a:xfrm>
            <a:off x="13351148" y="14995562"/>
            <a:ext cx="8600281" cy="646331"/>
          </a:xfrm>
          <a:prstGeom prst="rect">
            <a:avLst/>
          </a:prstGeom>
          <a:noFill/>
        </p:spPr>
        <p:txBody>
          <a:bodyPr wrap="square" rtlCol="0">
            <a:spAutoFit/>
          </a:bodyPr>
          <a:lstStyle/>
          <a:p>
            <a:pPr algn="ctr"/>
            <a:r>
              <a:rPr lang="de-DE" sz="3600" u="sng" dirty="0"/>
              <a:t>Bond Scan </a:t>
            </a:r>
            <a:r>
              <a:rPr lang="de-DE" sz="3600" u="sng" dirty="0" err="1"/>
              <a:t>along</a:t>
            </a:r>
            <a:r>
              <a:rPr lang="de-DE" sz="3600" u="sng" dirty="0"/>
              <a:t> F-F</a:t>
            </a:r>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C99123FE-8858-7193-A2C0-500589BCB19D}"/>
                  </a:ext>
                </a:extLst>
              </p:cNvPr>
              <p:cNvSpPr txBox="1"/>
              <p:nvPr/>
            </p:nvSpPr>
            <p:spPr>
              <a:xfrm>
                <a:off x="13150429" y="15766792"/>
                <a:ext cx="9106127" cy="1200329"/>
              </a:xfrm>
              <a:prstGeom prst="rect">
                <a:avLst/>
              </a:prstGeom>
              <a:noFill/>
            </p:spPr>
            <p:txBody>
              <a:bodyPr wrap="square" rtlCol="0">
                <a:spAutoFit/>
              </a:bodyPr>
              <a:lstStyle/>
              <a:p>
                <a:r>
                  <a:rPr lang="en-GB" sz="2400" noProof="0"/>
                  <a:t>The figure below shows the potential energy against the bond distance. </a:t>
                </a:r>
                <a:r>
                  <a:rPr lang="en-GB" sz="2400" noProof="0" dirty="0"/>
                  <a:t>The red curve shows the harmonic fit, the wave functions  </a:t>
                </a:r>
                <a14:m>
                  <m:oMath xmlns:m="http://schemas.openxmlformats.org/officeDocument/2006/math">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𝜓</m:t>
                        </m:r>
                      </m:e>
                      <m:sub>
                        <m:r>
                          <a:rPr lang="en-GB" sz="2400" b="0" i="1" noProof="0" smtClean="0">
                            <a:latin typeface="Cambria Math" panose="02040503050406030204" pitchFamily="18" charset="0"/>
                          </a:rPr>
                          <m:t>0</m:t>
                        </m:r>
                      </m:sub>
                    </m:sSub>
                    <m:r>
                      <a:rPr lang="en-GB" sz="2400" b="0" i="1" noProof="0" smtClean="0">
                        <a:latin typeface="Cambria Math" panose="02040503050406030204" pitchFamily="18" charset="0"/>
                      </a:rPr>
                      <m:t>−</m:t>
                    </m:r>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𝜓</m:t>
                        </m:r>
                      </m:e>
                      <m:sub>
                        <m:r>
                          <a:rPr lang="en-GB" sz="2400" b="0" i="1" noProof="0" smtClean="0">
                            <a:latin typeface="Cambria Math" panose="02040503050406030204" pitchFamily="18" charset="0"/>
                          </a:rPr>
                          <m:t>4</m:t>
                        </m:r>
                      </m:sub>
                    </m:sSub>
                  </m:oMath>
                </a14:m>
                <a:r>
                  <a:rPr lang="en-GB" sz="2400" noProof="0" dirty="0"/>
                  <a:t> are the eigenstates obtained by </a:t>
                </a:r>
                <a:r>
                  <a:rPr lang="en-GB" sz="2400" b="1" noProof="0" dirty="0" err="1"/>
                  <a:t>Numerov‘s</a:t>
                </a:r>
                <a:r>
                  <a:rPr lang="en-GB" sz="2400" b="1" noProof="0" dirty="0"/>
                  <a:t> method</a:t>
                </a:r>
                <a:r>
                  <a:rPr lang="en-GB" sz="2400" noProof="0" dirty="0"/>
                  <a:t>.</a:t>
                </a:r>
              </a:p>
            </p:txBody>
          </p:sp>
        </mc:Choice>
        <mc:Fallback xmlns="">
          <p:sp>
            <p:nvSpPr>
              <p:cNvPr id="9" name="Textfeld 8">
                <a:extLst>
                  <a:ext uri="{FF2B5EF4-FFF2-40B4-BE49-F238E27FC236}">
                    <a16:creationId xmlns:a16="http://schemas.microsoft.com/office/drawing/2014/main" id="{C99123FE-8858-7193-A2C0-500589BCB19D}"/>
                  </a:ext>
                </a:extLst>
              </p:cNvPr>
              <p:cNvSpPr txBox="1">
                <a:spLocks noRot="1" noChangeAspect="1" noMove="1" noResize="1" noEditPoints="1" noAdjustHandles="1" noChangeArrowheads="1" noChangeShapeType="1" noTextEdit="1"/>
              </p:cNvSpPr>
              <p:nvPr/>
            </p:nvSpPr>
            <p:spPr>
              <a:xfrm>
                <a:off x="13150429" y="15766792"/>
                <a:ext cx="9106127" cy="1200329"/>
              </a:xfrm>
              <a:prstGeom prst="rect">
                <a:avLst/>
              </a:prstGeom>
              <a:blipFill>
                <a:blip r:embed="rId25"/>
                <a:stretch>
                  <a:fillRect l="-975" t="-4211" b="-11579"/>
                </a:stretch>
              </a:blipFill>
            </p:spPr>
            <p:txBody>
              <a:bodyPr/>
              <a:lstStyle/>
              <a:p>
                <a:r>
                  <a:rPr lang="de-DE">
                    <a:noFill/>
                  </a:rPr>
                  <a:t> </a:t>
                </a:r>
              </a:p>
            </p:txBody>
          </p:sp>
        </mc:Fallback>
      </mc:AlternateContent>
      <p:sp>
        <p:nvSpPr>
          <p:cNvPr id="15" name="Textfeld 14">
            <a:extLst>
              <a:ext uri="{FF2B5EF4-FFF2-40B4-BE49-F238E27FC236}">
                <a16:creationId xmlns:a16="http://schemas.microsoft.com/office/drawing/2014/main" id="{C43E7688-C450-1D19-2174-E773B612151E}"/>
              </a:ext>
            </a:extLst>
          </p:cNvPr>
          <p:cNvSpPr txBox="1"/>
          <p:nvPr/>
        </p:nvSpPr>
        <p:spPr>
          <a:xfrm>
            <a:off x="13170295" y="23254164"/>
            <a:ext cx="8961986" cy="707886"/>
          </a:xfrm>
          <a:prstGeom prst="rect">
            <a:avLst/>
          </a:prstGeom>
          <a:noFill/>
        </p:spPr>
        <p:txBody>
          <a:bodyPr wrap="square" rtlCol="0">
            <a:spAutoFit/>
          </a:bodyPr>
          <a:lstStyle/>
          <a:p>
            <a:r>
              <a:rPr lang="en-US" sz="2000" b="1" noProof="1"/>
              <a:t>Tab 4: </a:t>
            </a:r>
            <a:r>
              <a:rPr lang="en-US" sz="2000" noProof="1"/>
              <a:t>Comparison of the frequencies obtained by Gaussian, the harmonic fit, and the </a:t>
            </a:r>
            <a:r>
              <a:rPr lang="en-US" sz="2000" b="1" noProof="1"/>
              <a:t>Numervo’s method </a:t>
            </a:r>
            <a:r>
              <a:rPr lang="en-US" sz="2000" noProof="1"/>
              <a:t>with literature calculations (CCSD/cc-pVXZ).</a:t>
            </a:r>
          </a:p>
        </p:txBody>
      </p:sp>
      <p:sp>
        <p:nvSpPr>
          <p:cNvPr id="17" name="Textfeld 16">
            <a:extLst>
              <a:ext uri="{FF2B5EF4-FFF2-40B4-BE49-F238E27FC236}">
                <a16:creationId xmlns:a16="http://schemas.microsoft.com/office/drawing/2014/main" id="{DDFDA228-6AFB-0329-56ED-24510F091E39}"/>
              </a:ext>
            </a:extLst>
          </p:cNvPr>
          <p:cNvSpPr txBox="1"/>
          <p:nvPr/>
        </p:nvSpPr>
        <p:spPr>
          <a:xfrm>
            <a:off x="12996725" y="26687050"/>
            <a:ext cx="9412341" cy="1938992"/>
          </a:xfrm>
          <a:prstGeom prst="rect">
            <a:avLst/>
          </a:prstGeom>
          <a:noFill/>
        </p:spPr>
        <p:txBody>
          <a:bodyPr wrap="square" rtlCol="0">
            <a:spAutoFit/>
          </a:bodyPr>
          <a:lstStyle/>
          <a:p>
            <a:r>
              <a:rPr lang="en-AU" sz="2400" noProof="0" dirty="0"/>
              <a:t>With 14.5 cm</a:t>
            </a:r>
            <a:r>
              <a:rPr lang="en-AU" sz="2400" baseline="30000" noProof="0" dirty="0"/>
              <a:t>-1</a:t>
            </a:r>
            <a:r>
              <a:rPr lang="en-AU" sz="2400" noProof="0" dirty="0"/>
              <a:t> (1,43 %) </a:t>
            </a:r>
            <a:r>
              <a:rPr lang="en-AU" sz="2400" b="1" noProof="0" dirty="0" err="1"/>
              <a:t>Numerov‘s</a:t>
            </a:r>
            <a:r>
              <a:rPr lang="en-AU" sz="2400" b="1" noProof="0" dirty="0"/>
              <a:t> method </a:t>
            </a:r>
            <a:r>
              <a:rPr lang="en-AU" sz="2400" noProof="0" dirty="0"/>
              <a:t>has the smallest deviation compared to the literature. The PES along a bond stretch is best described by a Morse-Potential, Fig 3. clearly displays the deviation of the harmonic approximation.  Here, anharmonic methods like VSFC, VCI or </a:t>
            </a:r>
            <a:r>
              <a:rPr lang="en-AU" sz="2400" noProof="0" dirty="0" err="1"/>
              <a:t>Numerov</a:t>
            </a:r>
            <a:r>
              <a:rPr lang="en-AU" sz="2400" noProof="0" dirty="0"/>
              <a:t> lead to more precise results.</a:t>
            </a:r>
          </a:p>
        </p:txBody>
      </p:sp>
      <p:sp>
        <p:nvSpPr>
          <p:cNvPr id="18" name="Textfeld 17">
            <a:extLst>
              <a:ext uri="{FF2B5EF4-FFF2-40B4-BE49-F238E27FC236}">
                <a16:creationId xmlns:a16="http://schemas.microsoft.com/office/drawing/2014/main" id="{560C245C-C90A-B10C-62FA-8E2D044D5C4F}"/>
              </a:ext>
            </a:extLst>
          </p:cNvPr>
          <p:cNvSpPr txBox="1"/>
          <p:nvPr/>
        </p:nvSpPr>
        <p:spPr>
          <a:xfrm>
            <a:off x="25976288" y="15004876"/>
            <a:ext cx="13219141" cy="646331"/>
          </a:xfrm>
          <a:prstGeom prst="rect">
            <a:avLst/>
          </a:prstGeom>
          <a:noFill/>
        </p:spPr>
        <p:txBody>
          <a:bodyPr wrap="square" rtlCol="0">
            <a:spAutoFit/>
          </a:bodyPr>
          <a:lstStyle/>
          <a:p>
            <a:pPr algn="ctr"/>
            <a:r>
              <a:rPr lang="de-DE" sz="3600" u="sng" dirty="0"/>
              <a:t>Determination </a:t>
            </a:r>
            <a:r>
              <a:rPr lang="de-DE" sz="3600" u="sng" dirty="0" err="1"/>
              <a:t>of</a:t>
            </a:r>
            <a:r>
              <a:rPr lang="de-DE" sz="3600" u="sng" dirty="0"/>
              <a:t> </a:t>
            </a:r>
            <a:r>
              <a:rPr lang="de-DE" sz="3600" u="sng" dirty="0" err="1"/>
              <a:t>the</a:t>
            </a:r>
            <a:r>
              <a:rPr lang="de-DE" sz="3600" u="sng" dirty="0"/>
              <a:t> </a:t>
            </a:r>
            <a:r>
              <a:rPr lang="de-DE" sz="3600" u="sng" dirty="0" err="1"/>
              <a:t>effect</a:t>
            </a:r>
            <a:r>
              <a:rPr lang="de-DE" sz="3600" u="sng" dirty="0"/>
              <a:t> </a:t>
            </a:r>
            <a:r>
              <a:rPr lang="de-DE" sz="3600" u="sng" dirty="0" err="1"/>
              <a:t>of</a:t>
            </a:r>
            <a:r>
              <a:rPr lang="de-DE" sz="3600" u="sng" dirty="0"/>
              <a:t> </a:t>
            </a:r>
            <a:r>
              <a:rPr lang="de-DE" sz="3600" u="sng" dirty="0" err="1"/>
              <a:t>deuteration</a:t>
            </a:r>
            <a:r>
              <a:rPr lang="de-DE" sz="3600" u="sng" dirty="0"/>
              <a:t> </a:t>
            </a:r>
            <a:r>
              <a:rPr lang="de-DE" sz="3600" u="sng" dirty="0" err="1"/>
              <a:t>of</a:t>
            </a:r>
            <a:r>
              <a:rPr lang="de-DE" sz="3600" u="sng" dirty="0"/>
              <a:t> trans-</a:t>
            </a:r>
            <a:r>
              <a:rPr lang="de-DE" sz="3600" u="sng" dirty="0" err="1"/>
              <a:t>acetic</a:t>
            </a:r>
            <a:r>
              <a:rPr lang="de-DE" sz="3600" u="sng" dirty="0"/>
              <a:t>-</a:t>
            </a:r>
            <a:r>
              <a:rPr lang="de-DE" sz="3600" u="sng" dirty="0" err="1"/>
              <a:t>acid</a:t>
            </a:r>
            <a:endParaRPr lang="de-DE" sz="3600" u="sng" dirty="0"/>
          </a:p>
        </p:txBody>
      </p:sp>
      <p:pic>
        <p:nvPicPr>
          <p:cNvPr id="31" name="Grafik 30" descr="Ein Bild, das Text, Reihe, Diagramm, Zahl enthält.&#10;&#10;Automatisch generierte Beschreibung">
            <a:extLst>
              <a:ext uri="{FF2B5EF4-FFF2-40B4-BE49-F238E27FC236}">
                <a16:creationId xmlns:a16="http://schemas.microsoft.com/office/drawing/2014/main" id="{BBABA38A-EE62-7ECF-590B-6328F744C13B}"/>
              </a:ext>
            </a:extLst>
          </p:cNvPr>
          <p:cNvPicPr>
            <a:picLocks noChangeAspect="1"/>
          </p:cNvPicPr>
          <p:nvPr/>
        </p:nvPicPr>
        <p:blipFill>
          <a:blip r:embed="rId26"/>
          <a:stretch>
            <a:fillRect/>
          </a:stretch>
        </p:blipFill>
        <p:spPr>
          <a:xfrm>
            <a:off x="27846235" y="4969261"/>
            <a:ext cx="5717192" cy="3967989"/>
          </a:xfrm>
          <a:prstGeom prst="rect">
            <a:avLst/>
          </a:prstGeom>
        </p:spPr>
      </p:pic>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957A8A89-B413-33FF-850E-61E8C34A5A03}"/>
                  </a:ext>
                </a:extLst>
              </p:cNvPr>
              <p:cNvSpPr txBox="1"/>
              <p:nvPr/>
            </p:nvSpPr>
            <p:spPr>
              <a:xfrm>
                <a:off x="34199802" y="8471265"/>
                <a:ext cx="8298520" cy="2366545"/>
              </a:xfrm>
              <a:prstGeom prst="rect">
                <a:avLst/>
              </a:prstGeom>
              <a:noFill/>
            </p:spPr>
            <p:txBody>
              <a:bodyPr wrap="square" rtlCol="0">
                <a:spAutoFit/>
              </a:bodyPr>
              <a:lstStyle/>
              <a:p>
                <a:r>
                  <a:rPr lang="en-US" sz="2400" noProof="1"/>
                  <a:t>The oscillator strength [3] provides insights into the probability and intensity of transitions between vibrational energy levels. The selection rules are determined by the transition moment integral:</a:t>
                </a:r>
              </a:p>
              <a:p>
                <a:pPr/>
                <a14:m>
                  <m:oMathPara xmlns:m="http://schemas.openxmlformats.org/officeDocument/2006/math">
                    <m:oMathParaPr>
                      <m:jc m:val="centerGroup"/>
                    </m:oMathParaPr>
                    <m:oMath xmlns:m="http://schemas.openxmlformats.org/officeDocument/2006/math">
                      <m:sSub>
                        <m:sSubPr>
                          <m:ctrlPr>
                            <a:rPr lang="de-AT" sz="2400" b="0" i="1" noProof="1" smtClean="0">
                              <a:latin typeface="Cambria Math" panose="02040503050406030204" pitchFamily="18" charset="0"/>
                            </a:rPr>
                          </m:ctrlPr>
                        </m:sSubPr>
                        <m:e>
                          <m:r>
                            <a:rPr lang="de-AT" sz="2400" b="0" i="1" noProof="1" smtClean="0">
                              <a:latin typeface="Cambria Math" panose="02040503050406030204" pitchFamily="18" charset="0"/>
                            </a:rPr>
                            <m:t>𝜇</m:t>
                          </m:r>
                        </m:e>
                        <m:sub>
                          <m:r>
                            <a:rPr lang="de-AT" sz="2400" b="0" i="1" noProof="1" smtClean="0">
                              <a:latin typeface="Cambria Math" panose="02040503050406030204" pitchFamily="18" charset="0"/>
                            </a:rPr>
                            <m:t>𝑛</m:t>
                          </m:r>
                          <m:r>
                            <a:rPr lang="de-AT" sz="2400" b="0" i="1" noProof="1" smtClean="0">
                              <a:latin typeface="Cambria Math" panose="02040503050406030204" pitchFamily="18" charset="0"/>
                            </a:rPr>
                            <m:t>→</m:t>
                          </m:r>
                          <m:r>
                            <a:rPr lang="de-AT" sz="2400" b="0" i="1" noProof="1" smtClean="0">
                              <a:latin typeface="Cambria Math" panose="02040503050406030204" pitchFamily="18" charset="0"/>
                            </a:rPr>
                            <m:t>𝑛</m:t>
                          </m:r>
                          <m:r>
                            <a:rPr lang="de-AT" sz="2400" b="0" i="1" noProof="1" smtClean="0">
                              <a:latin typeface="Cambria Math" panose="02040503050406030204" pitchFamily="18" charset="0"/>
                            </a:rPr>
                            <m:t>+1</m:t>
                          </m:r>
                        </m:sub>
                      </m:sSub>
                      <m:r>
                        <a:rPr lang="de-AT" sz="2400" b="0" i="1" noProof="1" smtClean="0">
                          <a:latin typeface="Cambria Math" panose="02040503050406030204" pitchFamily="18" charset="0"/>
                        </a:rPr>
                        <m:t>=</m:t>
                      </m:r>
                      <m:nary>
                        <m:naryPr>
                          <m:ctrlPr>
                            <a:rPr lang="de-AT" sz="2400" b="0" i="1" noProof="1" smtClean="0">
                              <a:latin typeface="Cambria Math" panose="02040503050406030204" pitchFamily="18" charset="0"/>
                            </a:rPr>
                          </m:ctrlPr>
                        </m:naryPr>
                        <m:sub>
                          <m:r>
                            <m:rPr>
                              <m:brk m:alnAt="23"/>
                            </m:rPr>
                            <a:rPr lang="de-AT" sz="2400" b="0" i="1" noProof="1" smtClean="0">
                              <a:latin typeface="Cambria Math" panose="02040503050406030204" pitchFamily="18" charset="0"/>
                            </a:rPr>
                            <m:t>−</m:t>
                          </m:r>
                          <m:r>
                            <a:rPr lang="de-AT" sz="2400" b="0" i="1" noProof="1" smtClean="0">
                              <a:latin typeface="Cambria Math" panose="02040503050406030204" pitchFamily="18" charset="0"/>
                            </a:rPr>
                            <m:t>∞</m:t>
                          </m:r>
                        </m:sub>
                        <m:sup>
                          <m:r>
                            <a:rPr lang="de-AT" sz="2400" b="0" i="1" noProof="1" smtClean="0">
                              <a:latin typeface="Cambria Math" panose="02040503050406030204" pitchFamily="18" charset="0"/>
                            </a:rPr>
                            <m:t>∞</m:t>
                          </m:r>
                        </m:sup>
                        <m:e>
                          <m:sSubSup>
                            <m:sSubSupPr>
                              <m:ctrlPr>
                                <a:rPr lang="de-AT" sz="2400" b="0" i="1" noProof="1" smtClean="0">
                                  <a:latin typeface="Cambria Math" panose="02040503050406030204" pitchFamily="18" charset="0"/>
                                </a:rPr>
                              </m:ctrlPr>
                            </m:sSubSupPr>
                            <m:e>
                              <m:r>
                                <a:rPr lang="de-AT" sz="2400" b="0" i="1" noProof="1" smtClean="0">
                                  <a:latin typeface="Cambria Math" panose="02040503050406030204" pitchFamily="18" charset="0"/>
                                </a:rPr>
                                <m:t>𝜓</m:t>
                              </m:r>
                            </m:e>
                            <m:sub>
                              <m:r>
                                <a:rPr lang="de-AT" sz="2400" b="0" i="1" noProof="1" smtClean="0">
                                  <a:latin typeface="Cambria Math" panose="02040503050406030204" pitchFamily="18" charset="0"/>
                                </a:rPr>
                                <m:t>𝑛</m:t>
                              </m:r>
                            </m:sub>
                            <m:sup>
                              <m:r>
                                <a:rPr lang="de-AT" sz="2400" b="0" i="1" noProof="1" smtClean="0">
                                  <a:latin typeface="Cambria Math" panose="02040503050406030204" pitchFamily="18" charset="0"/>
                                </a:rPr>
                                <m:t>∗</m:t>
                              </m:r>
                            </m:sup>
                          </m:sSubSup>
                          <m:acc>
                            <m:accPr>
                              <m:chr m:val="̂"/>
                              <m:ctrlPr>
                                <a:rPr lang="de-AT" sz="2400" b="0" i="1" noProof="1" smtClean="0">
                                  <a:latin typeface="Cambria Math" panose="02040503050406030204" pitchFamily="18" charset="0"/>
                                </a:rPr>
                              </m:ctrlPr>
                            </m:accPr>
                            <m:e>
                              <m:r>
                                <a:rPr lang="de-AT" sz="2400" b="0" i="1" noProof="1" smtClean="0">
                                  <a:latin typeface="Cambria Math" panose="02040503050406030204" pitchFamily="18" charset="0"/>
                                </a:rPr>
                                <m:t>𝜇</m:t>
                              </m:r>
                            </m:e>
                          </m:acc>
                          <m:sSub>
                            <m:sSubPr>
                              <m:ctrlPr>
                                <a:rPr lang="de-AT" sz="2400" b="0" i="1" noProof="1" smtClean="0">
                                  <a:latin typeface="Cambria Math" panose="02040503050406030204" pitchFamily="18" charset="0"/>
                                </a:rPr>
                              </m:ctrlPr>
                            </m:sSubPr>
                            <m:e>
                              <m:r>
                                <a:rPr lang="de-AT" sz="2400" b="0" i="1" noProof="1" smtClean="0">
                                  <a:latin typeface="Cambria Math" panose="02040503050406030204" pitchFamily="18" charset="0"/>
                                </a:rPr>
                                <m:t>𝜓</m:t>
                              </m:r>
                            </m:e>
                            <m:sub>
                              <m:r>
                                <a:rPr lang="de-AT" sz="2400" b="0" i="1" noProof="1" smtClean="0">
                                  <a:latin typeface="Cambria Math" panose="02040503050406030204" pitchFamily="18" charset="0"/>
                                </a:rPr>
                                <m:t>𝑛</m:t>
                              </m:r>
                              <m:r>
                                <a:rPr lang="de-AT" sz="2400" b="0" i="1" noProof="1" smtClean="0">
                                  <a:latin typeface="Cambria Math" panose="02040503050406030204" pitchFamily="18" charset="0"/>
                                </a:rPr>
                                <m:t>+1</m:t>
                              </m:r>
                            </m:sub>
                          </m:sSub>
                        </m:e>
                      </m:nary>
                    </m:oMath>
                  </m:oMathPara>
                </a14:m>
                <a:br>
                  <a:rPr lang="en-US" sz="2400" noProof="1"/>
                </a:br>
                <a:endParaRPr lang="de-DE" sz="2400" dirty="0"/>
              </a:p>
            </p:txBody>
          </p:sp>
        </mc:Choice>
        <mc:Fallback xmlns="">
          <p:sp>
            <p:nvSpPr>
              <p:cNvPr id="32" name="Textfeld 31">
                <a:extLst>
                  <a:ext uri="{FF2B5EF4-FFF2-40B4-BE49-F238E27FC236}">
                    <a16:creationId xmlns:a16="http://schemas.microsoft.com/office/drawing/2014/main" id="{957A8A89-B413-33FF-850E-61E8C34A5A03}"/>
                  </a:ext>
                </a:extLst>
              </p:cNvPr>
              <p:cNvSpPr txBox="1">
                <a:spLocks noRot="1" noChangeAspect="1" noMove="1" noResize="1" noEditPoints="1" noAdjustHandles="1" noChangeArrowheads="1" noChangeShapeType="1" noTextEdit="1"/>
              </p:cNvSpPr>
              <p:nvPr/>
            </p:nvSpPr>
            <p:spPr>
              <a:xfrm>
                <a:off x="34199802" y="8471265"/>
                <a:ext cx="8298520" cy="2366545"/>
              </a:xfrm>
              <a:prstGeom prst="rect">
                <a:avLst/>
              </a:prstGeom>
              <a:blipFill>
                <a:blip r:embed="rId27"/>
                <a:stretch>
                  <a:fillRect l="-1069" t="-2674" b="-9251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880885FE-A128-8D1B-76C5-FD90998A70CA}"/>
                  </a:ext>
                </a:extLst>
              </p:cNvPr>
              <p:cNvSpPr txBox="1"/>
              <p:nvPr/>
            </p:nvSpPr>
            <p:spPr>
              <a:xfrm>
                <a:off x="27662524" y="10815762"/>
                <a:ext cx="10024752" cy="707886"/>
              </a:xfrm>
              <a:prstGeom prst="rect">
                <a:avLst/>
              </a:prstGeom>
              <a:noFill/>
            </p:spPr>
            <p:txBody>
              <a:bodyPr wrap="square" rtlCol="0">
                <a:spAutoFit/>
              </a:bodyPr>
              <a:lstStyle/>
              <a:p>
                <a:r>
                  <a:rPr lang="en-US" sz="2000" b="1" noProof="1"/>
                  <a:t>Tab 7: </a:t>
                </a:r>
                <a:r>
                  <a:rPr lang="en-US" sz="2000" noProof="1"/>
                  <a:t>Comparison of the osscilator strength </a:t>
                </a:r>
                <a14:m>
                  <m:oMath xmlns:m="http://schemas.openxmlformats.org/officeDocument/2006/math">
                    <m:r>
                      <a:rPr lang="de-AT" sz="2000" b="0" i="1" noProof="1" smtClean="0">
                        <a:latin typeface="Cambria Math" panose="02040503050406030204" pitchFamily="18" charset="0"/>
                      </a:rPr>
                      <m:t>𝑓</m:t>
                    </m:r>
                  </m:oMath>
                </a14:m>
                <a:r>
                  <a:rPr lang="en-US" sz="2000" noProof="1"/>
                  <a:t> in the harmonic oscillator framework and the Numerov’ Method.</a:t>
                </a:r>
              </a:p>
            </p:txBody>
          </p:sp>
        </mc:Choice>
        <mc:Fallback xmlns="">
          <p:sp>
            <p:nvSpPr>
              <p:cNvPr id="36" name="Textfeld 35">
                <a:extLst>
                  <a:ext uri="{FF2B5EF4-FFF2-40B4-BE49-F238E27FC236}">
                    <a16:creationId xmlns:a16="http://schemas.microsoft.com/office/drawing/2014/main" id="{880885FE-A128-8D1B-76C5-FD90998A70CA}"/>
                  </a:ext>
                </a:extLst>
              </p:cNvPr>
              <p:cNvSpPr txBox="1">
                <a:spLocks noRot="1" noChangeAspect="1" noMove="1" noResize="1" noEditPoints="1" noAdjustHandles="1" noChangeArrowheads="1" noChangeShapeType="1" noTextEdit="1"/>
              </p:cNvSpPr>
              <p:nvPr/>
            </p:nvSpPr>
            <p:spPr>
              <a:xfrm>
                <a:off x="27662524" y="10815762"/>
                <a:ext cx="10024752" cy="707886"/>
              </a:xfrm>
              <a:prstGeom prst="rect">
                <a:avLst/>
              </a:prstGeom>
              <a:blipFill>
                <a:blip r:embed="rId28"/>
                <a:stretch>
                  <a:fillRect l="-759" t="-1754" b="-1403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8" name="Textfeld 37">
                <a:extLst>
                  <a:ext uri="{FF2B5EF4-FFF2-40B4-BE49-F238E27FC236}">
                    <a16:creationId xmlns:a16="http://schemas.microsoft.com/office/drawing/2014/main" id="{93BFFE54-7F7B-B494-AE7A-2D10D546E151}"/>
                  </a:ext>
                </a:extLst>
              </p:cNvPr>
              <p:cNvSpPr txBox="1"/>
              <p:nvPr/>
            </p:nvSpPr>
            <p:spPr>
              <a:xfrm>
                <a:off x="37895592" y="10834128"/>
                <a:ext cx="4638530" cy="2308324"/>
              </a:xfrm>
              <a:prstGeom prst="rect">
                <a:avLst/>
              </a:prstGeom>
              <a:noFill/>
            </p:spPr>
            <p:txBody>
              <a:bodyPr wrap="square" rtlCol="0">
                <a:spAutoFit/>
              </a:bodyPr>
              <a:lstStyle/>
              <a:p>
                <a:r>
                  <a:rPr lang="en-US" sz="2400" noProof="1"/>
                  <a:t>The harmonic osscilator allows only transitions with </a:t>
                </a:r>
                <a14:m>
                  <m:oMath xmlns:m="http://schemas.openxmlformats.org/officeDocument/2006/math">
                    <m:r>
                      <m:rPr>
                        <m:sty m:val="p"/>
                      </m:rPr>
                      <a:rPr lang="de-AT" sz="2400" b="0" i="0" noProof="1" smtClean="0">
                        <a:latin typeface="Cambria Math" panose="02040503050406030204" pitchFamily="18" charset="0"/>
                      </a:rPr>
                      <m:t>Δ</m:t>
                    </m:r>
                    <m:r>
                      <a:rPr lang="de-AT" sz="2400" b="0" i="1" noProof="1" smtClean="0">
                        <a:latin typeface="Cambria Math" panose="02040503050406030204" pitchFamily="18" charset="0"/>
                      </a:rPr>
                      <m:t>𝑛</m:t>
                    </m:r>
                    <m:r>
                      <a:rPr lang="de-AT" sz="2400" b="0" i="1" noProof="1" smtClean="0">
                        <a:latin typeface="Cambria Math" panose="02040503050406030204" pitchFamily="18" charset="0"/>
                      </a:rPr>
                      <m:t>±1</m:t>
                    </m:r>
                  </m:oMath>
                </a14:m>
                <a:r>
                  <a:rPr lang="en-US" sz="2400" noProof="1"/>
                  <a:t>, in reality, anharmonicity introduces non-zero oscillator strength also for higher transitions.</a:t>
                </a:r>
                <a:br>
                  <a:rPr lang="en-US" sz="2400" noProof="1"/>
                </a:br>
                <a:endParaRPr lang="de-DE" sz="2400" dirty="0"/>
              </a:p>
            </p:txBody>
          </p:sp>
        </mc:Choice>
        <mc:Fallback xmlns="">
          <p:sp>
            <p:nvSpPr>
              <p:cNvPr id="38" name="Textfeld 37">
                <a:extLst>
                  <a:ext uri="{FF2B5EF4-FFF2-40B4-BE49-F238E27FC236}">
                    <a16:creationId xmlns:a16="http://schemas.microsoft.com/office/drawing/2014/main" id="{93BFFE54-7F7B-B494-AE7A-2D10D546E151}"/>
                  </a:ext>
                </a:extLst>
              </p:cNvPr>
              <p:cNvSpPr txBox="1">
                <a:spLocks noRot="1" noChangeAspect="1" noMove="1" noResize="1" noEditPoints="1" noAdjustHandles="1" noChangeArrowheads="1" noChangeShapeType="1" noTextEdit="1"/>
              </p:cNvSpPr>
              <p:nvPr/>
            </p:nvSpPr>
            <p:spPr>
              <a:xfrm>
                <a:off x="37895592" y="10834128"/>
                <a:ext cx="4638530" cy="2308324"/>
              </a:xfrm>
              <a:prstGeom prst="rect">
                <a:avLst/>
              </a:prstGeom>
              <a:blipFill>
                <a:blip r:embed="rId29"/>
                <a:stretch>
                  <a:fillRect l="-1913" t="-1639" r="-546"/>
                </a:stretch>
              </a:blipFill>
            </p:spPr>
            <p:txBody>
              <a:bodyPr/>
              <a:lstStyle/>
              <a:p>
                <a:r>
                  <a:rPr lang="de-DE">
                    <a:noFill/>
                  </a:rPr>
                  <a:t> </a:t>
                </a:r>
              </a:p>
            </p:txBody>
          </p:sp>
        </mc:Fallback>
      </mc:AlternateContent>
      <p:sp>
        <p:nvSpPr>
          <p:cNvPr id="39" name="Textfeld 38">
            <a:extLst>
              <a:ext uri="{FF2B5EF4-FFF2-40B4-BE49-F238E27FC236}">
                <a16:creationId xmlns:a16="http://schemas.microsoft.com/office/drawing/2014/main" id="{BED430F6-B534-B022-ADF1-13CBCB5CE576}"/>
              </a:ext>
            </a:extLst>
          </p:cNvPr>
          <p:cNvSpPr txBox="1"/>
          <p:nvPr/>
        </p:nvSpPr>
        <p:spPr>
          <a:xfrm>
            <a:off x="23375627" y="15761202"/>
            <a:ext cx="18353233" cy="1200329"/>
          </a:xfrm>
          <a:prstGeom prst="rect">
            <a:avLst/>
          </a:prstGeom>
          <a:noFill/>
        </p:spPr>
        <p:txBody>
          <a:bodyPr wrap="square" rtlCol="0">
            <a:spAutoFit/>
          </a:bodyPr>
          <a:lstStyle/>
          <a:p>
            <a:r>
              <a:rPr lang="en-AU" sz="2400" noProof="0"/>
              <a:t>The figures below show the effect of deuteration to the bond scan between O-H and O-D. </a:t>
            </a:r>
            <a:r>
              <a:rPr lang="en-AU" sz="2400" noProof="0" dirty="0"/>
              <a:t>For trans-CH</a:t>
            </a:r>
            <a:r>
              <a:rPr lang="en-AU" sz="2400" baseline="-25000" noProof="0" dirty="0"/>
              <a:t>3</a:t>
            </a:r>
            <a:r>
              <a:rPr lang="en-AU" sz="2400" noProof="0" dirty="0"/>
              <a:t>COOD the substitution was carried out in Gaussian using the</a:t>
            </a:r>
            <a:r>
              <a:rPr lang="en-AU" sz="2400" b="1" noProof="0" dirty="0"/>
              <a:t> </a:t>
            </a:r>
            <a:r>
              <a:rPr lang="en-AU" sz="2400" b="1" i="1" noProof="0" dirty="0"/>
              <a:t>iso </a:t>
            </a:r>
            <a:r>
              <a:rPr lang="en-AU" sz="2400" noProof="0" dirty="0"/>
              <a:t>keyword in the Z-matrix coordinates. One thing to note here is the anharmonicity of the PES. For more complicated chemical systems, effect like mode coupling become more dominant, making the harmonic approximation less precise.</a:t>
            </a:r>
          </a:p>
        </p:txBody>
      </p:sp>
      <p:sp>
        <p:nvSpPr>
          <p:cNvPr id="44" name="Textfeld 43">
            <a:extLst>
              <a:ext uri="{FF2B5EF4-FFF2-40B4-BE49-F238E27FC236}">
                <a16:creationId xmlns:a16="http://schemas.microsoft.com/office/drawing/2014/main" id="{8ACC70DB-8119-EAE2-72C1-80E852F4D073}"/>
              </a:ext>
            </a:extLst>
          </p:cNvPr>
          <p:cNvSpPr txBox="1"/>
          <p:nvPr/>
        </p:nvSpPr>
        <p:spPr>
          <a:xfrm>
            <a:off x="22981340" y="23307029"/>
            <a:ext cx="8961986" cy="707886"/>
          </a:xfrm>
          <a:prstGeom prst="rect">
            <a:avLst/>
          </a:prstGeom>
          <a:noFill/>
        </p:spPr>
        <p:txBody>
          <a:bodyPr wrap="square" rtlCol="0">
            <a:spAutoFit/>
          </a:bodyPr>
          <a:lstStyle/>
          <a:p>
            <a:r>
              <a:rPr lang="en-US" sz="2000" b="1" noProof="1"/>
              <a:t>Tab 5: </a:t>
            </a:r>
            <a:r>
              <a:rPr lang="en-US" sz="2000" noProof="1"/>
              <a:t>Comparison of the frequencies obtained by Gaussian, the harmonic fit, and the </a:t>
            </a:r>
            <a:r>
              <a:rPr lang="en-US" sz="2000" b="1" noProof="1"/>
              <a:t>Numervo’s method </a:t>
            </a:r>
            <a:r>
              <a:rPr lang="en-US" sz="2000" noProof="1"/>
              <a:t>with experimental data (FTIR) for trans-CH</a:t>
            </a:r>
            <a:r>
              <a:rPr lang="en-US" sz="2000" baseline="-25000" noProof="1"/>
              <a:t>3</a:t>
            </a:r>
            <a:r>
              <a:rPr lang="en-US" sz="2000" noProof="1"/>
              <a:t>COOH.</a:t>
            </a:r>
          </a:p>
        </p:txBody>
      </p:sp>
      <p:sp>
        <p:nvSpPr>
          <p:cNvPr id="46" name="Textfeld 45">
            <a:extLst>
              <a:ext uri="{FF2B5EF4-FFF2-40B4-BE49-F238E27FC236}">
                <a16:creationId xmlns:a16="http://schemas.microsoft.com/office/drawing/2014/main" id="{B39DBFD6-E5AC-96D5-2B47-17F03C390EC5}"/>
              </a:ext>
            </a:extLst>
          </p:cNvPr>
          <p:cNvSpPr txBox="1"/>
          <p:nvPr/>
        </p:nvSpPr>
        <p:spPr>
          <a:xfrm>
            <a:off x="22968712" y="26687050"/>
            <a:ext cx="9106127" cy="1938992"/>
          </a:xfrm>
          <a:prstGeom prst="rect">
            <a:avLst/>
          </a:prstGeom>
          <a:noFill/>
        </p:spPr>
        <p:txBody>
          <a:bodyPr wrap="square" rtlCol="0">
            <a:spAutoFit/>
          </a:bodyPr>
          <a:lstStyle/>
          <a:p>
            <a:r>
              <a:rPr lang="en-AU" sz="2400" noProof="0" dirty="0"/>
              <a:t>Regarding the fundamental frequency, again the </a:t>
            </a:r>
            <a:r>
              <a:rPr lang="en-AU" sz="2400" b="1" noProof="0" dirty="0" err="1"/>
              <a:t>Numerov</a:t>
            </a:r>
            <a:r>
              <a:rPr lang="en-AU" sz="2400" b="1" noProof="0" dirty="0"/>
              <a:t> method  </a:t>
            </a:r>
            <a:r>
              <a:rPr lang="en-AU" sz="2400" noProof="0" dirty="0"/>
              <a:t>with 15.88 cm</a:t>
            </a:r>
            <a:r>
              <a:rPr lang="en-AU" sz="2400" baseline="30000" noProof="0" dirty="0"/>
              <a:t>-1 </a:t>
            </a:r>
            <a:r>
              <a:rPr lang="en-AU" sz="2400" noProof="0" dirty="0"/>
              <a:t>(0,44 %) shows the smallest derivation to the literature data. In reality  the overtones are not equally spaced due to anharmonicity of molecular vibration. Tab 5. shows clearly that </a:t>
            </a:r>
            <a:r>
              <a:rPr lang="en-AU" sz="2400" b="1" noProof="0" dirty="0" err="1"/>
              <a:t>Numerov‘s</a:t>
            </a:r>
            <a:r>
              <a:rPr lang="en-AU" sz="2400" b="1" noProof="0" dirty="0"/>
              <a:t> method </a:t>
            </a:r>
            <a:r>
              <a:rPr lang="en-AU" sz="2400" noProof="0" dirty="0"/>
              <a:t>shows the best fit to the literature data</a:t>
            </a:r>
          </a:p>
        </p:txBody>
      </p:sp>
      <p:sp>
        <p:nvSpPr>
          <p:cNvPr id="58" name="Textfeld 57">
            <a:extLst>
              <a:ext uri="{FF2B5EF4-FFF2-40B4-BE49-F238E27FC236}">
                <a16:creationId xmlns:a16="http://schemas.microsoft.com/office/drawing/2014/main" id="{59396DCC-50F4-23AA-ED61-7C0D4615004F}"/>
              </a:ext>
            </a:extLst>
          </p:cNvPr>
          <p:cNvSpPr txBox="1"/>
          <p:nvPr/>
        </p:nvSpPr>
        <p:spPr>
          <a:xfrm>
            <a:off x="32589918" y="23282817"/>
            <a:ext cx="10040134" cy="707886"/>
          </a:xfrm>
          <a:prstGeom prst="rect">
            <a:avLst/>
          </a:prstGeom>
          <a:noFill/>
        </p:spPr>
        <p:txBody>
          <a:bodyPr wrap="square" rtlCol="0">
            <a:spAutoFit/>
          </a:bodyPr>
          <a:lstStyle/>
          <a:p>
            <a:r>
              <a:rPr lang="en-US" sz="2000" b="1" noProof="1"/>
              <a:t>Tab 6: </a:t>
            </a:r>
            <a:r>
              <a:rPr lang="en-US" sz="2000" noProof="1"/>
              <a:t>Comparison of the frequencies obtained by Gaussian, the harmonic fit, and the </a:t>
            </a:r>
            <a:r>
              <a:rPr lang="en-US" sz="2000" b="1" noProof="1"/>
              <a:t>Numervo’s method </a:t>
            </a:r>
            <a:r>
              <a:rPr lang="en-US" sz="2000" noProof="1"/>
              <a:t>with experimental data (*FTIR, trans-CD</a:t>
            </a:r>
            <a:r>
              <a:rPr lang="en-US" sz="2000" baseline="-25000" noProof="1"/>
              <a:t>3</a:t>
            </a:r>
            <a:r>
              <a:rPr lang="en-US" sz="2000" noProof="1"/>
              <a:t>COOD) for trans-CH</a:t>
            </a:r>
            <a:r>
              <a:rPr lang="en-US" sz="2000" baseline="-25000" noProof="1"/>
              <a:t>3</a:t>
            </a:r>
            <a:r>
              <a:rPr lang="en-US" sz="2000" noProof="1"/>
              <a:t>COOD.</a:t>
            </a:r>
          </a:p>
        </p:txBody>
      </p:sp>
      <p:sp>
        <p:nvSpPr>
          <p:cNvPr id="61" name="Textfeld 60">
            <a:extLst>
              <a:ext uri="{FF2B5EF4-FFF2-40B4-BE49-F238E27FC236}">
                <a16:creationId xmlns:a16="http://schemas.microsoft.com/office/drawing/2014/main" id="{069CEA35-9F7E-4F6B-6D45-92622830196C}"/>
              </a:ext>
            </a:extLst>
          </p:cNvPr>
          <p:cNvSpPr txBox="1"/>
          <p:nvPr/>
        </p:nvSpPr>
        <p:spPr>
          <a:xfrm>
            <a:off x="32627813" y="26687050"/>
            <a:ext cx="9461589" cy="1938992"/>
          </a:xfrm>
          <a:prstGeom prst="rect">
            <a:avLst/>
          </a:prstGeom>
          <a:noFill/>
        </p:spPr>
        <p:txBody>
          <a:bodyPr wrap="square" rtlCol="0">
            <a:spAutoFit/>
          </a:bodyPr>
          <a:lstStyle/>
          <a:p>
            <a:r>
              <a:rPr lang="en-AU" sz="2400" noProof="0" dirty="0"/>
              <a:t>Here with a deviation of 99.58 cm</a:t>
            </a:r>
            <a:r>
              <a:rPr lang="en-AU" sz="2400" baseline="30000" noProof="0" dirty="0"/>
              <a:t>-1 </a:t>
            </a:r>
            <a:r>
              <a:rPr lang="en-AU" sz="2400" noProof="0" dirty="0"/>
              <a:t>(3.79 %) the frequencies obtained from Gaussian perform the best in respect to the experimental data. The experimental data comes from a FTIR measurement in an  </a:t>
            </a:r>
            <a:r>
              <a:rPr lang="en-AU" sz="2400" noProof="0" dirty="0" err="1"/>
              <a:t>Ar</a:t>
            </a:r>
            <a:r>
              <a:rPr lang="en-AU" sz="2400" noProof="0" dirty="0"/>
              <a:t> matrix at 8K. The smaller deviation of the harmonic Gaussian result could be an error cancellation of error compensation.</a:t>
            </a:r>
          </a:p>
        </p:txBody>
      </p:sp>
      <mc:AlternateContent xmlns:mc="http://schemas.openxmlformats.org/markup-compatibility/2006" xmlns:a14="http://schemas.microsoft.com/office/drawing/2010/main">
        <mc:Choice Requires="a14">
          <p:graphicFrame>
            <p:nvGraphicFramePr>
              <p:cNvPr id="2" name="Tabelle 1">
                <a:extLst>
                  <a:ext uri="{FF2B5EF4-FFF2-40B4-BE49-F238E27FC236}">
                    <a16:creationId xmlns:a16="http://schemas.microsoft.com/office/drawing/2014/main" id="{1EB89687-3C14-8615-54F7-D546E15E2C6B}"/>
                  </a:ext>
                </a:extLst>
              </p:cNvPr>
              <p:cNvGraphicFramePr>
                <a:graphicFrameLocks noGrp="1"/>
              </p:cNvGraphicFramePr>
              <p:nvPr>
                <p:extLst>
                  <p:ext uri="{D42A27DB-BD31-4B8C-83A1-F6EECF244321}">
                    <p14:modId xmlns:p14="http://schemas.microsoft.com/office/powerpoint/2010/main" val="2654567811"/>
                  </p:ext>
                </p:extLst>
              </p:nvPr>
            </p:nvGraphicFramePr>
            <p:xfrm>
              <a:off x="20160036" y="9877025"/>
              <a:ext cx="6891199" cy="3038868"/>
            </p:xfrm>
            <a:graphic>
              <a:graphicData uri="http://schemas.openxmlformats.org/drawingml/2006/table">
                <a:tbl>
                  <a:tblPr firstRow="1" bandRow="1">
                    <a:tableStyleId>{9D7B26C5-4107-4FEC-AEDC-1716B250A1EF}</a:tableStyleId>
                  </a:tblPr>
                  <a:tblGrid>
                    <a:gridCol w="763588">
                      <a:extLst>
                        <a:ext uri="{9D8B030D-6E8A-4147-A177-3AD203B41FA5}">
                          <a16:colId xmlns:a16="http://schemas.microsoft.com/office/drawing/2014/main" val="979508158"/>
                        </a:ext>
                      </a:extLst>
                    </a:gridCol>
                    <a:gridCol w="1192575">
                      <a:extLst>
                        <a:ext uri="{9D8B030D-6E8A-4147-A177-3AD203B41FA5}">
                          <a16:colId xmlns:a16="http://schemas.microsoft.com/office/drawing/2014/main" val="2839578664"/>
                        </a:ext>
                      </a:extLst>
                    </a:gridCol>
                    <a:gridCol w="1164328">
                      <a:extLst>
                        <a:ext uri="{9D8B030D-6E8A-4147-A177-3AD203B41FA5}">
                          <a16:colId xmlns:a16="http://schemas.microsoft.com/office/drawing/2014/main" val="427621495"/>
                        </a:ext>
                      </a:extLst>
                    </a:gridCol>
                    <a:gridCol w="1175008">
                      <a:extLst>
                        <a:ext uri="{9D8B030D-6E8A-4147-A177-3AD203B41FA5}">
                          <a16:colId xmlns:a16="http://schemas.microsoft.com/office/drawing/2014/main" val="586868843"/>
                        </a:ext>
                      </a:extLst>
                    </a:gridCol>
                    <a:gridCol w="1356600">
                      <a:extLst>
                        <a:ext uri="{9D8B030D-6E8A-4147-A177-3AD203B41FA5}">
                          <a16:colId xmlns:a16="http://schemas.microsoft.com/office/drawing/2014/main" val="180023404"/>
                        </a:ext>
                      </a:extLst>
                    </a:gridCol>
                    <a:gridCol w="1239100">
                      <a:extLst>
                        <a:ext uri="{9D8B030D-6E8A-4147-A177-3AD203B41FA5}">
                          <a16:colId xmlns:a16="http://schemas.microsoft.com/office/drawing/2014/main" val="2098031944"/>
                        </a:ext>
                      </a:extLst>
                    </a:gridCol>
                  </a:tblGrid>
                  <a:tr h="329621">
                    <a:tc>
                      <a:txBody>
                        <a:bodyPr/>
                        <a:lstStyle/>
                        <a:p>
                          <a:endParaRPr lang="de-DE" sz="18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0</m:t>
                                    </m:r>
                                  </m:sub>
                                </m:sSub>
                              </m:oMath>
                            </m:oMathPara>
                          </a14:m>
                          <a:endParaRPr lang="de-DE" sz="18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1</m:t>
                                    </m:r>
                                  </m:sub>
                                </m:sSub>
                              </m:oMath>
                            </m:oMathPara>
                          </a14:m>
                          <a:endParaRPr lang="de-DE" sz="18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2</m:t>
                                    </m:r>
                                  </m:sub>
                                </m:sSub>
                              </m:oMath>
                            </m:oMathPara>
                          </a14:m>
                          <a:endParaRPr lang="de-DE" sz="18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3</m:t>
                                    </m:r>
                                  </m:sub>
                                </m:sSub>
                              </m:oMath>
                            </m:oMathPara>
                          </a14:m>
                          <a:endParaRPr lang="de-DE" sz="18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4</m:t>
                                    </m:r>
                                  </m:sub>
                                </m:sSub>
                              </m:oMath>
                            </m:oMathPara>
                          </a14:m>
                          <a:endParaRPr lang="de-DE" sz="1800" b="0" dirty="0"/>
                        </a:p>
                      </a:txBody>
                      <a:tcPr/>
                    </a:tc>
                    <a:extLst>
                      <a:ext uri="{0D108BD9-81ED-4DB2-BD59-A6C34878D82A}">
                        <a16:rowId xmlns:a16="http://schemas.microsoft.com/office/drawing/2014/main" val="2436444094"/>
                      </a:ext>
                    </a:extLst>
                  </a:tr>
                  <a:tr h="576837">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0</m:t>
                                    </m:r>
                                  </m:sub>
                                </m:sSub>
                              </m:oMath>
                            </m:oMathPara>
                          </a14:m>
                          <a:endParaRPr lang="de-DE" sz="1800" dirty="0"/>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3.69E-14</a:t>
                          </a:r>
                        </a:p>
                      </a:txBody>
                      <a:tcPr>
                        <a:solidFill>
                          <a:schemeClr val="bg1"/>
                        </a:solidFill>
                      </a:tcPr>
                    </a:tc>
                    <a:tc>
                      <a:txBody>
                        <a:bodyPr/>
                        <a:lstStyle/>
                        <a:p>
                          <a:r>
                            <a:rPr lang="de-DE" sz="1800" dirty="0"/>
                            <a:t>1.75E-14</a:t>
                          </a:r>
                        </a:p>
                      </a:txBody>
                      <a:tcPr>
                        <a:solidFill>
                          <a:schemeClr val="bg1"/>
                        </a:solidFill>
                      </a:tcPr>
                    </a:tc>
                    <a:tc>
                      <a:txBody>
                        <a:bodyPr/>
                        <a:lstStyle/>
                        <a:p>
                          <a:r>
                            <a:rPr lang="de-DE" sz="1800" dirty="0"/>
                            <a:t>-2.28E-14</a:t>
                          </a:r>
                        </a:p>
                      </a:txBody>
                      <a:tcPr>
                        <a:solidFill>
                          <a:schemeClr val="bg1"/>
                        </a:solidFill>
                      </a:tcPr>
                    </a:tc>
                    <a:tc>
                      <a:txBody>
                        <a:bodyPr/>
                        <a:lstStyle/>
                        <a:p>
                          <a:r>
                            <a:rPr lang="de-DE" sz="1800" dirty="0"/>
                            <a:t>2.26E-14</a:t>
                          </a:r>
                        </a:p>
                      </a:txBody>
                      <a:tcPr>
                        <a:solidFill>
                          <a:schemeClr val="bg1"/>
                        </a:solidFill>
                      </a:tcPr>
                    </a:tc>
                    <a:extLst>
                      <a:ext uri="{0D108BD9-81ED-4DB2-BD59-A6C34878D82A}">
                        <a16:rowId xmlns:a16="http://schemas.microsoft.com/office/drawing/2014/main" val="2787734363"/>
                      </a:ext>
                    </a:extLst>
                  </a:tr>
                  <a:tr h="576837">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1</m:t>
                                    </m:r>
                                  </m:sub>
                                </m:sSub>
                              </m:oMath>
                            </m:oMathPara>
                          </a14:m>
                          <a:endParaRPr lang="de-DE" sz="1800" dirty="0"/>
                        </a:p>
                      </a:txBody>
                      <a:tcPr>
                        <a:solidFill>
                          <a:schemeClr val="bg1"/>
                        </a:solidFill>
                      </a:tcPr>
                    </a:tc>
                    <a:tc>
                      <a:txBody>
                        <a:bodyPr/>
                        <a:lstStyle/>
                        <a:p>
                          <a:r>
                            <a:rPr lang="de-DE" sz="1800" dirty="0"/>
                            <a:t>3.59E-14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-8.89E-15</a:t>
                          </a:r>
                        </a:p>
                      </a:txBody>
                      <a:tcPr>
                        <a:solidFill>
                          <a:schemeClr val="bg1"/>
                        </a:solidFill>
                      </a:tcPr>
                    </a:tc>
                    <a:tc>
                      <a:txBody>
                        <a:bodyPr/>
                        <a:lstStyle/>
                        <a:p>
                          <a:r>
                            <a:rPr lang="de-DE" sz="1800" dirty="0"/>
                            <a:t>2.43E-14</a:t>
                          </a:r>
                        </a:p>
                      </a:txBody>
                      <a:tcPr>
                        <a:solidFill>
                          <a:schemeClr val="bg1"/>
                        </a:solidFill>
                      </a:tcPr>
                    </a:tc>
                    <a:tc>
                      <a:txBody>
                        <a:bodyPr/>
                        <a:lstStyle/>
                        <a:p>
                          <a:r>
                            <a:rPr lang="de-DE" sz="1800" dirty="0"/>
                            <a:t>5.34E-15</a:t>
                          </a:r>
                        </a:p>
                      </a:txBody>
                      <a:tcPr>
                        <a:solidFill>
                          <a:schemeClr val="bg1"/>
                        </a:solidFill>
                      </a:tcPr>
                    </a:tc>
                    <a:extLst>
                      <a:ext uri="{0D108BD9-81ED-4DB2-BD59-A6C34878D82A}">
                        <a16:rowId xmlns:a16="http://schemas.microsoft.com/office/drawing/2014/main" val="1709506618"/>
                      </a:ext>
                    </a:extLst>
                  </a:tr>
                  <a:tr h="576837">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2</m:t>
                                    </m:r>
                                  </m:sub>
                                </m:sSub>
                              </m:oMath>
                            </m:oMathPara>
                          </a14:m>
                          <a:endParaRPr lang="de-DE" sz="1800" dirty="0"/>
                        </a:p>
                      </a:txBody>
                      <a:tcPr>
                        <a:solidFill>
                          <a:schemeClr val="bg1"/>
                        </a:solidFill>
                      </a:tcPr>
                    </a:tc>
                    <a:tc>
                      <a:txBody>
                        <a:bodyPr/>
                        <a:lstStyle/>
                        <a:p>
                          <a:r>
                            <a:rPr lang="de-DE" sz="1800" dirty="0"/>
                            <a:t>-2.89E-14</a:t>
                          </a:r>
                        </a:p>
                      </a:txBody>
                      <a:tcPr>
                        <a:solidFill>
                          <a:schemeClr val="bg1"/>
                        </a:solidFill>
                      </a:tcPr>
                    </a:tc>
                    <a:tc>
                      <a:txBody>
                        <a:bodyPr/>
                        <a:lstStyle/>
                        <a:p>
                          <a:r>
                            <a:rPr lang="de-DE" sz="1800" dirty="0"/>
                            <a:t>2.32E-14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3.19E-14</a:t>
                          </a:r>
                        </a:p>
                      </a:txBody>
                      <a:tcPr>
                        <a:solidFill>
                          <a:schemeClr val="bg1"/>
                        </a:solidFill>
                      </a:tcPr>
                    </a:tc>
                    <a:tc>
                      <a:txBody>
                        <a:bodyPr/>
                        <a:lstStyle/>
                        <a:p>
                          <a:r>
                            <a:rPr lang="de-DE" sz="1800" dirty="0"/>
                            <a:t>8.91E-15</a:t>
                          </a:r>
                        </a:p>
                      </a:txBody>
                      <a:tcPr>
                        <a:solidFill>
                          <a:schemeClr val="bg1"/>
                        </a:solidFill>
                      </a:tcPr>
                    </a:tc>
                    <a:extLst>
                      <a:ext uri="{0D108BD9-81ED-4DB2-BD59-A6C34878D82A}">
                        <a16:rowId xmlns:a16="http://schemas.microsoft.com/office/drawing/2014/main" val="1255071718"/>
                      </a:ext>
                    </a:extLst>
                  </a:tr>
                  <a:tr h="576837">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3</m:t>
                                    </m:r>
                                  </m:sub>
                                </m:sSub>
                              </m:oMath>
                            </m:oMathPara>
                          </a14:m>
                          <a:endParaRPr lang="de-DE" sz="1800" dirty="0"/>
                        </a:p>
                      </a:txBody>
                      <a:tcPr>
                        <a:solidFill>
                          <a:schemeClr val="bg1"/>
                        </a:solidFill>
                      </a:tcPr>
                    </a:tc>
                    <a:tc>
                      <a:txBody>
                        <a:bodyPr/>
                        <a:lstStyle/>
                        <a:p>
                          <a:r>
                            <a:rPr lang="de-DE" sz="1800" dirty="0"/>
                            <a:t>1.745E-14</a:t>
                          </a:r>
                        </a:p>
                      </a:txBody>
                      <a:tcPr>
                        <a:solidFill>
                          <a:schemeClr val="bg1"/>
                        </a:solidFill>
                      </a:tcPr>
                    </a:tc>
                    <a:tc>
                      <a:txBody>
                        <a:bodyPr/>
                        <a:lstStyle/>
                        <a:p>
                          <a:r>
                            <a:rPr lang="de-DE" sz="1800" dirty="0"/>
                            <a:t>-8.80E-15</a:t>
                          </a:r>
                        </a:p>
                      </a:txBody>
                      <a:tcPr>
                        <a:solidFill>
                          <a:schemeClr val="bg1"/>
                        </a:solidFill>
                      </a:tcPr>
                    </a:tc>
                    <a:tc>
                      <a:txBody>
                        <a:bodyPr/>
                        <a:lstStyle/>
                        <a:p>
                          <a:r>
                            <a:rPr lang="de-DE" sz="1800" dirty="0"/>
                            <a:t>3.29E-14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5.83E-15</a:t>
                          </a:r>
                        </a:p>
                      </a:txBody>
                      <a:tcPr>
                        <a:solidFill>
                          <a:schemeClr val="bg1"/>
                        </a:solidFill>
                      </a:tcPr>
                    </a:tc>
                    <a:extLst>
                      <a:ext uri="{0D108BD9-81ED-4DB2-BD59-A6C34878D82A}">
                        <a16:rowId xmlns:a16="http://schemas.microsoft.com/office/drawing/2014/main" val="3354069674"/>
                      </a:ext>
                    </a:extLst>
                  </a:tr>
                  <a:tr h="0">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4</m:t>
                                    </m:r>
                                  </m:sub>
                                </m:sSub>
                              </m:oMath>
                            </m:oMathPara>
                          </a14:m>
                          <a:endParaRPr lang="de-DE" sz="1800" dirty="0"/>
                        </a:p>
                      </a:txBody>
                      <a:tcPr>
                        <a:solidFill>
                          <a:schemeClr val="bg1"/>
                        </a:solidFill>
                      </a:tcPr>
                    </a:tc>
                    <a:tc>
                      <a:txBody>
                        <a:bodyPr/>
                        <a:lstStyle/>
                        <a:p>
                          <a:r>
                            <a:rPr lang="de-DE" sz="1800" dirty="0"/>
                            <a:t>2.26E-14</a:t>
                          </a:r>
                        </a:p>
                      </a:txBody>
                      <a:tcPr>
                        <a:solidFill>
                          <a:schemeClr val="bg1"/>
                        </a:solidFill>
                      </a:tcPr>
                    </a:tc>
                    <a:tc>
                      <a:txBody>
                        <a:bodyPr/>
                        <a:lstStyle/>
                        <a:p>
                          <a:r>
                            <a:rPr lang="de-DE" sz="1800" dirty="0"/>
                            <a:t>5.34E-15</a:t>
                          </a:r>
                        </a:p>
                      </a:txBody>
                      <a:tcPr>
                        <a:solidFill>
                          <a:schemeClr val="bg1"/>
                        </a:solidFill>
                      </a:tcPr>
                    </a:tc>
                    <a:tc>
                      <a:txBody>
                        <a:bodyPr/>
                        <a:lstStyle/>
                        <a:p>
                          <a:r>
                            <a:rPr lang="de-DE" sz="1800" dirty="0"/>
                            <a:t>8.91E-15</a:t>
                          </a:r>
                        </a:p>
                      </a:txBody>
                      <a:tcPr>
                        <a:solidFill>
                          <a:schemeClr val="bg1"/>
                        </a:solidFill>
                      </a:tcPr>
                    </a:tc>
                    <a:tc>
                      <a:txBody>
                        <a:bodyPr/>
                        <a:lstStyle/>
                        <a:p>
                          <a:r>
                            <a:rPr lang="de-DE" sz="1800" dirty="0"/>
                            <a:t>5.83E-15</a:t>
                          </a:r>
                        </a:p>
                      </a:txBody>
                      <a:tcPr>
                        <a:solidFill>
                          <a:schemeClr val="bg1"/>
                        </a:solidFill>
                      </a:tcPr>
                    </a:tc>
                    <a:tc>
                      <a:txBody>
                        <a:bodyPr/>
                        <a:lstStyle/>
                        <a:p>
                          <a:r>
                            <a:rPr lang="de-DE" sz="1800" dirty="0"/>
                            <a:t>1.0</a:t>
                          </a:r>
                        </a:p>
                      </a:txBody>
                      <a:tcPr>
                        <a:solidFill>
                          <a:schemeClr val="bg1">
                            <a:lumMod val="75000"/>
                          </a:schemeClr>
                        </a:solidFill>
                      </a:tcPr>
                    </a:tc>
                    <a:extLst>
                      <a:ext uri="{0D108BD9-81ED-4DB2-BD59-A6C34878D82A}">
                        <a16:rowId xmlns:a16="http://schemas.microsoft.com/office/drawing/2014/main" val="824425224"/>
                      </a:ext>
                    </a:extLst>
                  </a:tr>
                </a:tbl>
              </a:graphicData>
            </a:graphic>
          </p:graphicFrame>
        </mc:Choice>
        <mc:Fallback xmlns="">
          <p:graphicFrame>
            <p:nvGraphicFramePr>
              <p:cNvPr id="2" name="Tabelle 1">
                <a:extLst>
                  <a:ext uri="{FF2B5EF4-FFF2-40B4-BE49-F238E27FC236}">
                    <a16:creationId xmlns:a16="http://schemas.microsoft.com/office/drawing/2014/main" id="{1EB89687-3C14-8615-54F7-D546E15E2C6B}"/>
                  </a:ext>
                </a:extLst>
              </p:cNvPr>
              <p:cNvGraphicFramePr>
                <a:graphicFrameLocks noGrp="1"/>
              </p:cNvGraphicFramePr>
              <p:nvPr>
                <p:extLst>
                  <p:ext uri="{D42A27DB-BD31-4B8C-83A1-F6EECF244321}">
                    <p14:modId xmlns:p14="http://schemas.microsoft.com/office/powerpoint/2010/main" val="2654567811"/>
                  </p:ext>
                </p:extLst>
              </p:nvPr>
            </p:nvGraphicFramePr>
            <p:xfrm>
              <a:off x="20160036" y="9877025"/>
              <a:ext cx="6891199" cy="3038868"/>
            </p:xfrm>
            <a:graphic>
              <a:graphicData uri="http://schemas.openxmlformats.org/drawingml/2006/table">
                <a:tbl>
                  <a:tblPr firstRow="1" bandRow="1">
                    <a:tableStyleId>{9D7B26C5-4107-4FEC-AEDC-1716B250A1EF}</a:tableStyleId>
                  </a:tblPr>
                  <a:tblGrid>
                    <a:gridCol w="763588">
                      <a:extLst>
                        <a:ext uri="{9D8B030D-6E8A-4147-A177-3AD203B41FA5}">
                          <a16:colId xmlns:a16="http://schemas.microsoft.com/office/drawing/2014/main" val="979508158"/>
                        </a:ext>
                      </a:extLst>
                    </a:gridCol>
                    <a:gridCol w="1192575">
                      <a:extLst>
                        <a:ext uri="{9D8B030D-6E8A-4147-A177-3AD203B41FA5}">
                          <a16:colId xmlns:a16="http://schemas.microsoft.com/office/drawing/2014/main" val="2839578664"/>
                        </a:ext>
                      </a:extLst>
                    </a:gridCol>
                    <a:gridCol w="1164328">
                      <a:extLst>
                        <a:ext uri="{9D8B030D-6E8A-4147-A177-3AD203B41FA5}">
                          <a16:colId xmlns:a16="http://schemas.microsoft.com/office/drawing/2014/main" val="427621495"/>
                        </a:ext>
                      </a:extLst>
                    </a:gridCol>
                    <a:gridCol w="1175008">
                      <a:extLst>
                        <a:ext uri="{9D8B030D-6E8A-4147-A177-3AD203B41FA5}">
                          <a16:colId xmlns:a16="http://schemas.microsoft.com/office/drawing/2014/main" val="586868843"/>
                        </a:ext>
                      </a:extLst>
                    </a:gridCol>
                    <a:gridCol w="1356600">
                      <a:extLst>
                        <a:ext uri="{9D8B030D-6E8A-4147-A177-3AD203B41FA5}">
                          <a16:colId xmlns:a16="http://schemas.microsoft.com/office/drawing/2014/main" val="180023404"/>
                        </a:ext>
                      </a:extLst>
                    </a:gridCol>
                    <a:gridCol w="1239100">
                      <a:extLst>
                        <a:ext uri="{9D8B030D-6E8A-4147-A177-3AD203B41FA5}">
                          <a16:colId xmlns:a16="http://schemas.microsoft.com/office/drawing/2014/main" val="2098031944"/>
                        </a:ext>
                      </a:extLst>
                    </a:gridCol>
                  </a:tblGrid>
                  <a:tr h="365760">
                    <a:tc>
                      <a:txBody>
                        <a:bodyPr/>
                        <a:lstStyle/>
                        <a:p>
                          <a:endParaRPr lang="de-DE" sz="1800" dirty="0"/>
                        </a:p>
                      </a:txBody>
                      <a:tcPr/>
                    </a:tc>
                    <a:tc>
                      <a:txBody>
                        <a:bodyPr/>
                        <a:lstStyle/>
                        <a:p>
                          <a:endParaRPr lang="de-DE"/>
                        </a:p>
                      </a:txBody>
                      <a:tcPr>
                        <a:blipFill>
                          <a:blip r:embed="rId30"/>
                          <a:stretch>
                            <a:fillRect l="-63830" r="-414894" b="-755172"/>
                          </a:stretch>
                        </a:blipFill>
                      </a:tcPr>
                    </a:tc>
                    <a:tc>
                      <a:txBody>
                        <a:bodyPr/>
                        <a:lstStyle/>
                        <a:p>
                          <a:endParaRPr lang="de-DE"/>
                        </a:p>
                      </a:txBody>
                      <a:tcPr>
                        <a:blipFill>
                          <a:blip r:embed="rId30"/>
                          <a:stretch>
                            <a:fillRect l="-167391" r="-323913" b="-755172"/>
                          </a:stretch>
                        </a:blipFill>
                      </a:tcPr>
                    </a:tc>
                    <a:tc>
                      <a:txBody>
                        <a:bodyPr/>
                        <a:lstStyle/>
                        <a:p>
                          <a:endParaRPr lang="de-DE"/>
                        </a:p>
                      </a:txBody>
                      <a:tcPr>
                        <a:blipFill>
                          <a:blip r:embed="rId30"/>
                          <a:stretch>
                            <a:fillRect l="-264516" r="-220430" b="-755172"/>
                          </a:stretch>
                        </a:blipFill>
                      </a:tcPr>
                    </a:tc>
                    <a:tc>
                      <a:txBody>
                        <a:bodyPr/>
                        <a:lstStyle/>
                        <a:p>
                          <a:endParaRPr lang="de-DE"/>
                        </a:p>
                      </a:txBody>
                      <a:tcPr>
                        <a:blipFill>
                          <a:blip r:embed="rId30"/>
                          <a:stretch>
                            <a:fillRect l="-316822" r="-91589" b="-755172"/>
                          </a:stretch>
                        </a:blipFill>
                      </a:tcPr>
                    </a:tc>
                    <a:tc>
                      <a:txBody>
                        <a:bodyPr/>
                        <a:lstStyle/>
                        <a:p>
                          <a:endParaRPr lang="de-DE"/>
                        </a:p>
                      </a:txBody>
                      <a:tcPr>
                        <a:blipFill>
                          <a:blip r:embed="rId30"/>
                          <a:stretch>
                            <a:fillRect l="-455102" b="-755172"/>
                          </a:stretch>
                        </a:blipFill>
                      </a:tcPr>
                    </a:tc>
                    <a:extLst>
                      <a:ext uri="{0D108BD9-81ED-4DB2-BD59-A6C34878D82A}">
                        <a16:rowId xmlns:a16="http://schemas.microsoft.com/office/drawing/2014/main" val="2436444094"/>
                      </a:ext>
                    </a:extLst>
                  </a:tr>
                  <a:tr h="576837">
                    <a:tc>
                      <a:txBody>
                        <a:bodyPr/>
                        <a:lstStyle/>
                        <a:p>
                          <a:endParaRPr lang="de-DE"/>
                        </a:p>
                      </a:txBody>
                      <a:tcPr>
                        <a:blipFill>
                          <a:blip r:embed="rId30"/>
                          <a:stretch>
                            <a:fillRect t="-64444" r="-806667" b="-386667"/>
                          </a:stretch>
                        </a:blipFill>
                      </a:tcPr>
                    </a:tc>
                    <a:tc>
                      <a:txBody>
                        <a:bodyPr/>
                        <a:lstStyle/>
                        <a:p>
                          <a:r>
                            <a:rPr lang="de-DE" sz="1800" dirty="0"/>
                            <a:t>1.0</a:t>
                          </a:r>
                        </a:p>
                      </a:txBody>
                      <a:tcPr>
                        <a:solidFill>
                          <a:schemeClr val="bg1">
                            <a:lumMod val="75000"/>
                          </a:schemeClr>
                        </a:solidFill>
                      </a:tcPr>
                    </a:tc>
                    <a:tc>
                      <a:txBody>
                        <a:bodyPr/>
                        <a:lstStyle/>
                        <a:p>
                          <a:r>
                            <a:rPr lang="de-DE" sz="1800" dirty="0"/>
                            <a:t>3.69E-14</a:t>
                          </a:r>
                        </a:p>
                      </a:txBody>
                      <a:tcPr>
                        <a:solidFill>
                          <a:schemeClr val="bg1"/>
                        </a:solidFill>
                      </a:tcPr>
                    </a:tc>
                    <a:tc>
                      <a:txBody>
                        <a:bodyPr/>
                        <a:lstStyle/>
                        <a:p>
                          <a:r>
                            <a:rPr lang="de-DE" sz="1800" dirty="0"/>
                            <a:t>1.75E-14</a:t>
                          </a:r>
                        </a:p>
                      </a:txBody>
                      <a:tcPr>
                        <a:solidFill>
                          <a:schemeClr val="bg1"/>
                        </a:solidFill>
                      </a:tcPr>
                    </a:tc>
                    <a:tc>
                      <a:txBody>
                        <a:bodyPr/>
                        <a:lstStyle/>
                        <a:p>
                          <a:r>
                            <a:rPr lang="de-DE" sz="1800" dirty="0"/>
                            <a:t>-2.28E-14</a:t>
                          </a:r>
                        </a:p>
                      </a:txBody>
                      <a:tcPr>
                        <a:solidFill>
                          <a:schemeClr val="bg1"/>
                        </a:solidFill>
                      </a:tcPr>
                    </a:tc>
                    <a:tc>
                      <a:txBody>
                        <a:bodyPr/>
                        <a:lstStyle/>
                        <a:p>
                          <a:r>
                            <a:rPr lang="de-DE" sz="1800" dirty="0"/>
                            <a:t>2.26E-14</a:t>
                          </a:r>
                        </a:p>
                      </a:txBody>
                      <a:tcPr>
                        <a:solidFill>
                          <a:schemeClr val="bg1"/>
                        </a:solidFill>
                      </a:tcPr>
                    </a:tc>
                    <a:extLst>
                      <a:ext uri="{0D108BD9-81ED-4DB2-BD59-A6C34878D82A}">
                        <a16:rowId xmlns:a16="http://schemas.microsoft.com/office/drawing/2014/main" val="2787734363"/>
                      </a:ext>
                    </a:extLst>
                  </a:tr>
                  <a:tr h="576837">
                    <a:tc>
                      <a:txBody>
                        <a:bodyPr/>
                        <a:lstStyle/>
                        <a:p>
                          <a:endParaRPr lang="de-DE"/>
                        </a:p>
                      </a:txBody>
                      <a:tcPr>
                        <a:blipFill>
                          <a:blip r:embed="rId30"/>
                          <a:stretch>
                            <a:fillRect t="-160870" r="-806667" b="-278261"/>
                          </a:stretch>
                        </a:blipFill>
                      </a:tcPr>
                    </a:tc>
                    <a:tc>
                      <a:txBody>
                        <a:bodyPr/>
                        <a:lstStyle/>
                        <a:p>
                          <a:r>
                            <a:rPr lang="de-DE" sz="1800" dirty="0"/>
                            <a:t>3.59E-14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-8.89E-15</a:t>
                          </a:r>
                        </a:p>
                      </a:txBody>
                      <a:tcPr>
                        <a:solidFill>
                          <a:schemeClr val="bg1"/>
                        </a:solidFill>
                      </a:tcPr>
                    </a:tc>
                    <a:tc>
                      <a:txBody>
                        <a:bodyPr/>
                        <a:lstStyle/>
                        <a:p>
                          <a:r>
                            <a:rPr lang="de-DE" sz="1800" dirty="0"/>
                            <a:t>2.43E-14</a:t>
                          </a:r>
                        </a:p>
                      </a:txBody>
                      <a:tcPr>
                        <a:solidFill>
                          <a:schemeClr val="bg1"/>
                        </a:solidFill>
                      </a:tcPr>
                    </a:tc>
                    <a:tc>
                      <a:txBody>
                        <a:bodyPr/>
                        <a:lstStyle/>
                        <a:p>
                          <a:r>
                            <a:rPr lang="de-DE" sz="1800" dirty="0"/>
                            <a:t>5.34E-15</a:t>
                          </a:r>
                        </a:p>
                      </a:txBody>
                      <a:tcPr>
                        <a:solidFill>
                          <a:schemeClr val="bg1"/>
                        </a:solidFill>
                      </a:tcPr>
                    </a:tc>
                    <a:extLst>
                      <a:ext uri="{0D108BD9-81ED-4DB2-BD59-A6C34878D82A}">
                        <a16:rowId xmlns:a16="http://schemas.microsoft.com/office/drawing/2014/main" val="1709506618"/>
                      </a:ext>
                    </a:extLst>
                  </a:tr>
                  <a:tr h="576837">
                    <a:tc>
                      <a:txBody>
                        <a:bodyPr/>
                        <a:lstStyle/>
                        <a:p>
                          <a:endParaRPr lang="de-DE"/>
                        </a:p>
                      </a:txBody>
                      <a:tcPr>
                        <a:blipFill>
                          <a:blip r:embed="rId30"/>
                          <a:stretch>
                            <a:fillRect t="-260870" r="-806667" b="-178261"/>
                          </a:stretch>
                        </a:blipFill>
                      </a:tcPr>
                    </a:tc>
                    <a:tc>
                      <a:txBody>
                        <a:bodyPr/>
                        <a:lstStyle/>
                        <a:p>
                          <a:r>
                            <a:rPr lang="de-DE" sz="1800" dirty="0"/>
                            <a:t>-2.89E-14</a:t>
                          </a:r>
                        </a:p>
                      </a:txBody>
                      <a:tcPr>
                        <a:solidFill>
                          <a:schemeClr val="bg1"/>
                        </a:solidFill>
                      </a:tcPr>
                    </a:tc>
                    <a:tc>
                      <a:txBody>
                        <a:bodyPr/>
                        <a:lstStyle/>
                        <a:p>
                          <a:r>
                            <a:rPr lang="de-DE" sz="1800" dirty="0"/>
                            <a:t>2.32E-14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3.19E-14</a:t>
                          </a:r>
                        </a:p>
                      </a:txBody>
                      <a:tcPr>
                        <a:solidFill>
                          <a:schemeClr val="bg1"/>
                        </a:solidFill>
                      </a:tcPr>
                    </a:tc>
                    <a:tc>
                      <a:txBody>
                        <a:bodyPr/>
                        <a:lstStyle/>
                        <a:p>
                          <a:r>
                            <a:rPr lang="de-DE" sz="1800" dirty="0"/>
                            <a:t>8.91E-15</a:t>
                          </a:r>
                        </a:p>
                      </a:txBody>
                      <a:tcPr>
                        <a:solidFill>
                          <a:schemeClr val="bg1"/>
                        </a:solidFill>
                      </a:tcPr>
                    </a:tc>
                    <a:extLst>
                      <a:ext uri="{0D108BD9-81ED-4DB2-BD59-A6C34878D82A}">
                        <a16:rowId xmlns:a16="http://schemas.microsoft.com/office/drawing/2014/main" val="1255071718"/>
                      </a:ext>
                    </a:extLst>
                  </a:tr>
                  <a:tr h="576837">
                    <a:tc>
                      <a:txBody>
                        <a:bodyPr/>
                        <a:lstStyle/>
                        <a:p>
                          <a:endParaRPr lang="de-DE"/>
                        </a:p>
                      </a:txBody>
                      <a:tcPr>
                        <a:blipFill>
                          <a:blip r:embed="rId30"/>
                          <a:stretch>
                            <a:fillRect t="-368889" r="-806667" b="-82222"/>
                          </a:stretch>
                        </a:blipFill>
                      </a:tcPr>
                    </a:tc>
                    <a:tc>
                      <a:txBody>
                        <a:bodyPr/>
                        <a:lstStyle/>
                        <a:p>
                          <a:r>
                            <a:rPr lang="de-DE" sz="1800" dirty="0"/>
                            <a:t>1.745E-14</a:t>
                          </a:r>
                        </a:p>
                      </a:txBody>
                      <a:tcPr>
                        <a:solidFill>
                          <a:schemeClr val="bg1"/>
                        </a:solidFill>
                      </a:tcPr>
                    </a:tc>
                    <a:tc>
                      <a:txBody>
                        <a:bodyPr/>
                        <a:lstStyle/>
                        <a:p>
                          <a:r>
                            <a:rPr lang="de-DE" sz="1800" dirty="0"/>
                            <a:t>-8.80E-15</a:t>
                          </a:r>
                        </a:p>
                      </a:txBody>
                      <a:tcPr>
                        <a:solidFill>
                          <a:schemeClr val="bg1"/>
                        </a:solidFill>
                      </a:tcPr>
                    </a:tc>
                    <a:tc>
                      <a:txBody>
                        <a:bodyPr/>
                        <a:lstStyle/>
                        <a:p>
                          <a:r>
                            <a:rPr lang="de-DE" sz="1800" dirty="0"/>
                            <a:t>3.29E-14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5.83E-15</a:t>
                          </a:r>
                        </a:p>
                      </a:txBody>
                      <a:tcPr>
                        <a:solidFill>
                          <a:schemeClr val="bg1"/>
                        </a:solidFill>
                      </a:tcPr>
                    </a:tc>
                    <a:extLst>
                      <a:ext uri="{0D108BD9-81ED-4DB2-BD59-A6C34878D82A}">
                        <a16:rowId xmlns:a16="http://schemas.microsoft.com/office/drawing/2014/main" val="3354069674"/>
                      </a:ext>
                    </a:extLst>
                  </a:tr>
                  <a:tr h="365760">
                    <a:tc>
                      <a:txBody>
                        <a:bodyPr/>
                        <a:lstStyle/>
                        <a:p>
                          <a:endParaRPr lang="de-DE"/>
                        </a:p>
                      </a:txBody>
                      <a:tcPr>
                        <a:blipFill>
                          <a:blip r:embed="rId30"/>
                          <a:stretch>
                            <a:fillRect t="-727586" r="-806667" b="-27586"/>
                          </a:stretch>
                        </a:blipFill>
                      </a:tcPr>
                    </a:tc>
                    <a:tc>
                      <a:txBody>
                        <a:bodyPr/>
                        <a:lstStyle/>
                        <a:p>
                          <a:r>
                            <a:rPr lang="de-DE" sz="1800" dirty="0"/>
                            <a:t>2.26E-14</a:t>
                          </a:r>
                        </a:p>
                      </a:txBody>
                      <a:tcPr>
                        <a:solidFill>
                          <a:schemeClr val="bg1"/>
                        </a:solidFill>
                      </a:tcPr>
                    </a:tc>
                    <a:tc>
                      <a:txBody>
                        <a:bodyPr/>
                        <a:lstStyle/>
                        <a:p>
                          <a:r>
                            <a:rPr lang="de-DE" sz="1800" dirty="0"/>
                            <a:t>5.34E-15</a:t>
                          </a:r>
                        </a:p>
                      </a:txBody>
                      <a:tcPr>
                        <a:solidFill>
                          <a:schemeClr val="bg1"/>
                        </a:solidFill>
                      </a:tcPr>
                    </a:tc>
                    <a:tc>
                      <a:txBody>
                        <a:bodyPr/>
                        <a:lstStyle/>
                        <a:p>
                          <a:r>
                            <a:rPr lang="de-DE" sz="1800" dirty="0"/>
                            <a:t>8.91E-15</a:t>
                          </a:r>
                        </a:p>
                      </a:txBody>
                      <a:tcPr>
                        <a:solidFill>
                          <a:schemeClr val="bg1"/>
                        </a:solidFill>
                      </a:tcPr>
                    </a:tc>
                    <a:tc>
                      <a:txBody>
                        <a:bodyPr/>
                        <a:lstStyle/>
                        <a:p>
                          <a:r>
                            <a:rPr lang="de-DE" sz="1800" dirty="0"/>
                            <a:t>5.83E-15</a:t>
                          </a:r>
                        </a:p>
                      </a:txBody>
                      <a:tcPr>
                        <a:solidFill>
                          <a:schemeClr val="bg1"/>
                        </a:solidFill>
                      </a:tcPr>
                    </a:tc>
                    <a:tc>
                      <a:txBody>
                        <a:bodyPr/>
                        <a:lstStyle/>
                        <a:p>
                          <a:r>
                            <a:rPr lang="de-DE" sz="1800" dirty="0"/>
                            <a:t>1.0</a:t>
                          </a:r>
                        </a:p>
                      </a:txBody>
                      <a:tcPr>
                        <a:solidFill>
                          <a:schemeClr val="bg1">
                            <a:lumMod val="75000"/>
                          </a:schemeClr>
                        </a:solidFill>
                      </a:tcPr>
                    </a:tc>
                    <a:extLst>
                      <a:ext uri="{0D108BD9-81ED-4DB2-BD59-A6C34878D82A}">
                        <a16:rowId xmlns:a16="http://schemas.microsoft.com/office/drawing/2014/main" val="824425224"/>
                      </a:ext>
                    </a:extLst>
                  </a:tr>
                </a:tbl>
              </a:graphicData>
            </a:graphic>
          </p:graphicFrame>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160EC634-09E6-982C-D249-4CE4E7B9C51F}"/>
                  </a:ext>
                </a:extLst>
              </p:cNvPr>
              <p:cNvSpPr txBox="1"/>
              <p:nvPr/>
            </p:nvSpPr>
            <p:spPr>
              <a:xfrm>
                <a:off x="13061782" y="9459301"/>
                <a:ext cx="13989453" cy="400110"/>
              </a:xfrm>
              <a:prstGeom prst="rect">
                <a:avLst/>
              </a:prstGeom>
              <a:noFill/>
            </p:spPr>
            <p:txBody>
              <a:bodyPr wrap="square" rtlCol="0">
                <a:spAutoFit/>
              </a:bodyPr>
              <a:lstStyle/>
              <a:p>
                <a:r>
                  <a:rPr lang="de-AT" sz="2000" b="1" noProof="1"/>
                  <a:t>Tab 2/3: </a:t>
                </a:r>
                <a:r>
                  <a:rPr lang="de-AT" sz="2000" noProof="1"/>
                  <a:t>Overlap Matrix for </a:t>
                </a:r>
                <a14:m>
                  <m:oMath xmlns:m="http://schemas.openxmlformats.org/officeDocument/2006/math">
                    <m:sSub>
                      <m:sSubPr>
                        <m:ctrlPr>
                          <a:rPr lang="de-AT" sz="2000" b="0" i="1" noProof="1" smtClean="0">
                            <a:latin typeface="Cambria Math" panose="02040503050406030204" pitchFamily="18" charset="0"/>
                          </a:rPr>
                        </m:ctrlPr>
                      </m:sSubPr>
                      <m:e>
                        <m:r>
                          <a:rPr lang="de-AT" sz="2000" b="0" i="1" noProof="1" smtClean="0">
                            <a:latin typeface="Cambria Math" panose="02040503050406030204" pitchFamily="18" charset="0"/>
                          </a:rPr>
                          <m:t>𝜓</m:t>
                        </m:r>
                      </m:e>
                      <m:sub>
                        <m:r>
                          <a:rPr lang="de-AT" sz="2000" b="0" i="1" noProof="1" smtClean="0">
                            <a:latin typeface="Cambria Math" panose="02040503050406030204" pitchFamily="18" charset="0"/>
                          </a:rPr>
                          <m:t>0</m:t>
                        </m:r>
                      </m:sub>
                    </m:sSub>
                    <m:r>
                      <a:rPr lang="de-AT" sz="2000" b="0" i="1" noProof="1" smtClean="0">
                        <a:latin typeface="Cambria Math" panose="02040503050406030204" pitchFamily="18" charset="0"/>
                      </a:rPr>
                      <m:t>−</m:t>
                    </m:r>
                    <m:sSub>
                      <m:sSubPr>
                        <m:ctrlPr>
                          <a:rPr lang="de-AT" sz="2000" b="0" i="1" noProof="1" smtClean="0">
                            <a:latin typeface="Cambria Math" panose="02040503050406030204" pitchFamily="18" charset="0"/>
                          </a:rPr>
                        </m:ctrlPr>
                      </m:sSubPr>
                      <m:e>
                        <m:r>
                          <a:rPr lang="de-AT" sz="2000" b="0" i="1" noProof="1" smtClean="0">
                            <a:latin typeface="Cambria Math" panose="02040503050406030204" pitchFamily="18" charset="0"/>
                          </a:rPr>
                          <m:t>𝜓</m:t>
                        </m:r>
                      </m:e>
                      <m:sub>
                        <m:r>
                          <a:rPr lang="de-AT" sz="2000" b="0" i="1" noProof="1" smtClean="0">
                            <a:latin typeface="Cambria Math" panose="02040503050406030204" pitchFamily="18" charset="0"/>
                          </a:rPr>
                          <m:t>4</m:t>
                        </m:r>
                      </m:sub>
                    </m:sSub>
                  </m:oMath>
                </a14:m>
                <a:r>
                  <a:rPr lang="de-AT" sz="2000" noProof="1"/>
                  <a:t>, obtained by </a:t>
                </a:r>
                <a:r>
                  <a:rPr lang="de-AT" sz="2000" b="1" noProof="1"/>
                  <a:t>Numerov‘s method </a:t>
                </a:r>
                <a:r>
                  <a:rPr lang="de-AT" sz="2000" noProof="1"/>
                  <a:t>for trans-CH</a:t>
                </a:r>
                <a:r>
                  <a:rPr lang="de-AT" sz="2000" baseline="-25000" noProof="1"/>
                  <a:t>3</a:t>
                </a:r>
                <a:r>
                  <a:rPr lang="de-AT" sz="2000" noProof="1"/>
                  <a:t>COOH (right) and trans-CH</a:t>
                </a:r>
                <a:r>
                  <a:rPr lang="de-AT" sz="2000" baseline="-25000" noProof="1"/>
                  <a:t>3</a:t>
                </a:r>
                <a:r>
                  <a:rPr lang="de-AT" sz="2000" noProof="1"/>
                  <a:t>COOD (left).</a:t>
                </a:r>
                <a:endParaRPr lang="en-US" sz="2000" noProof="1"/>
              </a:p>
            </p:txBody>
          </p:sp>
        </mc:Choice>
        <mc:Fallback xmlns="">
          <p:sp>
            <p:nvSpPr>
              <p:cNvPr id="4" name="Textfeld 3">
                <a:extLst>
                  <a:ext uri="{FF2B5EF4-FFF2-40B4-BE49-F238E27FC236}">
                    <a16:creationId xmlns:a16="http://schemas.microsoft.com/office/drawing/2014/main" id="{160EC634-09E6-982C-D249-4CE4E7B9C51F}"/>
                  </a:ext>
                </a:extLst>
              </p:cNvPr>
              <p:cNvSpPr txBox="1">
                <a:spLocks noRot="1" noChangeAspect="1" noMove="1" noResize="1" noEditPoints="1" noAdjustHandles="1" noChangeArrowheads="1" noChangeShapeType="1" noTextEdit="1"/>
              </p:cNvSpPr>
              <p:nvPr/>
            </p:nvSpPr>
            <p:spPr>
              <a:xfrm>
                <a:off x="13061782" y="9459301"/>
                <a:ext cx="13989453" cy="400110"/>
              </a:xfrm>
              <a:prstGeom prst="rect">
                <a:avLst/>
              </a:prstGeom>
              <a:blipFill>
                <a:blip r:embed="rId31"/>
                <a:stretch>
                  <a:fillRect l="-453" t="-3030" b="-2727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C5E9A2F1-3763-F137-94BD-F15C4B2F24A9}"/>
                  </a:ext>
                </a:extLst>
              </p:cNvPr>
              <p:cNvSpPr txBox="1"/>
              <p:nvPr/>
            </p:nvSpPr>
            <p:spPr>
              <a:xfrm>
                <a:off x="19668514" y="6350081"/>
                <a:ext cx="7331568" cy="3057888"/>
              </a:xfrm>
              <a:prstGeom prst="rect">
                <a:avLst/>
              </a:prstGeom>
              <a:noFill/>
            </p:spPr>
            <p:txBody>
              <a:bodyPr wrap="square" rtlCol="0">
                <a:spAutoFit/>
              </a:bodyPr>
              <a:lstStyle/>
              <a:p>
                <a:r>
                  <a:rPr lang="en-GB" sz="2400" noProof="0"/>
                  <a:t>With the energy eigenvalues, the vibrational frequencies of both the fundamental and overtones can be calculated:</a:t>
                </a:r>
              </a:p>
              <a:p>
                <a:pPr/>
                <a14:m>
                  <m:oMathPara xmlns:m="http://schemas.openxmlformats.org/officeDocument/2006/math">
                    <m:oMathParaPr>
                      <m:jc m:val="centerGroup"/>
                    </m:oMathParaPr>
                    <m:oMath xmlns:m="http://schemas.openxmlformats.org/officeDocument/2006/math">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𝜈</m:t>
                          </m:r>
                        </m:e>
                        <m:sub>
                          <m:r>
                            <a:rPr lang="en-GB" sz="2400" b="0" i="1" noProof="0" smtClean="0">
                              <a:latin typeface="Cambria Math" panose="02040503050406030204" pitchFamily="18" charset="0"/>
                            </a:rPr>
                            <m:t>𝑛</m:t>
                          </m:r>
                          <m:r>
                            <a:rPr lang="en-GB" sz="2400" b="0" i="1" noProof="0" smtClean="0">
                              <a:latin typeface="Cambria Math" panose="02040503050406030204" pitchFamily="18" charset="0"/>
                            </a:rPr>
                            <m:t>0</m:t>
                          </m:r>
                        </m:sub>
                      </m:sSub>
                      <m:r>
                        <a:rPr lang="en-GB" sz="2400" b="0" i="1" noProof="0" smtClean="0">
                          <a:latin typeface="Cambria Math" panose="02040503050406030204" pitchFamily="18" charset="0"/>
                        </a:rPr>
                        <m:t>=</m:t>
                      </m:r>
                      <m:f>
                        <m:fPr>
                          <m:ctrlPr>
                            <a:rPr lang="en-GB" sz="2400" b="0" i="1" noProof="0" smtClean="0">
                              <a:latin typeface="Cambria Math" panose="02040503050406030204" pitchFamily="18" charset="0"/>
                            </a:rPr>
                          </m:ctrlPr>
                        </m:fPr>
                        <m:num>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𝐸</m:t>
                              </m:r>
                            </m:e>
                            <m:sub>
                              <m:r>
                                <a:rPr lang="en-GB" sz="2400" b="0" i="1" noProof="0" smtClean="0">
                                  <a:latin typeface="Cambria Math" panose="02040503050406030204" pitchFamily="18" charset="0"/>
                                </a:rPr>
                                <m:t>𝑛</m:t>
                              </m:r>
                            </m:sub>
                          </m:sSub>
                          <m:r>
                            <a:rPr lang="en-GB" sz="2400" b="0" i="1" noProof="0" smtClean="0">
                              <a:latin typeface="Cambria Math" panose="02040503050406030204" pitchFamily="18" charset="0"/>
                            </a:rPr>
                            <m:t>−</m:t>
                          </m:r>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𝐸</m:t>
                              </m:r>
                            </m:e>
                            <m:sub>
                              <m:r>
                                <a:rPr lang="en-GB" sz="2400" b="0" i="1" noProof="0" smtClean="0">
                                  <a:latin typeface="Cambria Math" panose="02040503050406030204" pitchFamily="18" charset="0"/>
                                </a:rPr>
                                <m:t>0</m:t>
                              </m:r>
                            </m:sub>
                          </m:sSub>
                        </m:num>
                        <m:den>
                          <m:r>
                            <a:rPr lang="en-GB" sz="2400" b="0" i="1" noProof="0" smtClean="0">
                              <a:latin typeface="Cambria Math" panose="02040503050406030204" pitchFamily="18" charset="0"/>
                            </a:rPr>
                            <m:t>h</m:t>
                          </m:r>
                        </m:den>
                      </m:f>
                    </m:oMath>
                  </m:oMathPara>
                </a14:m>
                <a:endParaRPr lang="en-GB" sz="2400" noProof="0" dirty="0"/>
              </a:p>
              <a:p>
                <a:r>
                  <a:rPr lang="en-GB" sz="2400" noProof="0" dirty="0"/>
                  <a:t>The following table displays the Overlap matrix:</a:t>
                </a:r>
              </a:p>
              <a:p>
                <a:pPr/>
                <a14:m>
                  <m:oMathPara xmlns:m="http://schemas.openxmlformats.org/officeDocument/2006/math">
                    <m:oMathParaPr>
                      <m:jc m:val="centerGroup"/>
                    </m:oMathParaPr>
                    <m:oMath xmlns:m="http://schemas.openxmlformats.org/officeDocument/2006/math">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𝑆</m:t>
                          </m:r>
                        </m:e>
                        <m:sub>
                          <m:r>
                            <a:rPr lang="en-GB" sz="2400" b="0" i="1" noProof="0" smtClean="0">
                              <a:latin typeface="Cambria Math" panose="02040503050406030204" pitchFamily="18" charset="0"/>
                            </a:rPr>
                            <m:t>𝑖𝑗</m:t>
                          </m:r>
                        </m:sub>
                      </m:sSub>
                      <m:r>
                        <a:rPr lang="en-GB" sz="2400" b="0" i="1" noProof="0" smtClean="0">
                          <a:latin typeface="Cambria Math" panose="02040503050406030204" pitchFamily="18" charset="0"/>
                        </a:rPr>
                        <m:t>=</m:t>
                      </m:r>
                      <m:nary>
                        <m:naryPr>
                          <m:ctrlPr>
                            <a:rPr lang="en-GB" sz="2400" b="0" i="1" noProof="0" smtClean="0">
                              <a:latin typeface="Cambria Math" panose="02040503050406030204" pitchFamily="18" charset="0"/>
                            </a:rPr>
                          </m:ctrlPr>
                        </m:naryPr>
                        <m:sub>
                          <m:r>
                            <m:rPr>
                              <m:brk m:alnAt="23"/>
                            </m:rPr>
                            <a:rPr lang="en-GB" sz="2400" b="0" i="1" noProof="0" smtClean="0">
                              <a:latin typeface="Cambria Math" panose="02040503050406030204" pitchFamily="18" charset="0"/>
                            </a:rPr>
                            <m:t>−</m:t>
                          </m:r>
                          <m:r>
                            <a:rPr lang="en-GB" sz="2400" b="0" i="1" noProof="0" smtClean="0">
                              <a:latin typeface="Cambria Math" panose="02040503050406030204" pitchFamily="18" charset="0"/>
                            </a:rPr>
                            <m:t>∞</m:t>
                          </m:r>
                        </m:sub>
                        <m:sup>
                          <m:r>
                            <a:rPr lang="en-GB" sz="2400" b="0" i="1" noProof="0" smtClean="0">
                              <a:latin typeface="Cambria Math" panose="02040503050406030204" pitchFamily="18" charset="0"/>
                            </a:rPr>
                            <m:t>∞</m:t>
                          </m:r>
                        </m:sup>
                        <m:e>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𝜓</m:t>
                              </m:r>
                            </m:e>
                            <m:sub>
                              <m:r>
                                <a:rPr lang="en-GB" sz="2400" b="0" i="1" noProof="0" smtClean="0">
                                  <a:latin typeface="Cambria Math" panose="02040503050406030204" pitchFamily="18" charset="0"/>
                                </a:rPr>
                                <m:t>𝑖</m:t>
                              </m:r>
                            </m:sub>
                          </m:sSub>
                          <m:d>
                            <m:dPr>
                              <m:ctrlPr>
                                <a:rPr lang="en-GB" sz="2400" b="0" i="1" noProof="0" smtClean="0">
                                  <a:latin typeface="Cambria Math" panose="02040503050406030204" pitchFamily="18" charset="0"/>
                                </a:rPr>
                              </m:ctrlPr>
                            </m:dPr>
                            <m:e>
                              <m:r>
                                <a:rPr lang="en-GB" sz="2400" b="0" i="1" noProof="0" smtClean="0">
                                  <a:latin typeface="Cambria Math" panose="02040503050406030204" pitchFamily="18" charset="0"/>
                                </a:rPr>
                                <m:t>𝑥</m:t>
                              </m:r>
                            </m:e>
                          </m:d>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𝜓</m:t>
                              </m:r>
                            </m:e>
                            <m:sub>
                              <m:r>
                                <a:rPr lang="en-GB" sz="2400" b="0" i="1" noProof="0" smtClean="0">
                                  <a:latin typeface="Cambria Math" panose="02040503050406030204" pitchFamily="18" charset="0"/>
                                </a:rPr>
                                <m:t>𝑗</m:t>
                              </m:r>
                            </m:sub>
                          </m:sSub>
                          <m:d>
                            <m:dPr>
                              <m:ctrlPr>
                                <a:rPr lang="en-GB" sz="2400" b="0" i="1" noProof="0" smtClean="0">
                                  <a:latin typeface="Cambria Math" panose="02040503050406030204" pitchFamily="18" charset="0"/>
                                </a:rPr>
                              </m:ctrlPr>
                            </m:dPr>
                            <m:e>
                              <m:r>
                                <a:rPr lang="en-GB" sz="2400" b="0" i="1" noProof="0" smtClean="0">
                                  <a:latin typeface="Cambria Math" panose="02040503050406030204" pitchFamily="18" charset="0"/>
                                </a:rPr>
                                <m:t>𝑥</m:t>
                              </m:r>
                            </m:e>
                          </m:d>
                          <m:r>
                            <a:rPr lang="en-GB" sz="2400" b="0" i="1" noProof="0" smtClean="0">
                              <a:latin typeface="Cambria Math" panose="02040503050406030204" pitchFamily="18" charset="0"/>
                            </a:rPr>
                            <m:t>𝑑𝑥</m:t>
                          </m:r>
                        </m:e>
                      </m:nary>
                    </m:oMath>
                  </m:oMathPara>
                </a14:m>
                <a:endParaRPr lang="en-GB" sz="2400" noProof="0" dirty="0"/>
              </a:p>
            </p:txBody>
          </p:sp>
        </mc:Choice>
        <mc:Fallback xmlns="">
          <p:sp>
            <p:nvSpPr>
              <p:cNvPr id="7" name="Textfeld 6">
                <a:extLst>
                  <a:ext uri="{FF2B5EF4-FFF2-40B4-BE49-F238E27FC236}">
                    <a16:creationId xmlns:a16="http://schemas.microsoft.com/office/drawing/2014/main" id="{C5E9A2F1-3763-F137-94BD-F15C4B2F24A9}"/>
                  </a:ext>
                </a:extLst>
              </p:cNvPr>
              <p:cNvSpPr txBox="1">
                <a:spLocks noRot="1" noChangeAspect="1" noMove="1" noResize="1" noEditPoints="1" noAdjustHandles="1" noChangeArrowheads="1" noChangeShapeType="1" noTextEdit="1"/>
              </p:cNvSpPr>
              <p:nvPr/>
            </p:nvSpPr>
            <p:spPr>
              <a:xfrm>
                <a:off x="19668514" y="6350081"/>
                <a:ext cx="7331568" cy="3057888"/>
              </a:xfrm>
              <a:prstGeom prst="rect">
                <a:avLst/>
              </a:prstGeom>
              <a:blipFill>
                <a:blip r:embed="rId32"/>
                <a:stretch>
                  <a:fillRect l="-1211" t="-1660" b="-71784"/>
                </a:stretch>
              </a:blipFill>
            </p:spPr>
            <p:txBody>
              <a:bodyPr/>
              <a:lstStyle/>
              <a:p>
                <a:r>
                  <a:rPr lang="de-DE">
                    <a:noFill/>
                  </a:rPr>
                  <a:t> </a:t>
                </a:r>
              </a:p>
            </p:txBody>
          </p:sp>
        </mc:Fallback>
      </mc:AlternateContent>
      <p:sp>
        <p:nvSpPr>
          <p:cNvPr id="16" name="Bogen 15">
            <a:extLst>
              <a:ext uri="{FF2B5EF4-FFF2-40B4-BE49-F238E27FC236}">
                <a16:creationId xmlns:a16="http://schemas.microsoft.com/office/drawing/2014/main" id="{2DC771B6-2162-B3C0-D13E-1FE46CA6E8E3}"/>
              </a:ext>
            </a:extLst>
          </p:cNvPr>
          <p:cNvSpPr/>
          <p:nvPr/>
        </p:nvSpPr>
        <p:spPr>
          <a:xfrm rot="1249468">
            <a:off x="17595225" y="6615731"/>
            <a:ext cx="97553" cy="129051"/>
          </a:xfrm>
          <a:prstGeom prst="arc">
            <a:avLst>
              <a:gd name="adj1" fmla="val 16551361"/>
              <a:gd name="adj2" fmla="val 2493407"/>
            </a:avLst>
          </a:prstGeom>
          <a:ln w="63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373843440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1649</Words>
  <Application>Microsoft Macintosh PowerPoint</Application>
  <PresentationFormat>Benutzerdefiniert</PresentationFormat>
  <Paragraphs>318</Paragraphs>
  <Slides>1</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Aptos</vt:lpstr>
      <vt:lpstr>Aptos Display</vt:lpstr>
      <vt:lpstr>Arial</vt:lpstr>
      <vt:lpstr>Cambria Math</vt:lpstr>
      <vt:lpstr>ElsevierSans</vt:lpstr>
      <vt:lpstr>Lato</vt:lpstr>
      <vt:lpstr>Roboto</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Lukas Marian Meinschad</dc:creator>
  <cp:lastModifiedBy>Lukas Marian Meinschad</cp:lastModifiedBy>
  <cp:revision>18</cp:revision>
  <dcterms:created xsi:type="dcterms:W3CDTF">2024-11-08T08:59:31Z</dcterms:created>
  <dcterms:modified xsi:type="dcterms:W3CDTF">2024-11-21T07:57:07Z</dcterms:modified>
</cp:coreProperties>
</file>