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8" r:id="rId2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D4C"/>
    <a:srgbClr val="EB8B2D"/>
    <a:srgbClr val="343433"/>
    <a:srgbClr val="636462"/>
    <a:srgbClr val="7777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 autoAdjust="0"/>
    <p:restoredTop sz="94751"/>
  </p:normalViewPr>
  <p:slideViewPr>
    <p:cSldViewPr snapToGrid="0" snapToObjects="1" showGuides="1">
      <p:cViewPr>
        <p:scale>
          <a:sx n="135" d="100"/>
          <a:sy n="135" d="100"/>
        </p:scale>
        <p:origin x="2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70" d="100"/>
          <a:sy n="170" d="100"/>
        </p:scale>
        <p:origin x="648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F9A7093-B570-B193-D7A9-C5C63DBA20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ABD1486-6470-ADF8-DE88-7EFF4FFC6F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5FBCA-7827-204B-8916-3BD441F72BB8}" type="datetimeFigureOut">
              <a:rPr lang="de-DE" smtClean="0"/>
              <a:t>26.08.24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AD9848-4544-6C88-D485-3E2FFA25BC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54C57B-ECE4-849C-BD69-0C6CD30F619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2C0D7-0313-8748-AFD1-FE9CFDB25C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58877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2CE5A1-857B-214D-8BEE-AF65CEFCD544}" type="datetimeFigureOut">
              <a:rPr lang="de-DE" smtClean="0"/>
              <a:t>26.08.24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31BCB-E4CC-CD41-BF0E-941D9510A3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62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4FC01E-4815-58CB-245F-C6264A32E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130142"/>
            <a:ext cx="10858029" cy="4746783"/>
          </a:xfrm>
        </p:spPr>
        <p:txBody>
          <a:bodyPr>
            <a:normAutofit/>
          </a:bodyPr>
          <a:lstStyle>
            <a:lvl1pPr marL="228594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1pPr>
            <a:lvl2pPr marL="685783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2pPr>
            <a:lvl3pPr marL="1142971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3pPr>
            <a:lvl4pPr marL="1600160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4pPr>
            <a:lvl5pPr marL="2057349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8864711B-B66A-4977-94BF-C8F796675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August 24</a:t>
            </a:fld>
            <a:endParaRPr lang="de-AT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DADEC43C-9F10-44C2-948C-1CE9C0008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062F2930-2022-4645-AD40-1CBBC51C5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332656"/>
            <a:ext cx="10865960" cy="4778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DDB4200-B07A-411A-9FE4-AD38EF843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542403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 userDrawn="1">
          <p15:clr>
            <a:srgbClr val="FBAE40"/>
          </p15:clr>
        </p15:guide>
        <p15:guide id="2" pos="48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E0E2EE-6D34-4B5B-AA4B-573B592F9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CA28F89-96FF-4583-812E-E0A19D070C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August 24</a:t>
            </a:fld>
            <a:endParaRPr lang="de-AT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FFC789B-2A81-4438-874D-C120BD9583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BED4D0-8BC2-43F5-A2D4-B6152750D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7351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6763" y="1130400"/>
            <a:ext cx="5273191" cy="475138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de-DE" dirty="0"/>
            </a:lvl1pPr>
            <a:lvl2pPr>
              <a:defRPr lang="de-DE" dirty="0"/>
            </a:lvl2pPr>
            <a:lvl3pPr>
              <a:defRPr lang="de-DE" dirty="0"/>
            </a:lvl3pPr>
            <a:lvl4pPr>
              <a:defRPr lang="de-DE" dirty="0"/>
            </a:lvl4pPr>
            <a:lvl5pPr>
              <a:defRPr lang="en-US" dirty="0"/>
            </a:lvl5pPr>
          </a:lstStyle>
          <a:p>
            <a:pPr marL="228594" lvl="0" indent="-228594">
              <a:buFont typeface="Wingdings" pitchFamily="2" charset="2"/>
              <a:buChar char="§"/>
            </a:pPr>
            <a:r>
              <a:rPr lang="de-DE" dirty="0"/>
              <a:t>Mastertextformat bearbeiten</a:t>
            </a:r>
          </a:p>
          <a:p>
            <a:pPr marL="685783" lvl="1" indent="-228594">
              <a:buFont typeface="Wingdings" pitchFamily="2" charset="2"/>
              <a:buChar char="§"/>
            </a:pPr>
            <a:r>
              <a:rPr lang="de-DE" dirty="0"/>
              <a:t>Zweite Ebene</a:t>
            </a:r>
          </a:p>
          <a:p>
            <a:pPr marL="1142971" lvl="2" indent="-228594">
              <a:buFont typeface="Wingdings" pitchFamily="2" charset="2"/>
              <a:buChar char="§"/>
            </a:pPr>
            <a:r>
              <a:rPr lang="de-DE" dirty="0"/>
              <a:t>Dritte Ebene</a:t>
            </a:r>
          </a:p>
          <a:p>
            <a:pPr marL="1600160" lvl="3" indent="-228594">
              <a:buFont typeface="Wingdings" pitchFamily="2" charset="2"/>
              <a:buChar char="§"/>
            </a:pPr>
            <a:r>
              <a:rPr lang="de-DE" dirty="0"/>
              <a:t>Vierte Ebene</a:t>
            </a:r>
          </a:p>
          <a:p>
            <a:pPr marL="2057349" lvl="4" indent="-228594">
              <a:buFont typeface="Wingdings" pitchFamily="2" charset="2"/>
              <a:buChar char="§"/>
            </a:pPr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7F25E90-E439-A938-CC55-2C9384E72BB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59368" y="1130400"/>
            <a:ext cx="5274000" cy="4751387"/>
          </a:xfrm>
        </p:spPr>
        <p:txBody>
          <a:bodyPr>
            <a:normAutofit/>
          </a:bodyPr>
          <a:lstStyle>
            <a:lvl1pPr marL="228594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1pPr>
            <a:lvl2pPr marL="685783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2pPr>
            <a:lvl3pPr marL="1142971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3pPr>
            <a:lvl4pPr marL="1600160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4pPr>
            <a:lvl5pPr marL="2057349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4D2A0F63-3047-48A0-8844-706F94AA5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August 24</a:t>
            </a:fld>
            <a:endParaRPr lang="de-AT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01F5EA41-68C8-4101-A777-DA8D66CDA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BA835BB1-C341-484D-9478-FD7AC6FE9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332656"/>
            <a:ext cx="10865960" cy="4778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3CABCA6-8A44-4510-88DF-105258291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468730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0969" y="1797050"/>
            <a:ext cx="5274000" cy="4079875"/>
          </a:xfrm>
        </p:spPr>
        <p:txBody>
          <a:bodyPr>
            <a:normAutofit/>
          </a:bodyPr>
          <a:lstStyle>
            <a:lvl1pPr marL="228594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1pPr>
            <a:lvl2pPr marL="457189" indent="0">
              <a:buNone/>
              <a:defRPr sz="2400">
                <a:solidFill>
                  <a:srgbClr val="4C4D4C"/>
                </a:solidFill>
              </a:defRPr>
            </a:lvl2pPr>
            <a:lvl3pPr>
              <a:defRPr sz="2000">
                <a:solidFill>
                  <a:schemeClr val="accent6"/>
                </a:solidFill>
              </a:defRPr>
            </a:lvl3pPr>
            <a:lvl4pPr>
              <a:defRPr sz="2000">
                <a:solidFill>
                  <a:schemeClr val="accent6"/>
                </a:solidFill>
              </a:defRPr>
            </a:lvl4pPr>
            <a:lvl5pPr>
              <a:defRPr sz="2000"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23EBBEB-ABBC-395C-14A7-2F7F0FAE60BA}"/>
              </a:ext>
            </a:extLst>
          </p:cNvPr>
          <p:cNvSpPr txBox="1"/>
          <p:nvPr userDrawn="1"/>
        </p:nvSpPr>
        <p:spPr>
          <a:xfrm>
            <a:off x="770969" y="1126927"/>
            <a:ext cx="5273999" cy="40011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Untertitelformat bearbeiten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8689F5-31B5-F924-6649-EBD229A11FB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59368" y="1797050"/>
            <a:ext cx="5274000" cy="4079875"/>
          </a:xfrm>
        </p:spPr>
        <p:txBody>
          <a:bodyPr>
            <a:normAutofit/>
          </a:bodyPr>
          <a:lstStyle>
            <a:lvl1pPr marL="228594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1pPr>
            <a:lvl2pPr marL="457189" indent="0">
              <a:buNone/>
              <a:defRPr sz="2400">
                <a:solidFill>
                  <a:srgbClr val="4C4D4C"/>
                </a:solidFill>
              </a:defRPr>
            </a:lvl2pPr>
            <a:lvl3pPr>
              <a:defRPr sz="2000">
                <a:solidFill>
                  <a:schemeClr val="accent6"/>
                </a:solidFill>
              </a:defRPr>
            </a:lvl3pPr>
            <a:lvl4pPr>
              <a:defRPr sz="2000">
                <a:solidFill>
                  <a:schemeClr val="accent6"/>
                </a:solidFill>
              </a:defRPr>
            </a:lvl4pPr>
            <a:lvl5pPr>
              <a:defRPr sz="2000"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FCADC7D-CFAE-D0EC-0BBB-45D49E9E25BF}"/>
              </a:ext>
            </a:extLst>
          </p:cNvPr>
          <p:cNvSpPr txBox="1"/>
          <p:nvPr userDrawn="1"/>
        </p:nvSpPr>
        <p:spPr>
          <a:xfrm>
            <a:off x="6359368" y="1127050"/>
            <a:ext cx="5274000" cy="40011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Untertitelformat bearbeiten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4139E03F-37B4-4FFD-BF3A-B610654DE8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August 24</a:t>
            </a:fld>
            <a:endParaRPr lang="de-AT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4164399-33DF-4CA4-BB06-BBFA3298F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E524F7D8-13D0-4D7C-BB66-DD0288049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332656"/>
            <a:ext cx="10865960" cy="4778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0BA7D5B-6828-4902-BCFD-FDFC101416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12441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9368" y="1130400"/>
            <a:ext cx="5274000" cy="4756918"/>
          </a:xfrm>
        </p:spPr>
        <p:txBody>
          <a:bodyPr>
            <a:normAutofit/>
          </a:bodyPr>
          <a:lstStyle>
            <a:lvl1pPr marL="228594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1pPr>
            <a:lvl2pPr marL="685783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2pPr>
            <a:lvl3pPr marL="1142971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3pPr>
            <a:lvl4pPr marL="1600160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4pPr>
            <a:lvl5pPr marL="2057349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6799" y="1130400"/>
            <a:ext cx="5274000" cy="475691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C4D4C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FA8C76D-FB78-46AD-9126-06C0DD9776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August 24</a:t>
            </a:fld>
            <a:endParaRPr lang="de-AT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C3B2896-5CE0-4AE2-BF67-5854CC0A1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164C183-DEFE-4514-A946-E88C7F477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332656"/>
            <a:ext cx="10865960" cy="4778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93F9A72-D976-44B9-928D-DE07A3A5D7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1576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9368" y="1130400"/>
            <a:ext cx="5274000" cy="4751386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rgbClr val="4C4D4C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6C6A265-800A-43D6-2F98-C10611F54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6762" y="1130400"/>
            <a:ext cx="5274000" cy="47513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C4D4C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4E2278B-2CE9-430A-902D-4C5232CCD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August 24</a:t>
            </a:fld>
            <a:endParaRPr lang="de-AT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AC6CA4D-A3B1-475B-ABEA-939A8969F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24C3248B-5FBB-4845-9AAC-068CB56D4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332656"/>
            <a:ext cx="10865960" cy="4778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600DB79-799A-4AB8-8AF9-3C91DADD7D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19915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+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8E3D3830-AFB1-4618-B279-6F686B2B65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6763" y="1700213"/>
            <a:ext cx="10866437" cy="1145537"/>
          </a:xfrm>
        </p:spPr>
        <p:txBody>
          <a:bodyPr>
            <a:noAutofit/>
          </a:bodyPr>
          <a:lstStyle>
            <a:lvl1pPr marL="623888" indent="-358775">
              <a:buNone/>
              <a:defRPr sz="2000" i="1"/>
            </a:lvl1pPr>
            <a:lvl2pPr marL="457200" indent="0">
              <a:buNone/>
              <a:defRPr sz="2000" i="1"/>
            </a:lvl2pPr>
            <a:lvl3pPr marL="914400" indent="0">
              <a:buNone/>
              <a:defRPr sz="2000" i="1"/>
            </a:lvl3pPr>
            <a:lvl4pPr marL="1371600" indent="0">
              <a:buNone/>
              <a:defRPr sz="2000" i="1"/>
            </a:lvl4pPr>
            <a:lvl5pPr marL="1828800" indent="0">
              <a:buNone/>
              <a:defRPr sz="2000" i="1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D230031-93FC-50BC-76F9-90A026F0873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6763" y="1130400"/>
            <a:ext cx="10865960" cy="480053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C4D4C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5D40C19-5571-4E6B-92FB-0DB0321559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August 24</a:t>
            </a:fld>
            <a:endParaRPr lang="de-AT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6A666AF-0FF4-4744-939E-6225A79AC1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C3F18671-40F8-476D-AA96-093766E4A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332656"/>
            <a:ext cx="10865960" cy="4778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AAADEFE-31C8-48CD-9129-6646A91622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C19150B-8033-4BB0-A118-14B6BAB797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6763" y="2949575"/>
            <a:ext cx="10848975" cy="292735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66364703-4655-3A8A-7A24-521B94AB028D}"/>
              </a:ext>
            </a:extLst>
          </p:cNvPr>
          <p:cNvCxnSpPr/>
          <p:nvPr userDrawn="1"/>
        </p:nvCxnSpPr>
        <p:spPr>
          <a:xfrm>
            <a:off x="863269" y="1797050"/>
            <a:ext cx="0" cy="96010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3692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9CEA406-B33A-474E-AD25-1543EBC50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August 24</a:t>
            </a:fld>
            <a:endParaRPr lang="de-AT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CA45CBD-1CCA-4B41-9006-CD2C63922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5B5B30B-5CF3-41A4-91A9-CC3AAAC64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6765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 Social Media+ww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7090AD0-FD2A-CA7D-BBD5-5B2FCD0D81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240682" cy="688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136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218396C8-6250-4EB9-A9AF-4941536C7682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rcRect/>
          <a:stretch/>
        </p:blipFill>
        <p:spPr>
          <a:xfrm>
            <a:off x="0" y="0"/>
            <a:ext cx="12250813" cy="689108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7408" y="332656"/>
            <a:ext cx="10865960" cy="4778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408" y="1130142"/>
            <a:ext cx="10865960" cy="4746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594" lvl="0" indent="-228594">
              <a:buFont typeface="Wingdings" pitchFamily="2" charset="2"/>
              <a:buChar char="§"/>
            </a:pPr>
            <a:r>
              <a:rPr lang="de-DE" dirty="0"/>
              <a:t>Mastertextformat bearbeiten</a:t>
            </a:r>
          </a:p>
          <a:p>
            <a:pPr marL="685783" lvl="1" indent="-228594">
              <a:buFont typeface="Wingdings" pitchFamily="2" charset="2"/>
              <a:buChar char="§"/>
            </a:pPr>
            <a:r>
              <a:rPr lang="de-DE" dirty="0"/>
              <a:t>Zweite Ebene</a:t>
            </a:r>
          </a:p>
          <a:p>
            <a:pPr marL="1142971" lvl="2" indent="-228594">
              <a:buFont typeface="Wingdings" pitchFamily="2" charset="2"/>
              <a:buChar char="§"/>
            </a:pPr>
            <a:r>
              <a:rPr lang="de-DE" dirty="0"/>
              <a:t>Dritte Ebene</a:t>
            </a:r>
          </a:p>
          <a:p>
            <a:pPr marL="1600160" lvl="3" indent="-228594">
              <a:buFont typeface="Wingdings" pitchFamily="2" charset="2"/>
              <a:buChar char="§"/>
            </a:pPr>
            <a:r>
              <a:rPr lang="de-DE" dirty="0"/>
              <a:t>Vierte Ebene</a:t>
            </a:r>
          </a:p>
          <a:p>
            <a:pPr marL="2057349" lvl="4" indent="-228594">
              <a:buFont typeface="Wingdings" pitchFamily="2" charset="2"/>
              <a:buChar char="§"/>
            </a:pPr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August 24</a:t>
            </a:fld>
            <a:endParaRPr lang="de-A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39700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47" r:id="rId2"/>
    <p:sldLayoutId id="2147483708" r:id="rId3"/>
    <p:sldLayoutId id="2147483721" r:id="rId4"/>
    <p:sldLayoutId id="2147483712" r:id="rId5"/>
    <p:sldLayoutId id="2147483713" r:id="rId6"/>
    <p:sldLayoutId id="2147483714" r:id="rId7"/>
    <p:sldLayoutId id="2147483735" r:id="rId8"/>
    <p:sldLayoutId id="2147483720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 dirty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de-DE" sz="1800" kern="1200">
          <a:solidFill>
            <a:srgbClr val="4C4D4C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rgbClr val="4C4D4C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rgbClr val="4C4D4C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rgbClr val="4C4D4C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>
          <a:solidFill>
            <a:srgbClr val="4C4D4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 userDrawn="1">
          <p15:clr>
            <a:srgbClr val="F26B43"/>
          </p15:clr>
        </p15:guide>
        <p15:guide id="2" pos="483" userDrawn="1">
          <p15:clr>
            <a:srgbClr val="F26B43"/>
          </p15:clr>
        </p15:guide>
        <p15:guide id="3" orient="horz" pos="210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20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4B32904-51DD-661A-0514-D33B02425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Finished</a:t>
            </a:r>
            <a:r>
              <a:rPr lang="de-DE" dirty="0"/>
              <a:t> </a:t>
            </a:r>
            <a:r>
              <a:rPr lang="de-DE" dirty="0" err="1"/>
              <a:t>writing</a:t>
            </a:r>
            <a:r>
              <a:rPr lang="de-DE" dirty="0"/>
              <a:t> </a:t>
            </a:r>
            <a:r>
              <a:rPr lang="de-DE" dirty="0" err="1"/>
              <a:t>thesis</a:t>
            </a:r>
            <a:endParaRPr lang="de-DE" dirty="0"/>
          </a:p>
          <a:p>
            <a:r>
              <a:rPr lang="de-DE" dirty="0" err="1"/>
              <a:t>Programming</a:t>
            </a:r>
            <a:r>
              <a:rPr lang="de-DE" dirty="0"/>
              <a:t> and </a:t>
            </a:r>
            <a:r>
              <a:rPr lang="de-DE" dirty="0" err="1"/>
              <a:t>Implementations</a:t>
            </a:r>
            <a:r>
              <a:rPr lang="de-DE" dirty="0"/>
              <a:t> </a:t>
            </a:r>
            <a:r>
              <a:rPr lang="de-DE" dirty="0" err="1"/>
              <a:t>finished</a:t>
            </a:r>
            <a:endParaRPr lang="de-DE" dirty="0"/>
          </a:p>
          <a:p>
            <a:r>
              <a:rPr lang="de-DE" dirty="0"/>
              <a:t>Open Tasks:</a:t>
            </a:r>
          </a:p>
          <a:p>
            <a:pPr lvl="1"/>
            <a:r>
              <a:rPr lang="de-DE" dirty="0"/>
              <a:t>Writing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Use on </a:t>
            </a:r>
            <a:r>
              <a:rPr lang="de-DE" dirty="0" err="1"/>
              <a:t>Github</a:t>
            </a:r>
            <a:endParaRPr lang="de-DE" dirty="0"/>
          </a:p>
          <a:p>
            <a:pPr lvl="1"/>
            <a:r>
              <a:rPr lang="de-DE" dirty="0" err="1"/>
              <a:t>Documentation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Python </a:t>
            </a:r>
            <a:r>
              <a:rPr lang="de-DE" dirty="0" err="1"/>
              <a:t>Script</a:t>
            </a:r>
            <a:endParaRPr lang="de-DE" dirty="0"/>
          </a:p>
          <a:p>
            <a:pPr lvl="1"/>
            <a:r>
              <a:rPr lang="de-DE" dirty="0" err="1"/>
              <a:t>Modification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Output File</a:t>
            </a:r>
          </a:p>
          <a:p>
            <a:pPr lvl="1"/>
            <a:r>
              <a:rPr lang="de-DE" dirty="0"/>
              <a:t>Further </a:t>
            </a:r>
            <a:r>
              <a:rPr lang="de-DE" dirty="0" err="1"/>
              <a:t>Testing</a:t>
            </a:r>
            <a:r>
              <a:rPr lang="de-DE" dirty="0"/>
              <a:t> …</a:t>
            </a:r>
          </a:p>
          <a:p>
            <a:endParaRPr lang="de-DE" dirty="0"/>
          </a:p>
          <a:p>
            <a:r>
              <a:rPr lang="de-DE" dirty="0"/>
              <a:t>New Argument Keyword </a:t>
            </a:r>
            <a:r>
              <a:rPr lang="de-DE" dirty="0">
                <a:sym typeface="Wingdings" pitchFamily="2" charset="2"/>
              </a:rPr>
              <a:t> </a:t>
            </a:r>
            <a:r>
              <a:rPr lang="de-DE" dirty="0" err="1">
                <a:sym typeface="Wingdings" pitchFamily="2" charset="2"/>
              </a:rPr>
              <a:t>latex_tab</a:t>
            </a:r>
            <a:endParaRPr lang="de-DE" dirty="0">
              <a:sym typeface="Wingdings" pitchFamily="2" charset="2"/>
            </a:endParaRPr>
          </a:p>
          <a:p>
            <a:r>
              <a:rPr lang="de-DE" dirty="0">
                <a:sym typeface="Wingdings" pitchFamily="2" charset="2"/>
              </a:rPr>
              <a:t>Updated </a:t>
            </a:r>
            <a:r>
              <a:rPr lang="de-DE" i="1" dirty="0" err="1">
                <a:sym typeface="Wingdings" pitchFamily="2" charset="2"/>
              </a:rPr>
              <a:t>Requirements.txt</a:t>
            </a:r>
            <a:endParaRPr lang="de-DE" i="1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71DCC19-0A92-A10A-2A66-CD421532D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1601603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56BF02-01A5-8805-4041-74455549D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Configurations</a:t>
            </a:r>
            <a:r>
              <a:rPr lang="de-DE" dirty="0"/>
              <a:t> </a:t>
            </a:r>
            <a:r>
              <a:rPr lang="de-DE" dirty="0" err="1"/>
              <a:t>Water</a:t>
            </a:r>
            <a:r>
              <a:rPr lang="de-DE" dirty="0"/>
              <a:t> Dimer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6445888-FEA3-01BC-767B-54FE2CD6BC0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fld id="{7C3CDC0F-71BF-B840-812C-9588125E0BFE}" type="datetime6">
              <a:rPr lang="de-AT" smtClean="0"/>
              <a:pPr algn="ctr"/>
              <a:t>August 24</a:t>
            </a:fld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738452E-D51B-4302-D778-647A1C1DE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de-AT" dirty="0"/>
              <a:t>Lukas </a:t>
            </a:r>
            <a:r>
              <a:rPr lang="de-AT" dirty="0" err="1"/>
              <a:t>Meinschad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74F50B4-C29B-B67E-DFDB-59831819C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EBA229B5-7CFD-BC45-B1DD-7E8FA6FF2A01}" type="slidenum">
              <a:rPr lang="de-AT" smtClean="0"/>
              <a:pPr algn="r"/>
              <a:t>2</a:t>
            </a:fld>
            <a:endParaRPr lang="de-AT" dirty="0"/>
          </a:p>
        </p:txBody>
      </p:sp>
      <p:pic>
        <p:nvPicPr>
          <p:cNvPr id="7" name="Grafik 6" descr="Ein Bild, das Screenshot, Diagramm, Quadrat, Rechteck enthält.&#10;&#10;Automatisch generierte Beschreibung">
            <a:extLst>
              <a:ext uri="{FF2B5EF4-FFF2-40B4-BE49-F238E27FC236}">
                <a16:creationId xmlns:a16="http://schemas.microsoft.com/office/drawing/2014/main" id="{9CB922EE-459C-6BD2-EB63-E8FD60A0F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62" y="1099022"/>
            <a:ext cx="6630722" cy="496880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9972604-1F10-0FF7-2FCC-E758009C5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402" y="1547855"/>
            <a:ext cx="3116350" cy="152974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2400D25A-0B58-F396-7DC8-2693B4CA1817}"/>
              </a:ext>
            </a:extLst>
          </p:cNvPr>
          <p:cNvSpPr txBox="1"/>
          <p:nvPr/>
        </p:nvSpPr>
        <p:spPr>
          <a:xfrm>
            <a:off x="3121997" y="200098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O2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6A09DA5-443E-CF85-EC94-252AFF1D0499}"/>
              </a:ext>
            </a:extLst>
          </p:cNvPr>
          <p:cNvSpPr txBox="1"/>
          <p:nvPr/>
        </p:nvSpPr>
        <p:spPr>
          <a:xfrm>
            <a:off x="1348894" y="208244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O1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405CF99-976E-D6B5-BF91-CDD41A0CC75D}"/>
              </a:ext>
            </a:extLst>
          </p:cNvPr>
          <p:cNvSpPr txBox="1"/>
          <p:nvPr/>
        </p:nvSpPr>
        <p:spPr>
          <a:xfrm>
            <a:off x="1056896" y="1651554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H1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842B6CA-DA0E-7FE6-A9D0-1E3044378ACE}"/>
              </a:ext>
            </a:extLst>
          </p:cNvPr>
          <p:cNvSpPr txBox="1"/>
          <p:nvPr/>
        </p:nvSpPr>
        <p:spPr>
          <a:xfrm>
            <a:off x="1911811" y="2024061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H2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0C845EC-005A-9D41-CF0C-97A473A9CE24}"/>
              </a:ext>
            </a:extLst>
          </p:cNvPr>
          <p:cNvSpPr txBox="1"/>
          <p:nvPr/>
        </p:nvSpPr>
        <p:spPr>
          <a:xfrm>
            <a:off x="3272703" y="2575787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H3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A759875-7695-E4F1-D01C-F7F0AAA1A661}"/>
              </a:ext>
            </a:extLst>
          </p:cNvPr>
          <p:cNvSpPr txBox="1"/>
          <p:nvPr/>
        </p:nvSpPr>
        <p:spPr>
          <a:xfrm>
            <a:off x="3495681" y="1896608"/>
            <a:ext cx="44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H4</a:t>
            </a:r>
          </a:p>
        </p:txBody>
      </p:sp>
      <p:pic>
        <p:nvPicPr>
          <p:cNvPr id="16" name="Grafik 15" descr="Ein Bild, das Screenshot, Rechteck, Quadrat, Diagramm enthält.&#10;&#10;Automatisch generierte Beschreibung">
            <a:extLst>
              <a:ext uri="{FF2B5EF4-FFF2-40B4-BE49-F238E27FC236}">
                <a16:creationId xmlns:a16="http://schemas.microsoft.com/office/drawing/2014/main" id="{3698207C-F6AC-0CC8-AC9F-745ECB0125F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4224"/>
          <a:stretch/>
        </p:blipFill>
        <p:spPr>
          <a:xfrm>
            <a:off x="5883897" y="1188897"/>
            <a:ext cx="6308103" cy="493548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FE724E18-6F10-5A38-DA49-3ECF28EDE1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2328" y="1736040"/>
            <a:ext cx="2543983" cy="1431468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67E8138F-6A07-B9AE-010B-47CEB17C5E78}"/>
              </a:ext>
            </a:extLst>
          </p:cNvPr>
          <p:cNvSpPr txBox="1"/>
          <p:nvPr/>
        </p:nvSpPr>
        <p:spPr>
          <a:xfrm>
            <a:off x="8628316" y="255547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O1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257F538-1156-A231-280F-EFFA79F83FB5}"/>
              </a:ext>
            </a:extLst>
          </p:cNvPr>
          <p:cNvSpPr txBox="1"/>
          <p:nvPr/>
        </p:nvSpPr>
        <p:spPr>
          <a:xfrm>
            <a:off x="7070154" y="218565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O2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4F0F596-310F-D88A-1D92-0FB99E4BD50D}"/>
              </a:ext>
            </a:extLst>
          </p:cNvPr>
          <p:cNvSpPr txBox="1"/>
          <p:nvPr/>
        </p:nvSpPr>
        <p:spPr>
          <a:xfrm>
            <a:off x="8328607" y="2271654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B7DD48B-9F83-B841-113B-1C6BFC4D069B}"/>
              </a:ext>
            </a:extLst>
          </p:cNvPr>
          <p:cNvSpPr txBox="1"/>
          <p:nvPr/>
        </p:nvSpPr>
        <p:spPr>
          <a:xfrm>
            <a:off x="8263120" y="2702876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5BC19181-DFB3-33AD-8CCF-12761293D8C9}"/>
              </a:ext>
            </a:extLst>
          </p:cNvPr>
          <p:cNvSpPr txBox="1"/>
          <p:nvPr/>
        </p:nvSpPr>
        <p:spPr>
          <a:xfrm>
            <a:off x="6865609" y="1761269"/>
            <a:ext cx="44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H4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E7EF2CE-B5E4-F4A7-A1A4-6C4131B4BF4C}"/>
              </a:ext>
            </a:extLst>
          </p:cNvPr>
          <p:cNvSpPr txBox="1"/>
          <p:nvPr/>
        </p:nvSpPr>
        <p:spPr>
          <a:xfrm>
            <a:off x="6714257" y="2451774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H3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5C9CACEA-E807-03D6-094B-A2C393F0FE9E}"/>
              </a:ext>
            </a:extLst>
          </p:cNvPr>
          <p:cNvSpPr txBox="1"/>
          <p:nvPr/>
        </p:nvSpPr>
        <p:spPr>
          <a:xfrm>
            <a:off x="893402" y="819565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non-planar </a:t>
            </a:r>
            <a:r>
              <a:rPr lang="de-DE" dirty="0" err="1"/>
              <a:t>C</a:t>
            </a:r>
            <a:r>
              <a:rPr lang="de-DE" baseline="-25000" dirty="0" err="1"/>
              <a:t>s</a:t>
            </a:r>
            <a:endParaRPr lang="de-DE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7AA74A2-4231-25AC-52DA-3B20FF07C723}"/>
              </a:ext>
            </a:extLst>
          </p:cNvPr>
          <p:cNvSpPr txBox="1"/>
          <p:nvPr/>
        </p:nvSpPr>
        <p:spPr>
          <a:xfrm>
            <a:off x="6569215" y="835723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non-planar C</a:t>
            </a:r>
            <a:r>
              <a:rPr lang="de-DE" baseline="-25000" dirty="0"/>
              <a:t>2V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9385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56BF02-01A5-8805-4041-74455549D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Configurations</a:t>
            </a:r>
            <a:r>
              <a:rPr lang="de-DE" dirty="0"/>
              <a:t> </a:t>
            </a:r>
            <a:r>
              <a:rPr lang="de-DE" dirty="0" err="1"/>
              <a:t>Water</a:t>
            </a:r>
            <a:r>
              <a:rPr lang="de-DE" dirty="0"/>
              <a:t> Dimer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6445888-FEA3-01BC-767B-54FE2CD6BC0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fld id="{7C3CDC0F-71BF-B840-812C-9588125E0BFE}" type="datetime6">
              <a:rPr lang="de-AT" smtClean="0"/>
              <a:pPr algn="ctr"/>
              <a:t>August 24</a:t>
            </a:fld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738452E-D51B-4302-D778-647A1C1DE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de-AT" dirty="0"/>
              <a:t>Lukas </a:t>
            </a:r>
            <a:r>
              <a:rPr lang="de-AT" dirty="0" err="1"/>
              <a:t>Meinschad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74F50B4-C29B-B67E-DFDB-59831819C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EBA229B5-7CFD-BC45-B1DD-7E8FA6FF2A01}" type="slidenum">
              <a:rPr lang="de-AT" smtClean="0"/>
              <a:pPr algn="r"/>
              <a:t>3</a:t>
            </a:fld>
            <a:endParaRPr lang="de-AT" dirty="0"/>
          </a:p>
        </p:txBody>
      </p:sp>
      <p:pic>
        <p:nvPicPr>
          <p:cNvPr id="7" name="Grafik 6" descr="Ein Bild, das Screenshot, Diagramm, Quadrat, Rechteck enthält.&#10;&#10;Automatisch generierte Beschreibung">
            <a:extLst>
              <a:ext uri="{FF2B5EF4-FFF2-40B4-BE49-F238E27FC236}">
                <a16:creationId xmlns:a16="http://schemas.microsoft.com/office/drawing/2014/main" id="{9CB922EE-459C-6BD2-EB63-E8FD60A0F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62" y="1099022"/>
            <a:ext cx="6630722" cy="496880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9972604-1F10-0FF7-2FCC-E758009C5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402" y="1547855"/>
            <a:ext cx="3116350" cy="152974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2400D25A-0B58-F396-7DC8-2693B4CA1817}"/>
              </a:ext>
            </a:extLst>
          </p:cNvPr>
          <p:cNvSpPr txBox="1"/>
          <p:nvPr/>
        </p:nvSpPr>
        <p:spPr>
          <a:xfrm>
            <a:off x="3121997" y="200098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O2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6A09DA5-443E-CF85-EC94-252AFF1D0499}"/>
              </a:ext>
            </a:extLst>
          </p:cNvPr>
          <p:cNvSpPr txBox="1"/>
          <p:nvPr/>
        </p:nvSpPr>
        <p:spPr>
          <a:xfrm>
            <a:off x="1348894" y="208244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O1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405CF99-976E-D6B5-BF91-CDD41A0CC75D}"/>
              </a:ext>
            </a:extLst>
          </p:cNvPr>
          <p:cNvSpPr txBox="1"/>
          <p:nvPr/>
        </p:nvSpPr>
        <p:spPr>
          <a:xfrm>
            <a:off x="1056896" y="1651554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H1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842B6CA-DA0E-7FE6-A9D0-1E3044378ACE}"/>
              </a:ext>
            </a:extLst>
          </p:cNvPr>
          <p:cNvSpPr txBox="1"/>
          <p:nvPr/>
        </p:nvSpPr>
        <p:spPr>
          <a:xfrm>
            <a:off x="1911811" y="2024061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H2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0C845EC-005A-9D41-CF0C-97A473A9CE24}"/>
              </a:ext>
            </a:extLst>
          </p:cNvPr>
          <p:cNvSpPr txBox="1"/>
          <p:nvPr/>
        </p:nvSpPr>
        <p:spPr>
          <a:xfrm>
            <a:off x="3272703" y="2575787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H3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A759875-7695-E4F1-D01C-F7F0AAA1A661}"/>
              </a:ext>
            </a:extLst>
          </p:cNvPr>
          <p:cNvSpPr txBox="1"/>
          <p:nvPr/>
        </p:nvSpPr>
        <p:spPr>
          <a:xfrm>
            <a:off x="3486254" y="1906035"/>
            <a:ext cx="44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H4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A82E10FA-EB8E-F1F2-1D64-E097A88C7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9544" y="420479"/>
            <a:ext cx="3034169" cy="2015991"/>
          </a:xfrm>
          <a:prstGeom prst="rect">
            <a:avLst/>
          </a:prstGeom>
        </p:spPr>
      </p:pic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A17D70D7-B42A-C865-3D3F-63096D05023C}"/>
              </a:ext>
            </a:extLst>
          </p:cNvPr>
          <p:cNvCxnSpPr>
            <a:endCxn id="25" idx="1"/>
          </p:cNvCxnSpPr>
          <p:nvPr/>
        </p:nvCxnSpPr>
        <p:spPr>
          <a:xfrm flipV="1">
            <a:off x="5274873" y="1428475"/>
            <a:ext cx="1564671" cy="11469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4E6D9E4F-6C3E-399E-56B5-9C315F2C5F32}"/>
              </a:ext>
            </a:extLst>
          </p:cNvPr>
          <p:cNvSpPr txBox="1"/>
          <p:nvPr/>
        </p:nvSpPr>
        <p:spPr>
          <a:xfrm>
            <a:off x="6737484" y="5429525"/>
            <a:ext cx="5297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Contribution</a:t>
            </a:r>
            <a:r>
              <a:rPr lang="de-DE" dirty="0"/>
              <a:t> not 50/50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hydrogen </a:t>
            </a:r>
            <a:r>
              <a:rPr lang="de-DE" dirty="0" err="1"/>
              <a:t>bonding</a:t>
            </a:r>
            <a:r>
              <a:rPr lang="de-DE" dirty="0"/>
              <a:t>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C90686ED-4DFC-6DEF-AED4-57F78793E63E}"/>
                  </a:ext>
                </a:extLst>
              </p:cNvPr>
              <p:cNvSpPr txBox="1"/>
              <p:nvPr/>
            </p:nvSpPr>
            <p:spPr>
              <a:xfrm>
                <a:off x="7693002" y="2265940"/>
                <a:ext cx="14738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𝑎𝑠</m:t>
                        </m:r>
                      </m:sub>
                    </m:sSub>
                  </m:oMath>
                </a14:m>
                <a:r>
                  <a:rPr lang="de-DE" dirty="0"/>
                  <a:t> 4212 cm</a:t>
                </a:r>
                <a:r>
                  <a:rPr lang="de-DE" baseline="30000" dirty="0"/>
                  <a:t>-1</a:t>
                </a:r>
                <a:endParaRPr lang="de-DE" dirty="0"/>
              </a:p>
            </p:txBody>
          </p:sp>
        </mc:Choice>
        <mc:Fallback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C90686ED-4DFC-6DEF-AED4-57F78793E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002" y="2265940"/>
                <a:ext cx="1473801" cy="369332"/>
              </a:xfrm>
              <a:prstGeom prst="rect">
                <a:avLst/>
              </a:prstGeom>
              <a:blipFill>
                <a:blip r:embed="rId5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Grafik 29">
            <a:extLst>
              <a:ext uri="{FF2B5EF4-FFF2-40B4-BE49-F238E27FC236}">
                <a16:creationId xmlns:a16="http://schemas.microsoft.com/office/drawing/2014/main" id="{C812B3E0-280A-AB0B-43B8-5D085C8123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9544" y="2722093"/>
            <a:ext cx="3517442" cy="22050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BC7E617B-EA40-4EF0-818C-B164D1F3BAAE}"/>
                  </a:ext>
                </a:extLst>
              </p:cNvPr>
              <p:cNvSpPr txBox="1"/>
              <p:nvPr/>
            </p:nvSpPr>
            <p:spPr>
              <a:xfrm>
                <a:off x="7945245" y="4742479"/>
                <a:ext cx="1371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de-DE" dirty="0"/>
                  <a:t> 4212 cm</a:t>
                </a:r>
                <a:r>
                  <a:rPr lang="de-DE" baseline="30000" dirty="0"/>
                  <a:t>-1</a:t>
                </a:r>
                <a:endParaRPr lang="de-DE" dirty="0"/>
              </a:p>
            </p:txBody>
          </p:sp>
        </mc:Choice>
        <mc:Fallback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BC7E617B-EA40-4EF0-818C-B164D1F3B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5245" y="4742479"/>
                <a:ext cx="1371979" cy="369332"/>
              </a:xfrm>
              <a:prstGeom prst="rect">
                <a:avLst/>
              </a:prstGeom>
              <a:blipFill>
                <a:blip r:embed="rId7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07D9FEC5-3C18-358F-9B60-0C3EE1B3BB24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531485" y="3130168"/>
            <a:ext cx="2308059" cy="6944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436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56BF02-01A5-8805-4041-74455549D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de-DE" dirty="0" err="1"/>
              <a:t>Water</a:t>
            </a:r>
            <a:r>
              <a:rPr lang="de-DE" dirty="0"/>
              <a:t> Dimer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6445888-FEA3-01BC-767B-54FE2CD6BC0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fld id="{7C3CDC0F-71BF-B840-812C-9588125E0BFE}" type="datetime6">
              <a:rPr lang="de-AT" smtClean="0"/>
              <a:pPr algn="ctr"/>
              <a:t>August 24</a:t>
            </a:fld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738452E-D51B-4302-D778-647A1C1DE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de-AT" dirty="0"/>
              <a:t>Lukas </a:t>
            </a:r>
            <a:r>
              <a:rPr lang="de-AT" dirty="0" err="1"/>
              <a:t>Meinschad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74F50B4-C29B-B67E-DFDB-59831819C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EBA229B5-7CFD-BC45-B1DD-7E8FA6FF2A01}" type="slidenum">
              <a:rPr lang="de-AT" smtClean="0"/>
              <a:pPr algn="r"/>
              <a:t>4</a:t>
            </a:fld>
            <a:endParaRPr lang="de-AT" dirty="0"/>
          </a:p>
        </p:txBody>
      </p:sp>
      <p:pic>
        <p:nvPicPr>
          <p:cNvPr id="16" name="Grafik 15" descr="Ein Bild, das Screenshot, Rechteck, Quadrat, Diagramm enthält.&#10;&#10;Automatisch generierte Beschreibung">
            <a:extLst>
              <a:ext uri="{FF2B5EF4-FFF2-40B4-BE49-F238E27FC236}">
                <a16:creationId xmlns:a16="http://schemas.microsoft.com/office/drawing/2014/main" id="{3698207C-F6AC-0CC8-AC9F-745ECB0125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224"/>
          <a:stretch/>
        </p:blipFill>
        <p:spPr>
          <a:xfrm>
            <a:off x="5883897" y="1188897"/>
            <a:ext cx="6308103" cy="493548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FE724E18-6F10-5A38-DA49-3ECF28EDE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328" y="1736040"/>
            <a:ext cx="2543983" cy="1431468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67E8138F-6A07-B9AE-010B-47CEB17C5E78}"/>
              </a:ext>
            </a:extLst>
          </p:cNvPr>
          <p:cNvSpPr txBox="1"/>
          <p:nvPr/>
        </p:nvSpPr>
        <p:spPr>
          <a:xfrm>
            <a:off x="8628316" y="255547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O1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257F538-1156-A231-280F-EFFA79F83FB5}"/>
              </a:ext>
            </a:extLst>
          </p:cNvPr>
          <p:cNvSpPr txBox="1"/>
          <p:nvPr/>
        </p:nvSpPr>
        <p:spPr>
          <a:xfrm>
            <a:off x="7070154" y="218565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O2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4F0F596-310F-D88A-1D92-0FB99E4BD50D}"/>
              </a:ext>
            </a:extLst>
          </p:cNvPr>
          <p:cNvSpPr txBox="1"/>
          <p:nvPr/>
        </p:nvSpPr>
        <p:spPr>
          <a:xfrm>
            <a:off x="8328607" y="2271654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B7DD48B-9F83-B841-113B-1C6BFC4D069B}"/>
              </a:ext>
            </a:extLst>
          </p:cNvPr>
          <p:cNvSpPr txBox="1"/>
          <p:nvPr/>
        </p:nvSpPr>
        <p:spPr>
          <a:xfrm>
            <a:off x="8263120" y="2702876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5BC19181-DFB3-33AD-8CCF-12761293D8C9}"/>
              </a:ext>
            </a:extLst>
          </p:cNvPr>
          <p:cNvSpPr txBox="1"/>
          <p:nvPr/>
        </p:nvSpPr>
        <p:spPr>
          <a:xfrm>
            <a:off x="6865609" y="1761269"/>
            <a:ext cx="44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H4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E7EF2CE-B5E4-F4A7-A1A4-6C4131B4BF4C}"/>
              </a:ext>
            </a:extLst>
          </p:cNvPr>
          <p:cNvSpPr txBox="1"/>
          <p:nvPr/>
        </p:nvSpPr>
        <p:spPr>
          <a:xfrm>
            <a:off x="6714257" y="2451774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H3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933F0A2-87C2-FE52-6A8B-B75F4B68502B}"/>
              </a:ext>
            </a:extLst>
          </p:cNvPr>
          <p:cNvCxnSpPr>
            <a:cxnSpLocks/>
          </p:cNvCxnSpPr>
          <p:nvPr/>
        </p:nvCxnSpPr>
        <p:spPr>
          <a:xfrm flipH="1" flipV="1">
            <a:off x="4181710" y="2061032"/>
            <a:ext cx="6566184" cy="3907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6" name="Grafik 25">
            <a:extLst>
              <a:ext uri="{FF2B5EF4-FFF2-40B4-BE49-F238E27FC236}">
                <a16:creationId xmlns:a16="http://schemas.microsoft.com/office/drawing/2014/main" id="{FA430A93-EC8A-D5B5-4ADC-40119A27D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913" y="1149184"/>
            <a:ext cx="3530238" cy="182369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D62388B0-43E7-216C-BF3A-DA12F79F7263}"/>
                  </a:ext>
                </a:extLst>
              </p:cNvPr>
              <p:cNvSpPr txBox="1"/>
              <p:nvPr/>
            </p:nvSpPr>
            <p:spPr>
              <a:xfrm>
                <a:off x="1612713" y="2799191"/>
                <a:ext cx="14738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𝑎𝑠</m:t>
                        </m:r>
                      </m:sub>
                    </m:sSub>
                  </m:oMath>
                </a14:m>
                <a:r>
                  <a:rPr lang="de-DE" dirty="0"/>
                  <a:t> 4228 cm</a:t>
                </a:r>
                <a:r>
                  <a:rPr lang="de-DE" baseline="30000" dirty="0"/>
                  <a:t>-1</a:t>
                </a:r>
                <a:endParaRPr lang="de-DE" dirty="0"/>
              </a:p>
            </p:txBody>
          </p:sp>
        </mc:Choice>
        <mc:Fallback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D62388B0-43E7-216C-BF3A-DA12F79F7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713" y="2799191"/>
                <a:ext cx="1473801" cy="369332"/>
              </a:xfrm>
              <a:prstGeom prst="rect">
                <a:avLst/>
              </a:prstGeom>
              <a:blipFill>
                <a:blip r:embed="rId5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Grafik 28">
            <a:extLst>
              <a:ext uri="{FF2B5EF4-FFF2-40B4-BE49-F238E27FC236}">
                <a16:creationId xmlns:a16="http://schemas.microsoft.com/office/drawing/2014/main" id="{FA3F59D9-673C-F1B9-FE8F-111C85BBD1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450" y="3469268"/>
            <a:ext cx="3813260" cy="1914830"/>
          </a:xfrm>
          <a:prstGeom prst="rect">
            <a:avLst/>
          </a:prstGeom>
        </p:spPr>
      </p:pic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DC8399B0-E155-25DD-1D28-DE7645FF7BD9}"/>
              </a:ext>
            </a:extLst>
          </p:cNvPr>
          <p:cNvCxnSpPr>
            <a:cxnSpLocks/>
            <a:endCxn id="29" idx="3"/>
          </p:cNvCxnSpPr>
          <p:nvPr/>
        </p:nvCxnSpPr>
        <p:spPr>
          <a:xfrm flipH="1">
            <a:off x="4181710" y="2451774"/>
            <a:ext cx="5650447" cy="19749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B8DBA82B-EDF3-2AE8-AF0D-79860C60399A}"/>
                  </a:ext>
                </a:extLst>
              </p:cNvPr>
              <p:cNvSpPr txBox="1"/>
              <p:nvPr/>
            </p:nvSpPr>
            <p:spPr>
              <a:xfrm>
                <a:off x="1592019" y="5384098"/>
                <a:ext cx="13680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de-DE" dirty="0"/>
                  <a:t> 4139 cm</a:t>
                </a:r>
                <a:r>
                  <a:rPr lang="de-DE" baseline="30000" dirty="0"/>
                  <a:t>-1</a:t>
                </a:r>
                <a:endParaRPr lang="de-DE" dirty="0"/>
              </a:p>
            </p:txBody>
          </p:sp>
        </mc:Choice>
        <mc:Fallback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B8DBA82B-EDF3-2AE8-AF0D-79860C603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2019" y="5384098"/>
                <a:ext cx="1368003" cy="369332"/>
              </a:xfrm>
              <a:prstGeom prst="rect">
                <a:avLst/>
              </a:prstGeom>
              <a:blipFill>
                <a:blip r:embed="rId7"/>
                <a:stretch>
                  <a:fillRect t="-6452" b="-225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8127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A2B82B-A3B5-521E-68EA-493E59332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Other </a:t>
            </a:r>
            <a:r>
              <a:rPr lang="de-DE" dirty="0" err="1"/>
              <a:t>Configurations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6884A85-F076-8FDE-AA4D-092E2CDE392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fld id="{7C3CDC0F-71BF-B840-812C-9588125E0BFE}" type="datetime6">
              <a:rPr lang="de-AT" smtClean="0"/>
              <a:pPr algn="ctr"/>
              <a:t>August 24</a:t>
            </a:fld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23E0B0B-3C97-9302-E325-6468AA510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de-AT" dirty="0"/>
              <a:t>Lukas </a:t>
            </a:r>
            <a:r>
              <a:rPr lang="de-AT" dirty="0" err="1"/>
              <a:t>Meinschad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C66DF01-34BE-106E-DB84-46F3DD6E6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EBA229B5-7CFD-BC45-B1DD-7E8FA6FF2A01}" type="slidenum">
              <a:rPr lang="de-AT" smtClean="0"/>
              <a:pPr algn="r"/>
              <a:t>5</a:t>
            </a:fld>
            <a:endParaRPr lang="de-AT" dirty="0"/>
          </a:p>
        </p:txBody>
      </p:sp>
      <p:pic>
        <p:nvPicPr>
          <p:cNvPr id="7" name="Grafik 6" descr="Ein Bild, das Screenshot, Diagramm, Quadrat, Rechteck enthält.&#10;&#10;Automatisch generierte Beschreibung">
            <a:extLst>
              <a:ext uri="{FF2B5EF4-FFF2-40B4-BE49-F238E27FC236}">
                <a16:creationId xmlns:a16="http://schemas.microsoft.com/office/drawing/2014/main" id="{A5A88574-3B35-BF8A-1970-21C5DA579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79" y="1140642"/>
            <a:ext cx="6376376" cy="477820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AA329CF-FCAF-14FB-1F73-772AA0A33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567" y="136525"/>
            <a:ext cx="5068002" cy="287669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8FEE0397-F0AB-38BA-6113-55C5A70AB83C}"/>
              </a:ext>
            </a:extLst>
          </p:cNvPr>
          <p:cNvSpPr txBox="1"/>
          <p:nvPr/>
        </p:nvSpPr>
        <p:spPr>
          <a:xfrm>
            <a:off x="7466029" y="139020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O1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180856D-DEC5-65D9-1FCD-BFB000A5A89E}"/>
              </a:ext>
            </a:extLst>
          </p:cNvPr>
          <p:cNvSpPr txBox="1"/>
          <p:nvPr/>
        </p:nvSpPr>
        <p:spPr>
          <a:xfrm>
            <a:off x="7154203" y="2332353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H1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E769BD1-37C9-B3D5-2D74-3FE610141B1A}"/>
              </a:ext>
            </a:extLst>
          </p:cNvPr>
          <p:cNvSpPr txBox="1"/>
          <p:nvPr/>
        </p:nvSpPr>
        <p:spPr>
          <a:xfrm>
            <a:off x="8471883" y="1418549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H2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8A21C18-FA5C-8A2A-4F86-A928D87B92E7}"/>
              </a:ext>
            </a:extLst>
          </p:cNvPr>
          <p:cNvSpPr txBox="1"/>
          <p:nvPr/>
        </p:nvSpPr>
        <p:spPr>
          <a:xfrm>
            <a:off x="10474752" y="1409510"/>
            <a:ext cx="453970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O2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0213902-48BB-1C6D-32D4-443A337DF93C}"/>
              </a:ext>
            </a:extLst>
          </p:cNvPr>
          <p:cNvSpPr txBox="1"/>
          <p:nvPr/>
        </p:nvSpPr>
        <p:spPr>
          <a:xfrm>
            <a:off x="10870677" y="556004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H3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27B493D-5084-A17E-2FA8-B2F2EE60D65B}"/>
              </a:ext>
            </a:extLst>
          </p:cNvPr>
          <p:cNvSpPr txBox="1"/>
          <p:nvPr/>
        </p:nvSpPr>
        <p:spPr>
          <a:xfrm>
            <a:off x="11131363" y="2081206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H4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FE98686D-C792-3A6F-E07F-E677A3B26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923" y="3047941"/>
            <a:ext cx="2602845" cy="147909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6A5AC8BF-BB3B-C772-D413-A8FE9F5540E1}"/>
                  </a:ext>
                </a:extLst>
              </p:cNvPr>
              <p:cNvSpPr txBox="1"/>
              <p:nvPr/>
            </p:nvSpPr>
            <p:spPr>
              <a:xfrm>
                <a:off x="7508118" y="4507926"/>
                <a:ext cx="14005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de-DE" dirty="0"/>
                  <a:t> 129 cm</a:t>
                </a:r>
                <a:r>
                  <a:rPr lang="de-DE" baseline="30000" dirty="0"/>
                  <a:t>-1</a:t>
                </a:r>
                <a:endParaRPr lang="de-DE" dirty="0"/>
              </a:p>
            </p:txBody>
          </p:sp>
        </mc:Choice>
        <mc:Fallback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6A5AC8BF-BB3B-C772-D413-A8FE9F554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8118" y="4507926"/>
                <a:ext cx="1400576" cy="369332"/>
              </a:xfrm>
              <a:prstGeom prst="rect">
                <a:avLst/>
              </a:prstGeom>
              <a:blipFill>
                <a:blip r:embed="rId5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Grafik 17">
            <a:extLst>
              <a:ext uri="{FF2B5EF4-FFF2-40B4-BE49-F238E27FC236}">
                <a16:creationId xmlns:a16="http://schemas.microsoft.com/office/drawing/2014/main" id="{F5397D38-C8B1-E5C2-A7BB-E8D8B24A2F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89124" y="3194194"/>
            <a:ext cx="2320082" cy="119030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3B0C57AB-1C0D-4694-1290-6AB550EA78ED}"/>
                  </a:ext>
                </a:extLst>
              </p:cNvPr>
              <p:cNvSpPr txBox="1"/>
              <p:nvPr/>
            </p:nvSpPr>
            <p:spPr>
              <a:xfrm>
                <a:off x="9776053" y="4532184"/>
                <a:ext cx="2102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2)</m:t>
                    </m:r>
                  </m:oMath>
                </a14:m>
                <a:r>
                  <a:rPr lang="de-DE" dirty="0"/>
                  <a:t> 163 cm</a:t>
                </a:r>
                <a:r>
                  <a:rPr lang="de-DE" baseline="30000" dirty="0"/>
                  <a:t>-1</a:t>
                </a:r>
                <a:endParaRPr lang="de-DE" dirty="0"/>
              </a:p>
            </p:txBody>
          </p:sp>
        </mc:Choice>
        <mc:Fallback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3B0C57AB-1C0D-4694-1290-6AB550EA7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053" y="4532184"/>
                <a:ext cx="2102179" cy="369332"/>
              </a:xfrm>
              <a:prstGeom prst="rect">
                <a:avLst/>
              </a:prstGeom>
              <a:blipFill>
                <a:blip r:embed="rId7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feld 20">
            <a:extLst>
              <a:ext uri="{FF2B5EF4-FFF2-40B4-BE49-F238E27FC236}">
                <a16:creationId xmlns:a16="http://schemas.microsoft.com/office/drawing/2014/main" id="{8C2885B2-8A78-7679-8B37-75503F0126EF}"/>
              </a:ext>
            </a:extLst>
          </p:cNvPr>
          <p:cNvSpPr txBox="1"/>
          <p:nvPr/>
        </p:nvSpPr>
        <p:spPr>
          <a:xfrm>
            <a:off x="1027522" y="821959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Planar C</a:t>
            </a:r>
            <a:r>
              <a:rPr lang="de-DE" baseline="-25000" dirty="0"/>
              <a:t>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0227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uibk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361"/>
      </a:accent1>
      <a:accent2>
        <a:srgbClr val="F3920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��< ? x m l   v e r s i o n = " 1 . 0 "   e n c o d i n g = " u t f - 1 6 " ? > < D o c u m e n t S e t t i n g s   x m l n s : x s d = " h t t p : / / w w w . w 3 . o r g / 2 0 0 1 / X M L S c h e m a "   x m l n s : x s i = " h t t p : / / w w w . w 3 . o r g / 2 0 0 1 / X M L S c h e m a - i n s t a n c e "   x m l n s = " h t t p : / / w w w . z h a w . c h / A c c e s s i b i l i t y A d d I n " >  
     < C h e c k R e a d i n g O r d e r > t r u e < / C h e c k R e a d i n g O r d e r >  
     < C h e c k T a b l e H e a d e r > t r u e < / C h e c k T a b l e H e a d e r >  
     < C h e c k S l i d e T i t l e > t r u e < / C h e c k S l i d e T i t l e >  
     < C h e c k L a n g u a g e S e t t i n g > t r u e < / C h e c k L a n g u a g e S e t t i n g >  
     < C h e c k A l t T e x t > t r u e < / C h e c k A l t T e x t >  
     < C h e c k T e x t S i z e > f a l s e < / C h e c k T e x t S i z e >  
     < C h e c k S c r e e n T i p > f a l s e < / C h e c k S c r e e n T i p >  
     < S h o w S h a p e N a m e C o l u m n > f a l s e < / S h o w S h a p e N a m e C o l u m n >  
     < S h o w I s s u e D e s c r i p t i o n > t r u e < / S h o w I s s u e D e s c r i p t i o n >  
 < / D o c u m e n t S e t t i n g s > 
</file>

<file path=customXml/itemProps1.xml><?xml version="1.0" encoding="utf-8"?>
<ds:datastoreItem xmlns:ds="http://schemas.openxmlformats.org/officeDocument/2006/customXml" ds:itemID="{61E5F9E1-5A31-44B6-82D3-CDBA1960149B}">
  <ds:schemaRefs>
    <ds:schemaRef ds:uri="http://www.w3.org/2001/XMLSchema"/>
    <ds:schemaRef ds:uri="http://www.zhaw.ch/AccessibilityAddI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138</Words>
  <Application>Microsoft Macintosh PowerPoint</Application>
  <PresentationFormat>Breitbild</PresentationFormat>
  <Paragraphs>67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Wingdings</vt:lpstr>
      <vt:lpstr>Office</vt:lpstr>
      <vt:lpstr>Update</vt:lpstr>
      <vt:lpstr>Configurations Water Dimer</vt:lpstr>
      <vt:lpstr>Configurations Water Dimer</vt:lpstr>
      <vt:lpstr>Configuration Water Dimer</vt:lpstr>
      <vt:lpstr>Other Configurations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Office-Anwender</dc:creator>
  <cp:lastModifiedBy>Lukas Marian Meinschad</cp:lastModifiedBy>
  <cp:revision>125</cp:revision>
  <dcterms:created xsi:type="dcterms:W3CDTF">2017-06-06T07:41:45Z</dcterms:created>
  <dcterms:modified xsi:type="dcterms:W3CDTF">2024-08-26T17:19:07Z</dcterms:modified>
</cp:coreProperties>
</file>