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6" r:id="rId2"/>
    <p:sldId id="268" r:id="rId3"/>
    <p:sldId id="295" r:id="rId4"/>
    <p:sldId id="296" r:id="rId5"/>
    <p:sldId id="299" r:id="rId6"/>
    <p:sldId id="300" r:id="rId7"/>
    <p:sldId id="301" r:id="rId8"/>
    <p:sldId id="302" r:id="rId9"/>
    <p:sldId id="297" r:id="rId10"/>
    <p:sldId id="303" r:id="rId11"/>
    <p:sldId id="289" r:id="rId12"/>
    <p:sldId id="290" r:id="rId13"/>
    <p:sldId id="291" r:id="rId14"/>
    <p:sldId id="293" r:id="rId15"/>
    <p:sldId id="292" r:id="rId16"/>
    <p:sldId id="272" r:id="rId17"/>
    <p:sldId id="288" r:id="rId18"/>
  </p:sldIdLst>
  <p:sldSz cx="9144000" cy="6858000" type="screen4x3"/>
  <p:notesSz cx="6669088" cy="9926638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528">
          <p15:clr>
            <a:srgbClr val="A4A3A4"/>
          </p15:clr>
        </p15:guide>
        <p15:guide id="3" pos="52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04"/>
    <a:srgbClr val="6E6E6F"/>
    <a:srgbClr val="DC0217"/>
    <a:srgbClr val="4B4F55"/>
    <a:srgbClr val="1B0807"/>
    <a:srgbClr val="C2C2C2"/>
    <a:srgbClr val="FFFFFF"/>
    <a:srgbClr val="E78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93220" autoAdjust="0"/>
  </p:normalViewPr>
  <p:slideViewPr>
    <p:cSldViewPr>
      <p:cViewPr varScale="1">
        <p:scale>
          <a:sx n="83" d="100"/>
          <a:sy n="83" d="100"/>
        </p:scale>
        <p:origin x="739" y="67"/>
      </p:cViewPr>
      <p:guideLst>
        <p:guide orient="horz" pos="4032"/>
        <p:guide pos="528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368" y="141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/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670852632"/>
        <c:axId val="670851064"/>
        <c:axId val="0"/>
      </c:bar3DChart>
      <c:catAx>
        <c:axId val="670852632"/>
        <c:scaling>
          <c:orientation val="minMax"/>
        </c:scaling>
        <c:delete val="0"/>
        <c:axPos val="b"/>
        <c:majorTickMark val="out"/>
        <c:minorTickMark val="none"/>
        <c:tickLblPos val="low"/>
        <c:spPr>
          <a:ln w="193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96" b="1" i="0" u="none" strike="noStrike" baseline="0">
                <a:solidFill>
                  <a:schemeClr val="tx1"/>
                </a:solidFill>
                <a:latin typeface="Impact"/>
                <a:ea typeface="Impact"/>
                <a:cs typeface="Impact"/>
              </a:defRPr>
            </a:pPr>
            <a:endParaRPr lang="en-US"/>
          </a:p>
        </c:txPr>
        <c:crossAx val="670851064"/>
        <c:crosses val="autoZero"/>
        <c:auto val="1"/>
        <c:lblAlgn val="ctr"/>
        <c:lblOffset val="100"/>
        <c:tickMarkSkip val="1"/>
        <c:noMultiLvlLbl val="0"/>
      </c:catAx>
      <c:valAx>
        <c:axId val="670851064"/>
        <c:scaling>
          <c:orientation val="minMax"/>
        </c:scaling>
        <c:delete val="0"/>
        <c:axPos val="l"/>
        <c:majorGridlines>
          <c:spPr>
            <a:ln w="1933">
              <a:solidFill>
                <a:schemeClr val="tx1"/>
              </a:solidFill>
              <a:prstDash val="solid"/>
            </a:ln>
          </c:spPr>
        </c:majorGridlines>
        <c:majorTickMark val="out"/>
        <c:minorTickMark val="none"/>
        <c:tickLblPos val="nextTo"/>
        <c:spPr>
          <a:ln w="193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96" b="1" i="0" u="none" strike="noStrike" baseline="0">
                <a:solidFill>
                  <a:schemeClr val="tx1"/>
                </a:solidFill>
                <a:latin typeface="Impact"/>
                <a:ea typeface="Impact"/>
                <a:cs typeface="Impact"/>
              </a:defRPr>
            </a:pPr>
            <a:endParaRPr lang="en-US"/>
          </a:p>
        </c:txPr>
        <c:crossAx val="670852632"/>
        <c:crosses val="autoZero"/>
        <c:crossBetween val="between"/>
      </c:valAx>
      <c:spPr>
        <a:noFill/>
        <a:ln w="15465">
          <a:noFill/>
        </a:ln>
      </c:spPr>
    </c:plotArea>
    <c:legend>
      <c:legendPos val="r"/>
      <c:layout>
        <c:manualLayout>
          <c:xMode val="edge"/>
          <c:yMode val="edge"/>
          <c:x val="0.9015873015873016"/>
          <c:y val="0.42685851318944845"/>
          <c:w val="9.2063492063492069E-2"/>
          <c:h val="0.14628297362110312"/>
        </c:manualLayout>
      </c:layout>
      <c:overlay val="0"/>
      <c:spPr>
        <a:noFill/>
        <a:ln w="1933">
          <a:solidFill>
            <a:schemeClr val="tx1"/>
          </a:solidFill>
          <a:prstDash val="solid"/>
        </a:ln>
      </c:spPr>
      <c:txPr>
        <a:bodyPr/>
        <a:lstStyle/>
        <a:p>
          <a:pPr>
            <a:defRPr sz="1008" b="1" i="0" u="none" strike="noStrike" baseline="0">
              <a:solidFill>
                <a:schemeClr val="tx1"/>
              </a:solidFill>
              <a:latin typeface="Impact"/>
              <a:ea typeface="Impact"/>
              <a:cs typeface="Impact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96" b="1" i="0" u="none" strike="noStrike" baseline="0">
          <a:solidFill>
            <a:schemeClr val="tx1"/>
          </a:solidFill>
          <a:latin typeface="Impact"/>
          <a:ea typeface="Impact"/>
          <a:cs typeface="Impact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6F380C-C6F8-47FB-9B6C-2452AD65C074}" type="slidenum">
              <a:rPr lang="da-DK" altLang="en-US"/>
              <a:pPr>
                <a:defRPr/>
              </a:pPr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57050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FA52D5-618D-4682-8474-6B882EF3CB15}" type="slidenum">
              <a:rPr lang="da-DK" altLang="en-US"/>
              <a:pPr>
                <a:defRPr/>
              </a:pPr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85206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8DA353-2003-4D79-9F01-93F9972111CC}" type="slidenum">
              <a:rPr lang="da-DK" altLang="en-US" smtClean="0"/>
              <a:pPr>
                <a:spcBef>
                  <a:spcPct val="0"/>
                </a:spcBef>
              </a:pPr>
              <a:t>1</a:t>
            </a:fld>
            <a:endParaRPr lang="da-DK" altLang="en-US" smtClean="0"/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7725" y="744538"/>
            <a:ext cx="3417888" cy="2563812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3640138"/>
            <a:ext cx="4891088" cy="5541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796143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FC050F-0C8A-446F-9CE9-D3ACAAB72BEA}" type="slidenum">
              <a:rPr lang="da-DK" altLang="en-US" smtClean="0"/>
              <a:pPr>
                <a:spcBef>
                  <a:spcPct val="0"/>
                </a:spcBef>
              </a:pPr>
              <a:t>10</a:t>
            </a:fld>
            <a:endParaRPr lang="da-DK" altLang="en-US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4459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8B9275-353D-4B15-9A6C-68D243628700}" type="slidenum">
              <a:rPr lang="da-DK" altLang="en-US" smtClean="0"/>
              <a:pPr>
                <a:spcBef>
                  <a:spcPct val="0"/>
                </a:spcBef>
              </a:pPr>
              <a:t>11</a:t>
            </a:fld>
            <a:endParaRPr lang="da-DK" altLang="en-US" smtClean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4050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79D8E2-32B2-4DCF-8ACA-32F1C296497B}" type="slidenum">
              <a:rPr lang="da-DK" altLang="en-US" smtClean="0"/>
              <a:pPr>
                <a:spcBef>
                  <a:spcPct val="0"/>
                </a:spcBef>
              </a:pPr>
              <a:t>12</a:t>
            </a:fld>
            <a:endParaRPr lang="da-DK" altLang="en-US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0316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B5B092-6AD4-4610-A841-40CE8DAC266A}" type="slidenum">
              <a:rPr lang="da-DK" altLang="en-US" smtClean="0"/>
              <a:pPr>
                <a:spcBef>
                  <a:spcPct val="0"/>
                </a:spcBef>
              </a:pPr>
              <a:t>13</a:t>
            </a:fld>
            <a:endParaRPr lang="da-DK" altLang="en-US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6403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D5CEE6-3051-48AC-9A94-6877E3E360FB}" type="slidenum">
              <a:rPr lang="da-DK" altLang="en-US" smtClean="0"/>
              <a:pPr>
                <a:spcBef>
                  <a:spcPct val="0"/>
                </a:spcBef>
              </a:pPr>
              <a:t>14</a:t>
            </a:fld>
            <a:endParaRPr lang="da-DK" altLang="en-US" smtClean="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684817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B8C78B-2564-4FDE-9480-6AE1518B23CE}" type="slidenum">
              <a:rPr lang="da-DK" altLang="en-US" smtClean="0"/>
              <a:pPr>
                <a:spcBef>
                  <a:spcPct val="0"/>
                </a:spcBef>
              </a:pPr>
              <a:t>15</a:t>
            </a:fld>
            <a:endParaRPr lang="da-DK" altLang="en-US" smtClean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73648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F626D8-90B5-427E-8EEF-C40F7866F9DA}" type="slidenum">
              <a:rPr lang="da-DK" altLang="en-US" smtClean="0"/>
              <a:pPr>
                <a:spcBef>
                  <a:spcPct val="0"/>
                </a:spcBef>
              </a:pPr>
              <a:t>16</a:t>
            </a:fld>
            <a:endParaRPr lang="da-DK" altLang="en-US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46421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D8C469-A634-47BC-B9D3-060F60334D6E}" type="slidenum">
              <a:rPr lang="da-DK" altLang="en-US" smtClean="0"/>
              <a:pPr>
                <a:spcBef>
                  <a:spcPct val="0"/>
                </a:spcBef>
              </a:pPr>
              <a:t>17</a:t>
            </a:fld>
            <a:endParaRPr lang="da-DK" altLang="en-US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6911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CC7969-EEB9-4F2A-8781-1DE1814A2675}" type="slidenum">
              <a:rPr lang="da-DK" altLang="en-US" smtClean="0"/>
              <a:pPr>
                <a:spcBef>
                  <a:spcPct val="0"/>
                </a:spcBef>
              </a:pPr>
              <a:t>2</a:t>
            </a:fld>
            <a:endParaRPr lang="da-DK" altLang="en-US" smtClean="0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7049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F3D312-A5A0-47CD-A8AD-8B6D0F88901D}" type="slidenum">
              <a:rPr lang="da-DK" altLang="en-US" smtClean="0"/>
              <a:pPr>
                <a:spcBef>
                  <a:spcPct val="0"/>
                </a:spcBef>
              </a:pPr>
              <a:t>3</a:t>
            </a:fld>
            <a:endParaRPr lang="da-DK" altLang="en-US" smtClean="0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4997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20A6E2-6287-406B-AF10-DFF22ADA6159}" type="slidenum">
              <a:rPr lang="da-DK" altLang="en-US" smtClean="0"/>
              <a:pPr>
                <a:spcBef>
                  <a:spcPct val="0"/>
                </a:spcBef>
              </a:pPr>
              <a:t>4</a:t>
            </a:fld>
            <a:endParaRPr lang="da-DK" altLang="en-US" smtClean="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0194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5</a:t>
            </a:fld>
            <a:endParaRPr lang="da-DK" altLang="en-US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36342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FC050F-0C8A-446F-9CE9-D3ACAAB72BEA}" type="slidenum">
              <a:rPr lang="da-DK" altLang="en-US" smtClean="0"/>
              <a:pPr>
                <a:spcBef>
                  <a:spcPct val="0"/>
                </a:spcBef>
              </a:pPr>
              <a:t>6</a:t>
            </a:fld>
            <a:endParaRPr lang="da-DK" altLang="en-US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4232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7</a:t>
            </a:fld>
            <a:endParaRPr lang="da-DK" altLang="en-US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6824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FC050F-0C8A-446F-9CE9-D3ACAAB72BEA}" type="slidenum">
              <a:rPr lang="da-DK" altLang="en-US" smtClean="0"/>
              <a:pPr>
                <a:spcBef>
                  <a:spcPct val="0"/>
                </a:spcBef>
              </a:pPr>
              <a:t>8</a:t>
            </a:fld>
            <a:endParaRPr lang="da-DK" altLang="en-US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2114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C52DF6-7FEA-4811-AEF2-D81AE06EBC71}" type="slidenum">
              <a:rPr lang="da-DK" altLang="en-US" smtClean="0"/>
              <a:pPr>
                <a:spcBef>
                  <a:spcPct val="0"/>
                </a:spcBef>
              </a:pPr>
              <a:t>9</a:t>
            </a:fld>
            <a:endParaRPr lang="da-DK" altLang="en-US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7559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3900" i="0" smtClean="0">
              <a:solidFill>
                <a:srgbClr val="C51538"/>
              </a:solidFill>
              <a:latin typeface="Impact" panose="020B0806030902050204" pitchFamily="34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r>
              <a:rPr lang="da-DK"/>
              <a:t>sdfgafgafga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610600" y="6648450"/>
            <a:ext cx="4191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3824CA-517F-4C8A-BD4F-A5201F6CDC39}" type="slidenum">
              <a:rPr lang="da-DK" altLang="en-US"/>
              <a:pPr>
                <a:defRPr/>
              </a:pPr>
              <a:t>‹Nr.›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5976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7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8859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22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91403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5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1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6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4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50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78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174625" indent="-174625">
              <a:buFont typeface="Arial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36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Second_To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543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smtClean="0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543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smtClean="0"/>
              <a:t>Click to edit Master text styles</a:t>
            </a:r>
          </a:p>
          <a:p>
            <a:pPr lvl="1"/>
            <a:r>
              <a:rPr lang="da-DK" altLang="en-US" smtClean="0"/>
              <a:t>Second level</a:t>
            </a:r>
          </a:p>
          <a:p>
            <a:pPr lvl="2"/>
            <a:r>
              <a:rPr lang="da-DK" altLang="en-US" smtClean="0"/>
              <a:t>Third level</a:t>
            </a:r>
          </a:p>
          <a:p>
            <a:pPr lvl="3"/>
            <a:r>
              <a:rPr lang="da-DK" altLang="en-US" smtClean="0"/>
              <a:t>Fourth level</a:t>
            </a:r>
          </a:p>
          <a:p>
            <a:pPr lvl="4"/>
            <a:r>
              <a:rPr lang="da-DK" altLang="en-US" smtClean="0"/>
              <a:t>Fifth level</a:t>
            </a:r>
          </a:p>
        </p:txBody>
      </p:sp>
      <p:pic>
        <p:nvPicPr>
          <p:cNvPr id="1029" name="Picture 40" descr="IMP_Logo_2Colou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65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image" Target="../media/image43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41.png"/><Relationship Id="rId4" Type="http://schemas.openxmlformats.org/officeDocument/2006/relationships/image" Target="../media/image49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b="1" dirty="0" smtClean="0"/>
              <a:t>Statistical Characterisation</a:t>
            </a:r>
            <a:br>
              <a:rPr lang="en-GB" altLang="en-US" b="1" dirty="0" smtClean="0"/>
            </a:br>
            <a:r>
              <a:rPr lang="en-GB" altLang="en-US" b="1" dirty="0" smtClean="0"/>
              <a:t>of Porous Media at the Pore Scale</a:t>
            </a:r>
            <a:br>
              <a:rPr lang="en-GB" altLang="en-US" b="1" dirty="0" smtClean="0"/>
            </a:br>
            <a:r>
              <a:rPr lang="en-GB" altLang="en-US" b="1" dirty="0" smtClean="0"/>
              <a:t>		</a:t>
            </a:r>
            <a:r>
              <a:rPr lang="en-GB" altLang="en-US" b="1" dirty="0" smtClean="0">
                <a:solidFill>
                  <a:schemeClr val="accent4"/>
                </a:solidFill>
                <a:latin typeface="Gill Sans MT" panose="020B0502020104020203" pitchFamily="34" charset="0"/>
              </a:rPr>
              <a:t>Parametric Models</a:t>
            </a:r>
            <a:endParaRPr lang="en-GB" altLang="en-US" sz="3500" dirty="0" smtClean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sp>
        <p:nvSpPr>
          <p:cNvPr id="51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2800" y="4365625"/>
            <a:ext cx="7543800" cy="228600"/>
          </a:xfrm>
        </p:spPr>
        <p:txBody>
          <a:bodyPr/>
          <a:lstStyle/>
          <a:p>
            <a:pPr marL="0" indent="0" eaLnBrk="1" hangingPunct="1"/>
            <a:r>
              <a:rPr lang="en-US" altLang="en-US" b="1" smtClean="0">
                <a:solidFill>
                  <a:schemeClr val="accent1"/>
                </a:solidFill>
              </a:rPr>
              <a:t>Student:</a:t>
            </a:r>
          </a:p>
          <a:p>
            <a:pPr marL="0" indent="0" eaLnBrk="1" hangingPunct="1"/>
            <a:r>
              <a:rPr lang="en-US" altLang="en-US" smtClean="0"/>
              <a:t>Lukas Mosser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b="1" smtClean="0">
                <a:solidFill>
                  <a:schemeClr val="accent1"/>
                </a:solidFill>
              </a:rPr>
              <a:t>Supervisors:</a:t>
            </a:r>
          </a:p>
          <a:p>
            <a:pPr marL="0" indent="0" eaLnBrk="1" hangingPunct="1"/>
            <a:r>
              <a:rPr lang="en-US" altLang="en-US" smtClean="0"/>
              <a:t>Professor Olivier Dubrule</a:t>
            </a:r>
          </a:p>
          <a:p>
            <a:pPr marL="0" indent="0" eaLnBrk="1" hangingPunct="1"/>
            <a:r>
              <a:rPr lang="en-US" altLang="en-US" smtClean="0"/>
              <a:t>Professor Martin Blunt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dirty="0" err="1" smtClean="0"/>
              <a:t>Minkowski</a:t>
            </a:r>
            <a:r>
              <a:rPr lang="de-AT" altLang="en-US" dirty="0" smtClean="0"/>
              <a:t> Tensors – </a:t>
            </a:r>
            <a:r>
              <a:rPr lang="de-AT" altLang="en-US" dirty="0" smtClean="0"/>
              <a:t>Regular </a:t>
            </a:r>
            <a:r>
              <a:rPr lang="de-AT" altLang="en-US" dirty="0" err="1" smtClean="0"/>
              <a:t>Bundler</a:t>
            </a:r>
            <a:r>
              <a:rPr lang="de-AT" altLang="en-US" dirty="0" smtClean="0"/>
              <a:t> – High </a:t>
            </a:r>
            <a:r>
              <a:rPr lang="de-AT" altLang="en-US" dirty="0" err="1" smtClean="0"/>
              <a:t>Mesh</a:t>
            </a:r>
            <a:r>
              <a:rPr lang="de-AT" altLang="en-US" dirty="0" smtClean="0"/>
              <a:t> Res.</a:t>
            </a:r>
            <a:endParaRPr lang="en-GB" altLang="en-US" dirty="0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cxnSp>
        <p:nvCxnSpPr>
          <p:cNvPr id="15375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6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7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8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blipFill rotWithShape="0">
                <a:blip r:embed="rId6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blipFill rotWithShape="0">
                <a:blip r:embed="rId10"/>
                <a:stretch>
                  <a:fillRect b="-28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7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Symmetric Parametric Pore</a:t>
            </a:r>
            <a:endParaRPr lang="en-GB" altLang="en-US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32541" y="1997554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Radius 1.4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181992" y="1916832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Radius 1.3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pic>
        <p:nvPicPr>
          <p:cNvPr id="1741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593850"/>
            <a:ext cx="2463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1593850"/>
            <a:ext cx="2566988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732541" y="4475525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Radius 1.2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81992" y="4475525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Radius 1.1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pic>
        <p:nvPicPr>
          <p:cNvPr id="17417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4138613"/>
            <a:ext cx="23336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4044950"/>
            <a:ext cx="2641600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Radius 1.4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631682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6" name="Textfeld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266" y="4811426"/>
            <a:ext cx="2723054" cy="68005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143728" cy="246221"/>
          </a:xfrm>
          <a:prstGeom prst="rect">
            <a:avLst/>
          </a:prstGeom>
          <a:blipFill rotWithShape="0">
            <a:blip r:embed="rId5"/>
            <a:stretch>
              <a:fillRect b="-125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6223" y="2707520"/>
            <a:ext cx="2460575" cy="56977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1" name="Textfeld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5700" y="4811426"/>
            <a:ext cx="1822102" cy="651204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2" name="Textfeld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5043733"/>
            <a:ext cx="2026067" cy="215444"/>
          </a:xfrm>
          <a:prstGeom prst="rect">
            <a:avLst/>
          </a:prstGeom>
          <a:blipFill rotWithShape="0">
            <a:blip r:embed="rId8"/>
            <a:stretch>
              <a:fillRect b="-833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424301" cy="311880"/>
          </a:xfrm>
          <a:prstGeom prst="rect">
            <a:avLst/>
          </a:prstGeom>
          <a:blipFill rotWithShape="0">
            <a:blip r:embed="rId9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4" name="Textfeld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6715" y="4980959"/>
            <a:ext cx="1424301" cy="312137"/>
          </a:xfrm>
          <a:prstGeom prst="rect">
            <a:avLst/>
          </a:prstGeom>
          <a:blipFill rotWithShape="0">
            <a:blip r:embed="rId10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cxnSp>
        <p:nvCxnSpPr>
          <p:cNvPr id="19471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9472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9473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9474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Radius 1.3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631682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6" name="Textfeld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266" y="4811426"/>
            <a:ext cx="2626874" cy="68005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143728" cy="246221"/>
          </a:xfrm>
          <a:prstGeom prst="rect">
            <a:avLst/>
          </a:prstGeom>
          <a:blipFill rotWithShape="0">
            <a:blip r:embed="rId5"/>
            <a:stretch>
              <a:fillRect b="-125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6223" y="2707520"/>
            <a:ext cx="2460575" cy="56977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1" name="Textfeld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5700" y="4811426"/>
            <a:ext cx="1822102" cy="651204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2" name="Textfeld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5043733"/>
            <a:ext cx="1915461" cy="215444"/>
          </a:xfrm>
          <a:prstGeom prst="rect">
            <a:avLst/>
          </a:prstGeom>
          <a:blipFill rotWithShape="0">
            <a:blip r:embed="rId8"/>
            <a:stretch>
              <a:fillRect b="-833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424301" cy="311880"/>
          </a:xfrm>
          <a:prstGeom prst="rect">
            <a:avLst/>
          </a:prstGeom>
          <a:blipFill rotWithShape="0">
            <a:blip r:embed="rId9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4" name="Textfeld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6715" y="4980959"/>
            <a:ext cx="1424301" cy="312137"/>
          </a:xfrm>
          <a:prstGeom prst="rect">
            <a:avLst/>
          </a:prstGeom>
          <a:blipFill rotWithShape="0">
            <a:blip r:embed="rId10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cxnSp>
        <p:nvCxnSpPr>
          <p:cNvPr id="21519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1520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1521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1522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Radius 1.2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631682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6" name="Textfeld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943" y="4799611"/>
            <a:ext cx="2977931" cy="68005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143728" cy="246221"/>
          </a:xfrm>
          <a:prstGeom prst="rect">
            <a:avLst/>
          </a:prstGeom>
          <a:blipFill rotWithShape="0">
            <a:blip r:embed="rId5"/>
            <a:stretch>
              <a:fillRect b="-125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6223" y="2707520"/>
            <a:ext cx="2460575" cy="56977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1" name="Textfeld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5700" y="4811426"/>
            <a:ext cx="1975990" cy="651204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2" name="Textfeld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2793" y="5029305"/>
            <a:ext cx="2324227" cy="215444"/>
          </a:xfrm>
          <a:prstGeom prst="rect">
            <a:avLst/>
          </a:prstGeom>
          <a:blipFill rotWithShape="0">
            <a:blip r:embed="rId8"/>
            <a:stretch>
              <a:fillRect b="-11429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424301" cy="311880"/>
          </a:xfrm>
          <a:prstGeom prst="rect">
            <a:avLst/>
          </a:prstGeom>
          <a:blipFill rotWithShape="0">
            <a:blip r:embed="rId9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4" name="Textfeld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6715" y="4980959"/>
            <a:ext cx="1424301" cy="312137"/>
          </a:xfrm>
          <a:prstGeom prst="rect">
            <a:avLst/>
          </a:prstGeom>
          <a:blipFill rotWithShape="0">
            <a:blip r:embed="rId10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cxnSp>
        <p:nvCxnSpPr>
          <p:cNvPr id="23567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3568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3569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3570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Radius 1.1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631682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143728" cy="246221"/>
          </a:xfrm>
          <a:prstGeom prst="rect">
            <a:avLst/>
          </a:prstGeom>
          <a:blipFill rotWithShape="0">
            <a:blip r:embed="rId4"/>
            <a:stretch>
              <a:fillRect b="-125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6223" y="2707520"/>
            <a:ext cx="2460575" cy="569771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424301" cy="311880"/>
          </a:xfrm>
          <a:prstGeom prst="rect">
            <a:avLst/>
          </a:prstGeom>
          <a:blipFill rotWithShape="0">
            <a:blip r:embed="rId6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cxnSp>
        <p:nvCxnSpPr>
          <p:cNvPr id="25611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5612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5613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5614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Asymmetric Parametric Pore – R1 = 1.4, R2=1.3</a:t>
            </a:r>
            <a:endParaRPr lang="en-GB" altLang="en-US" smtClean="0"/>
          </a:p>
        </p:txBody>
      </p:sp>
      <p:pic>
        <p:nvPicPr>
          <p:cNvPr id="27651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4243388"/>
            <a:ext cx="252095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732541" y="2122363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X-Y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21331" y="4725144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-Z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22518" y="2132856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Y-Z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pic>
        <p:nvPicPr>
          <p:cNvPr id="27655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751013"/>
            <a:ext cx="24701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751013"/>
            <a:ext cx="24923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4192588"/>
            <a:ext cx="2466975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5106486" y="4599239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3D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R1 = 1.4, R2=1.3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631682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6" name="Textfeld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266" y="4811426"/>
            <a:ext cx="2808013" cy="68005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143728" cy="246221"/>
          </a:xfrm>
          <a:prstGeom prst="rect">
            <a:avLst/>
          </a:prstGeom>
          <a:blipFill rotWithShape="0">
            <a:blip r:embed="rId5"/>
            <a:stretch>
              <a:fillRect b="-150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1934" y="2679642"/>
            <a:ext cx="1822102" cy="651204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1" name="Textfeld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5700" y="4811426"/>
            <a:ext cx="1822102" cy="651204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2" name="Textfeld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5043733"/>
            <a:ext cx="2125455" cy="215444"/>
          </a:xfrm>
          <a:prstGeom prst="rect">
            <a:avLst/>
          </a:prstGeom>
          <a:blipFill rotWithShape="0">
            <a:blip r:embed="rId8"/>
            <a:stretch>
              <a:fillRect b="-833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552541" cy="311880"/>
          </a:xfrm>
          <a:prstGeom prst="rect">
            <a:avLst/>
          </a:prstGeom>
          <a:blipFill rotWithShape="0">
            <a:blip r:embed="rId9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4" name="Textfeld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6715" y="4980959"/>
            <a:ext cx="1552541" cy="312137"/>
          </a:xfrm>
          <a:prstGeom prst="rect">
            <a:avLst/>
          </a:prstGeom>
          <a:blipFill rotWithShape="0">
            <a:blip r:embed="rId10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cxnSp>
        <p:nvCxnSpPr>
          <p:cNvPr id="29711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9712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9713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29714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Presentation Outline</a:t>
            </a:r>
            <a:endParaRPr lang="en-GB" altLang="en-US" smtClean="0"/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2776538" y="2479675"/>
          <a:ext cx="3609975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72" name="Rectangle 15"/>
          <p:cNvSpPr txBox="1">
            <a:spLocks noChangeArrowheads="1"/>
          </p:cNvSpPr>
          <p:nvPr/>
        </p:nvSpPr>
        <p:spPr bwMode="auto">
          <a:xfrm>
            <a:off x="971550" y="1916113"/>
            <a:ext cx="75438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5750" indent="-285750">
              <a:spcBef>
                <a:spcPct val="20000"/>
              </a:spcBef>
              <a:defRPr>
                <a:solidFill>
                  <a:srgbClr val="4B4F55"/>
                </a:solidFill>
                <a:latin typeface="Arial" panose="020B0604020202020204" pitchFamily="34" charset="0"/>
              </a:defRPr>
            </a:lvl1pPr>
            <a:lvl2pPr marL="571500" indent="-190500">
              <a:spcBef>
                <a:spcPct val="20000"/>
              </a:spcBef>
              <a:buChar char="•"/>
              <a:defRPr sz="1600">
                <a:solidFill>
                  <a:srgbClr val="4B4F55"/>
                </a:solidFill>
                <a:latin typeface="Arial" panose="020B0604020202020204" pitchFamily="34" charset="0"/>
              </a:defRPr>
            </a:lvl2pPr>
            <a:lvl3pPr marL="952500" indent="-190500">
              <a:spcBef>
                <a:spcPct val="20000"/>
              </a:spcBef>
              <a:buChar char="»"/>
              <a:defRPr sz="1600">
                <a:solidFill>
                  <a:srgbClr val="4B4F55"/>
                </a:solidFill>
                <a:latin typeface="Arial" panose="020B0604020202020204" pitchFamily="34" charset="0"/>
              </a:defRPr>
            </a:lvl3pPr>
            <a:lvl4pPr marL="1333500" indent="-190500">
              <a:spcBef>
                <a:spcPct val="20000"/>
              </a:spcBef>
              <a:buFont typeface="Wingdings" panose="05000000000000000000" pitchFamily="2" charset="2"/>
              <a:buChar char="§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4pPr>
            <a:lvl5pPr marL="1727200" indent="-203200">
              <a:spcBef>
                <a:spcPct val="20000"/>
              </a:spcBef>
              <a:buChar char="°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5pPr>
            <a:lvl6pPr marL="2184400" indent="-20320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6pPr>
            <a:lvl7pPr marL="2641600" indent="-20320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7pPr>
            <a:lvl8pPr marL="3098800" indent="-20320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8pPr>
            <a:lvl9pPr marL="3556000" indent="-203200" eaLnBrk="0" fontAlgn="base" hangingPunct="0">
              <a:spcBef>
                <a:spcPct val="20000"/>
              </a:spcBef>
              <a:spcAft>
                <a:spcPct val="0"/>
              </a:spcAft>
              <a:buChar char="°"/>
              <a:defRPr sz="1400">
                <a:solidFill>
                  <a:srgbClr val="4B4F55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 b="1" i="0">
                <a:solidFill>
                  <a:srgbClr val="5B5F5F"/>
                </a:solidFill>
              </a:rPr>
              <a:t>Plane Surface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0">
                <a:solidFill>
                  <a:srgbClr val="5B5F5F"/>
                </a:solidFill>
              </a:rPr>
              <a:t>Bundle of Tubes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0">
                <a:solidFill>
                  <a:srgbClr val="5B5F5F"/>
                </a:solidFill>
              </a:rPr>
              <a:t>Array of Spheres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0">
                <a:solidFill>
                  <a:srgbClr val="5B5F5F"/>
                </a:solidFill>
              </a:rPr>
              <a:t>Asymmetric Array of Spheres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Plane Surfaces</a:t>
            </a:r>
            <a:endParaRPr lang="en-GB" altLang="en-US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32541" y="2122363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X-Y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21331" y="4725144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-Z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22518" y="2132856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Y-Z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106486" y="4599239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3D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pic>
        <p:nvPicPr>
          <p:cNvPr id="9223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51013"/>
            <a:ext cx="2155825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2436813"/>
            <a:ext cx="233997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70475"/>
            <a:ext cx="23399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3908425"/>
            <a:ext cx="23145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smtClean="0"/>
              <a:t>Minkowski Tensors – Plane Surface</a:t>
            </a:r>
            <a:endParaRPr lang="en-GB" altLang="en-US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3" name="Textfeld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97" y="2681107"/>
            <a:ext cx="2546724" cy="680058"/>
          </a:xfrm>
          <a:prstGeom prst="rect">
            <a:avLst/>
          </a:prstGeom>
          <a:blipFill rotWithShape="0">
            <a:blip r:embed="rId3"/>
            <a:stretch>
              <a:fillRect b="-901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6" name="Textfeld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266" y="4811426"/>
            <a:ext cx="2376805" cy="68005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9" name="Textfeld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2858231"/>
            <a:ext cx="2029915" cy="246221"/>
          </a:xfrm>
          <a:prstGeom prst="rect">
            <a:avLst/>
          </a:prstGeom>
          <a:blipFill rotWithShape="0">
            <a:blip r:embed="rId5"/>
            <a:stretch>
              <a:fillRect b="-12500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6223" y="2707520"/>
            <a:ext cx="2460575" cy="56977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1" name="Textfeld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5700" y="4811426"/>
            <a:ext cx="1668214" cy="651204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2" name="Textfeld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43" y="5043733"/>
            <a:ext cx="1622112" cy="215444"/>
          </a:xfrm>
          <a:prstGeom prst="rect">
            <a:avLst/>
          </a:prstGeom>
          <a:blipFill rotWithShape="0">
            <a:blip r:embed="rId8"/>
            <a:stretch>
              <a:fillRect b="-833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3" name="Textfeld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3790" y="2802591"/>
            <a:ext cx="1952842" cy="311880"/>
          </a:xfrm>
          <a:prstGeom prst="rect">
            <a:avLst/>
          </a:prstGeom>
          <a:blipFill rotWithShape="0">
            <a:blip r:embed="rId9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4" name="Textfeld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6715" y="4980959"/>
            <a:ext cx="1952842" cy="312137"/>
          </a:xfrm>
          <a:prstGeom prst="rect">
            <a:avLst/>
          </a:prstGeom>
          <a:blipFill rotWithShape="0">
            <a:blip r:embed="rId10"/>
            <a:stretch>
              <a:fillRect b="-31373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cxnSp>
        <p:nvCxnSpPr>
          <p:cNvPr id="11279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1280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1281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1282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smtClean="0"/>
              <a:t>Regular Bundle </a:t>
            </a:r>
            <a:r>
              <a:rPr lang="de-AT" altLang="en-US" dirty="0" err="1" smtClean="0"/>
              <a:t>of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Tubes</a:t>
            </a:r>
            <a:endParaRPr lang="en-GB" altLang="en-US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32541" y="2122363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X-Z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22518" y="2132856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Y-Z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060876" y="4599239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3D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9" y="1825914"/>
            <a:ext cx="2190308" cy="209521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825913"/>
            <a:ext cx="2190308" cy="209521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85" y="3921124"/>
            <a:ext cx="2966095" cy="26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dirty="0" err="1" smtClean="0"/>
              <a:t>Minkowski</a:t>
            </a:r>
            <a:r>
              <a:rPr lang="de-AT" altLang="en-US" dirty="0" smtClean="0"/>
              <a:t> Tensors – </a:t>
            </a:r>
            <a:r>
              <a:rPr lang="de-AT" altLang="en-US" dirty="0" smtClean="0"/>
              <a:t>Regular Bundle </a:t>
            </a:r>
            <a:r>
              <a:rPr lang="de-AT" altLang="en-US" dirty="0" err="1" smtClean="0"/>
              <a:t>of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Tubes</a:t>
            </a:r>
            <a:endParaRPr lang="en-GB" altLang="en-US" dirty="0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cxnSp>
        <p:nvCxnSpPr>
          <p:cNvPr id="15375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6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7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8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blipFill rotWithShape="0">
                <a:blip r:embed="rId6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blipFill rotWithShape="0">
                <a:blip r:embed="rId10"/>
                <a:stretch>
                  <a:fillRect b="-28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9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smtClean="0"/>
              <a:t>Regular Bundle </a:t>
            </a:r>
            <a:r>
              <a:rPr lang="de-AT" altLang="en-US" dirty="0" err="1" smtClean="0"/>
              <a:t>of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Tubes</a:t>
            </a:r>
            <a:r>
              <a:rPr lang="de-AT" altLang="en-US" dirty="0" smtClean="0"/>
              <a:t> – High </a:t>
            </a:r>
            <a:r>
              <a:rPr lang="de-AT" altLang="en-US" dirty="0" err="1" smtClean="0"/>
              <a:t>Mesh</a:t>
            </a:r>
            <a:r>
              <a:rPr lang="de-AT" altLang="en-US" dirty="0" smtClean="0"/>
              <a:t> Resolution</a:t>
            </a:r>
            <a:endParaRPr lang="en-GB" altLang="en-US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32541" y="2122363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X-Z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22518" y="2132856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Y-Z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060876" y="4599239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3D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9" y="1825914"/>
            <a:ext cx="2190308" cy="209521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825913"/>
            <a:ext cx="2190308" cy="209521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85" y="3921124"/>
            <a:ext cx="2966095" cy="26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dirty="0" err="1" smtClean="0"/>
              <a:t>Minkowski</a:t>
            </a:r>
            <a:r>
              <a:rPr lang="de-AT" altLang="en-US" dirty="0" smtClean="0"/>
              <a:t> Tensors – </a:t>
            </a:r>
            <a:r>
              <a:rPr lang="de-AT" altLang="en-US" dirty="0" smtClean="0"/>
              <a:t>Regular </a:t>
            </a:r>
            <a:r>
              <a:rPr lang="de-AT" altLang="en-US" dirty="0" err="1" smtClean="0"/>
              <a:t>Bundler</a:t>
            </a:r>
            <a:r>
              <a:rPr lang="de-AT" altLang="en-US" dirty="0" smtClean="0"/>
              <a:t> – High </a:t>
            </a:r>
            <a:r>
              <a:rPr lang="de-AT" altLang="en-US" dirty="0" err="1" smtClean="0"/>
              <a:t>Mesh</a:t>
            </a:r>
            <a:r>
              <a:rPr lang="de-AT" altLang="en-US" dirty="0" smtClean="0"/>
              <a:t> Res.</a:t>
            </a:r>
            <a:endParaRPr lang="en-GB" altLang="en-US" dirty="0" smtClean="0"/>
          </a:p>
        </p:txBody>
      </p:sp>
      <p:sp>
        <p:nvSpPr>
          <p:cNvPr id="15" name="Textfeld 14"/>
          <p:cNvSpPr txBox="1"/>
          <p:nvPr/>
        </p:nvSpPr>
        <p:spPr>
          <a:xfrm rot="5400000">
            <a:off x="1367506" y="74011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Minkowski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Tensor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6" name="Textfeld 25"/>
          <p:cNvSpPr txBox="1"/>
          <p:nvPr/>
        </p:nvSpPr>
        <p:spPr>
          <a:xfrm rot="5400000">
            <a:off x="3632153" y="740109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Eigenvectors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7" name="Textfeld 26"/>
          <p:cNvSpPr txBox="1"/>
          <p:nvPr/>
        </p:nvSpPr>
        <p:spPr>
          <a:xfrm rot="5400000">
            <a:off x="5705049" y="73443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Eigenvalues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8" name="Textfeld 27"/>
          <p:cNvSpPr txBox="1"/>
          <p:nvPr/>
        </p:nvSpPr>
        <p:spPr>
          <a:xfrm rot="5400000">
            <a:off x="7777945" y="718090"/>
            <a:ext cx="461665" cy="248700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 err="1">
                <a:solidFill>
                  <a:srgbClr val="040404"/>
                </a:solidFill>
                <a:latin typeface="+mn-lt"/>
              </a:rPr>
              <a:t>Anisotropy</a:t>
            </a:r>
            <a:r>
              <a:rPr lang="de-AT" sz="1800" i="0" dirty="0">
                <a:solidFill>
                  <a:srgbClr val="040404"/>
                </a:solidFill>
                <a:latin typeface="+mn-lt"/>
              </a:rPr>
              <a:t> Index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cxnSp>
        <p:nvCxnSpPr>
          <p:cNvPr id="15375" name="Gerader Verbinder 28"/>
          <p:cNvCxnSpPr>
            <a:cxnSpLocks noChangeShapeType="1"/>
          </p:cNvCxnSpPr>
          <p:nvPr/>
        </p:nvCxnSpPr>
        <p:spPr bwMode="auto">
          <a:xfrm flipH="1">
            <a:off x="2936875" y="1844675"/>
            <a:ext cx="6350" cy="46085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6" name="Gerader Verbinder 31"/>
          <p:cNvCxnSpPr>
            <a:cxnSpLocks noChangeShapeType="1"/>
          </p:cNvCxnSpPr>
          <p:nvPr/>
        </p:nvCxnSpPr>
        <p:spPr bwMode="auto">
          <a:xfrm flipH="1">
            <a:off x="5016500" y="1839913"/>
            <a:ext cx="6350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7" name="Gerader Verbinder 32"/>
          <p:cNvCxnSpPr>
            <a:cxnSpLocks noChangeShapeType="1"/>
          </p:cNvCxnSpPr>
          <p:nvPr/>
        </p:nvCxnSpPr>
        <p:spPr bwMode="auto">
          <a:xfrm flipH="1">
            <a:off x="6991350" y="1839913"/>
            <a:ext cx="4763" cy="4608512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p:cxnSp>
        <p:nvCxnSpPr>
          <p:cNvPr id="15378" name="Gerader Verbinder 34"/>
          <p:cNvCxnSpPr>
            <a:cxnSpLocks noChangeShapeType="1"/>
          </p:cNvCxnSpPr>
          <p:nvPr/>
        </p:nvCxnSpPr>
        <p:spPr bwMode="auto">
          <a:xfrm>
            <a:off x="469900" y="4038600"/>
            <a:ext cx="8280400" cy="11113"/>
          </a:xfrm>
          <a:prstGeom prst="line">
            <a:avLst/>
          </a:prstGeom>
          <a:noFill/>
          <a:ln w="9525" algn="ctr">
            <a:solidFill>
              <a:srgbClr val="040404"/>
            </a:solidFill>
            <a:round/>
            <a:headEnd/>
            <a:tailEnd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2664302"/>
                <a:ext cx="2939587" cy="656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2632929"/>
                <a:ext cx="1668214" cy="651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12605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2803745"/>
                <a:ext cx="2246321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2836464"/>
                <a:ext cx="1952842" cy="311880"/>
              </a:xfrm>
              <a:prstGeom prst="rect">
                <a:avLst/>
              </a:prstGeom>
              <a:blipFill rotWithShape="0">
                <a:blip r:embed="rId6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4" y="4957118"/>
                <a:ext cx="2711961" cy="6562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solidFill>
                                          <a:srgbClr val="04040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AT" b="0" i="1" smtClean="0">
                                          <a:solidFill>
                                            <a:srgbClr val="0404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75" y="4925745"/>
                <a:ext cx="1975990" cy="6512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404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5960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6334</m:t>
                                </m:r>
                              </m:e>
                              <m:e>
                                <m:r>
                                  <a:rPr lang="de-AT" b="0" i="1" smtClean="0">
                                    <a:solidFill>
                                      <a:srgbClr val="04040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46" y="5096561"/>
                <a:ext cx="2018694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63538" indent="-3635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sz="1800" b="0" i="1" smtClean="0">
                              <a:solidFill>
                                <a:srgbClr val="040404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p>
                      </m:sSubSup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de-AT" sz="1800" b="0" i="1" smtClean="0">
                          <a:solidFill>
                            <a:srgbClr val="04040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800" i="0" dirty="0" smtClean="0">
                  <a:solidFill>
                    <a:srgbClr val="04040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71" y="5129280"/>
                <a:ext cx="1952842" cy="312137"/>
              </a:xfrm>
              <a:prstGeom prst="rect">
                <a:avLst/>
              </a:prstGeom>
              <a:blipFill rotWithShape="0">
                <a:blip r:embed="rId10"/>
                <a:stretch>
                  <a:fillRect b="-28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6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92163" y="693738"/>
            <a:ext cx="7543800" cy="638175"/>
          </a:xfrm>
        </p:spPr>
        <p:txBody>
          <a:bodyPr/>
          <a:lstStyle/>
          <a:p>
            <a:pPr eaLnBrk="1" hangingPunct="1"/>
            <a:r>
              <a:rPr lang="de-AT" altLang="en-US" dirty="0" smtClean="0"/>
              <a:t>Random Bundle </a:t>
            </a:r>
            <a:r>
              <a:rPr lang="de-AT" altLang="en-US" dirty="0" err="1" smtClean="0"/>
              <a:t>of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Tubes</a:t>
            </a:r>
            <a:endParaRPr lang="en-GB" altLang="en-US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32541" y="2122363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X-Z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22518" y="2132856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Y-Z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060876" y="4599239"/>
            <a:ext cx="461665" cy="172819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marL="363538" indent="-363538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800" i="0" dirty="0">
                <a:solidFill>
                  <a:srgbClr val="040404"/>
                </a:solidFill>
                <a:latin typeface="+mn-lt"/>
              </a:rPr>
              <a:t>3D View</a:t>
            </a:r>
            <a:endParaRPr lang="de-AT" sz="1800" i="0" dirty="0">
              <a:solidFill>
                <a:srgbClr val="040404"/>
              </a:solidFill>
              <a:latin typeface="+mn-lt"/>
            </a:endParaRPr>
          </a:p>
        </p:txBody>
      </p:sp>
      <p:pic>
        <p:nvPicPr>
          <p:cNvPr id="13318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755775"/>
            <a:ext cx="2214562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3" y="1876425"/>
            <a:ext cx="19335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921125"/>
            <a:ext cx="2919413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363538" indent="-363538">
          <a:spcBef>
            <a:spcPts val="0"/>
          </a:spcBef>
          <a:spcAft>
            <a:spcPts val="0"/>
          </a:spcAft>
          <a:defRPr sz="1800" i="0" dirty="0" smtClean="0">
            <a:solidFill>
              <a:srgbClr val="040404"/>
            </a:solidFill>
            <a:latin typeface="+mn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Bildschirmpräsentation (4:3)</PresentationFormat>
  <Paragraphs>169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Verdana</vt:lpstr>
      <vt:lpstr>Times New Roman</vt:lpstr>
      <vt:lpstr>Arial</vt:lpstr>
      <vt:lpstr>Impact</vt:lpstr>
      <vt:lpstr>Wingdings</vt:lpstr>
      <vt:lpstr>Gill Sans MT</vt:lpstr>
      <vt:lpstr>Standarddesign</vt:lpstr>
      <vt:lpstr>Statistical Characterisation of Porous Media at the Pore Scale   Parametric Models</vt:lpstr>
      <vt:lpstr>Presentation Outline</vt:lpstr>
      <vt:lpstr>Plane Surfaces</vt:lpstr>
      <vt:lpstr>Minkowski Tensors – Plane Surface</vt:lpstr>
      <vt:lpstr>Regular Bundle of Tubes</vt:lpstr>
      <vt:lpstr>Minkowski Tensors – Regular Bundle of Tubes</vt:lpstr>
      <vt:lpstr>Regular Bundle of Tubes – High Mesh Resolution</vt:lpstr>
      <vt:lpstr>Minkowski Tensors – Regular Bundler – High Mesh Res.</vt:lpstr>
      <vt:lpstr>Random Bundle of Tubes</vt:lpstr>
      <vt:lpstr>Minkowski Tensors – Regular Bundler – High Mesh Res.</vt:lpstr>
      <vt:lpstr>Symmetric Parametric Pore</vt:lpstr>
      <vt:lpstr>Minkowski Tensors – Radius 1.4</vt:lpstr>
      <vt:lpstr>Minkowski Tensors – Radius 1.3</vt:lpstr>
      <vt:lpstr>Minkowski Tensors – Radius 1.2</vt:lpstr>
      <vt:lpstr>Minkowski Tensors – Radius 1.1</vt:lpstr>
      <vt:lpstr>Asymmetric Parametric Pore – R1 = 1.4, R2=1.3</vt:lpstr>
      <vt:lpstr>Minkowski Tensors – R1 = 1.4, R2=1.3</vt:lpstr>
    </vt:vector>
  </TitlesOfParts>
  <Company>Publications 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Seipp, Karsten</dc:creator>
  <cp:lastModifiedBy>lmosser</cp:lastModifiedBy>
  <cp:revision>218</cp:revision>
  <dcterms:modified xsi:type="dcterms:W3CDTF">2016-06-14T13:39:58Z</dcterms:modified>
</cp:coreProperties>
</file>