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6" r:id="rId2"/>
    <p:sldId id="268" r:id="rId3"/>
    <p:sldId id="295" r:id="rId4"/>
    <p:sldId id="296" r:id="rId5"/>
    <p:sldId id="299" r:id="rId6"/>
    <p:sldId id="300" r:id="rId7"/>
    <p:sldId id="301" r:id="rId8"/>
    <p:sldId id="302" r:id="rId9"/>
    <p:sldId id="297" r:id="rId10"/>
    <p:sldId id="303" r:id="rId11"/>
    <p:sldId id="289" r:id="rId12"/>
    <p:sldId id="290" r:id="rId13"/>
    <p:sldId id="291" r:id="rId14"/>
    <p:sldId id="293" r:id="rId15"/>
    <p:sldId id="292" r:id="rId16"/>
    <p:sldId id="272" r:id="rId17"/>
    <p:sldId id="288" r:id="rId18"/>
    <p:sldId id="304" r:id="rId19"/>
    <p:sldId id="306" r:id="rId20"/>
    <p:sldId id="307" r:id="rId21"/>
    <p:sldId id="315" r:id="rId22"/>
    <p:sldId id="311" r:id="rId23"/>
    <p:sldId id="316" r:id="rId24"/>
    <p:sldId id="317" r:id="rId25"/>
    <p:sldId id="318" r:id="rId26"/>
    <p:sldId id="324" r:id="rId27"/>
    <p:sldId id="308" r:id="rId28"/>
    <p:sldId id="312" r:id="rId29"/>
    <p:sldId id="313" r:id="rId30"/>
    <p:sldId id="314" r:id="rId31"/>
    <p:sldId id="323" r:id="rId32"/>
    <p:sldId id="319" r:id="rId33"/>
    <p:sldId id="320" r:id="rId34"/>
    <p:sldId id="321" r:id="rId35"/>
    <p:sldId id="322" r:id="rId36"/>
  </p:sldIdLst>
  <p:sldSz cx="9144000" cy="6858000" type="screen4x3"/>
  <p:notesSz cx="6669088" cy="9926638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528">
          <p15:clr>
            <a:srgbClr val="A4A3A4"/>
          </p15:clr>
        </p15:guide>
        <p15:guide id="3" pos="52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04"/>
    <a:srgbClr val="6E6E6F"/>
    <a:srgbClr val="DC0217"/>
    <a:srgbClr val="4B4F55"/>
    <a:srgbClr val="1B0807"/>
    <a:srgbClr val="C2C2C2"/>
    <a:srgbClr val="FFFFFF"/>
    <a:srgbClr val="E78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3220" autoAdjust="0"/>
  </p:normalViewPr>
  <p:slideViewPr>
    <p:cSldViewPr>
      <p:cViewPr varScale="1">
        <p:scale>
          <a:sx n="79" d="100"/>
          <a:sy n="79" d="100"/>
        </p:scale>
        <p:origin x="1464" y="77"/>
      </p:cViewPr>
      <p:guideLst>
        <p:guide orient="horz" pos="4032"/>
        <p:guide pos="528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68" y="141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90200328"/>
        <c:axId val="390198760"/>
        <c:axId val="0"/>
      </c:bar3DChart>
      <c:catAx>
        <c:axId val="390200328"/>
        <c:scaling>
          <c:orientation val="minMax"/>
        </c:scaling>
        <c:delete val="0"/>
        <c:axPos val="b"/>
        <c:majorTickMark val="out"/>
        <c:minorTickMark val="none"/>
        <c:tickLblPos val="low"/>
        <c:spPr>
          <a:ln w="193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96" b="1" i="0" u="none" strike="noStrike" baseline="0">
                <a:solidFill>
                  <a:schemeClr val="tx1"/>
                </a:solidFill>
                <a:latin typeface="Impact"/>
                <a:ea typeface="Impact"/>
                <a:cs typeface="Impact"/>
              </a:defRPr>
            </a:pPr>
            <a:endParaRPr lang="en-US"/>
          </a:p>
        </c:txPr>
        <c:crossAx val="390198760"/>
        <c:crosses val="autoZero"/>
        <c:auto val="1"/>
        <c:lblAlgn val="ctr"/>
        <c:lblOffset val="100"/>
        <c:tickMarkSkip val="1"/>
        <c:noMultiLvlLbl val="0"/>
      </c:catAx>
      <c:valAx>
        <c:axId val="390198760"/>
        <c:scaling>
          <c:orientation val="minMax"/>
        </c:scaling>
        <c:delete val="0"/>
        <c:axPos val="l"/>
        <c:majorGridlines>
          <c:spPr>
            <a:ln w="1933">
              <a:solidFill>
                <a:schemeClr val="tx1"/>
              </a:solidFill>
              <a:prstDash val="solid"/>
            </a:ln>
          </c:spPr>
        </c:majorGridlines>
        <c:majorTickMark val="out"/>
        <c:minorTickMark val="none"/>
        <c:tickLblPos val="nextTo"/>
        <c:spPr>
          <a:ln w="193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96" b="1" i="0" u="none" strike="noStrike" baseline="0">
                <a:solidFill>
                  <a:schemeClr val="tx1"/>
                </a:solidFill>
                <a:latin typeface="Impact"/>
                <a:ea typeface="Impact"/>
                <a:cs typeface="Impact"/>
              </a:defRPr>
            </a:pPr>
            <a:endParaRPr lang="en-US"/>
          </a:p>
        </c:txPr>
        <c:crossAx val="390200328"/>
        <c:crosses val="autoZero"/>
        <c:crossBetween val="between"/>
      </c:valAx>
      <c:spPr>
        <a:noFill/>
        <a:ln w="15465">
          <a:noFill/>
        </a:ln>
      </c:spPr>
    </c:plotArea>
    <c:legend>
      <c:legendPos val="r"/>
      <c:layout>
        <c:manualLayout>
          <c:xMode val="edge"/>
          <c:yMode val="edge"/>
          <c:x val="0.9015873015873016"/>
          <c:y val="0.42685851318944845"/>
          <c:w val="9.2063492063492069E-2"/>
          <c:h val="0.14628297362110312"/>
        </c:manualLayout>
      </c:layout>
      <c:overlay val="0"/>
      <c:spPr>
        <a:noFill/>
        <a:ln w="1933">
          <a:solidFill>
            <a:schemeClr val="tx1"/>
          </a:solidFill>
          <a:prstDash val="solid"/>
        </a:ln>
      </c:spPr>
      <c:txPr>
        <a:bodyPr/>
        <a:lstStyle/>
        <a:p>
          <a:pPr>
            <a:defRPr sz="1008" b="1" i="0" u="none" strike="noStrike" baseline="0">
              <a:solidFill>
                <a:schemeClr val="tx1"/>
              </a:solidFill>
              <a:latin typeface="Impact"/>
              <a:ea typeface="Impact"/>
              <a:cs typeface="Impac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96" b="1" i="0" u="none" strike="noStrike" baseline="0">
          <a:solidFill>
            <a:schemeClr val="tx1"/>
          </a:solidFill>
          <a:latin typeface="Impact"/>
          <a:ea typeface="Impact"/>
          <a:cs typeface="Impact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6F380C-C6F8-47FB-9B6C-2452AD65C074}" type="slidenum">
              <a:rPr lang="da-DK" altLang="en-US"/>
              <a:pPr>
                <a:defRPr/>
              </a:pPr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57050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FA52D5-618D-4682-8474-6B882EF3CB15}" type="slidenum">
              <a:rPr lang="da-DK" altLang="en-US"/>
              <a:pPr>
                <a:defRPr/>
              </a:pPr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5206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8DA353-2003-4D79-9F01-93F9972111CC}" type="slidenum">
              <a:rPr lang="da-DK" altLang="en-US" smtClean="0"/>
              <a:pPr>
                <a:spcBef>
                  <a:spcPct val="0"/>
                </a:spcBef>
              </a:pPr>
              <a:t>1</a:t>
            </a:fld>
            <a:endParaRPr lang="da-DK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744538"/>
            <a:ext cx="3417888" cy="2563812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3640138"/>
            <a:ext cx="4891088" cy="5541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796143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C050F-0C8A-446F-9CE9-D3ACAAB72BEA}" type="slidenum">
              <a:rPr lang="da-DK" altLang="en-US" smtClean="0"/>
              <a:pPr>
                <a:spcBef>
                  <a:spcPct val="0"/>
                </a:spcBef>
              </a:pPr>
              <a:t>10</a:t>
            </a:fld>
            <a:endParaRPr lang="da-DK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4459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8B9275-353D-4B15-9A6C-68D243628700}" type="slidenum">
              <a:rPr lang="da-DK" altLang="en-US" smtClean="0"/>
              <a:pPr>
                <a:spcBef>
                  <a:spcPct val="0"/>
                </a:spcBef>
              </a:pPr>
              <a:t>11</a:t>
            </a:fld>
            <a:endParaRPr lang="da-DK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4050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79D8E2-32B2-4DCF-8ACA-32F1C296497B}" type="slidenum">
              <a:rPr lang="da-DK" altLang="en-US" smtClean="0"/>
              <a:pPr>
                <a:spcBef>
                  <a:spcPct val="0"/>
                </a:spcBef>
              </a:pPr>
              <a:t>12</a:t>
            </a:fld>
            <a:endParaRPr lang="da-DK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0316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B5B092-6AD4-4610-A841-40CE8DAC266A}" type="slidenum">
              <a:rPr lang="da-DK" altLang="en-US" smtClean="0"/>
              <a:pPr>
                <a:spcBef>
                  <a:spcPct val="0"/>
                </a:spcBef>
              </a:pPr>
              <a:t>13</a:t>
            </a:fld>
            <a:endParaRPr lang="da-DK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6403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D5CEE6-3051-48AC-9A94-6877E3E360FB}" type="slidenum">
              <a:rPr lang="da-DK" altLang="en-US" smtClean="0"/>
              <a:pPr>
                <a:spcBef>
                  <a:spcPct val="0"/>
                </a:spcBef>
              </a:pPr>
              <a:t>14</a:t>
            </a:fld>
            <a:endParaRPr lang="da-DK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684817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B8C78B-2564-4FDE-9480-6AE1518B23CE}" type="slidenum">
              <a:rPr lang="da-DK" altLang="en-US" smtClean="0"/>
              <a:pPr>
                <a:spcBef>
                  <a:spcPct val="0"/>
                </a:spcBef>
              </a:pPr>
              <a:t>15</a:t>
            </a:fld>
            <a:endParaRPr lang="da-DK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73648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F626D8-90B5-427E-8EEF-C40F7866F9DA}" type="slidenum">
              <a:rPr lang="da-DK" altLang="en-US" smtClean="0"/>
              <a:pPr>
                <a:spcBef>
                  <a:spcPct val="0"/>
                </a:spcBef>
              </a:pPr>
              <a:t>16</a:t>
            </a:fld>
            <a:endParaRPr lang="da-DK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46421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D8C469-A634-47BC-B9D3-060F60334D6E}" type="slidenum">
              <a:rPr lang="da-DK" altLang="en-US" smtClean="0"/>
              <a:pPr>
                <a:spcBef>
                  <a:spcPct val="0"/>
                </a:spcBef>
              </a:pPr>
              <a:t>17</a:t>
            </a:fld>
            <a:endParaRPr lang="da-DK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69115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18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44088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19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8919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CC7969-EEB9-4F2A-8781-1DE1814A2675}" type="slidenum">
              <a:rPr lang="da-DK" altLang="en-US" smtClean="0"/>
              <a:pPr>
                <a:spcBef>
                  <a:spcPct val="0"/>
                </a:spcBef>
              </a:pPr>
              <a:t>2</a:t>
            </a:fld>
            <a:endParaRPr lang="da-DK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70493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20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87064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21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76703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22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2901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23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67948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24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730843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25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6533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26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36339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27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728108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28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11843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29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1252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F3D312-A5A0-47CD-A8AD-8B6D0F88901D}" type="slidenum">
              <a:rPr lang="da-DK" altLang="en-US" smtClean="0"/>
              <a:pPr>
                <a:spcBef>
                  <a:spcPct val="0"/>
                </a:spcBef>
              </a:pPr>
              <a:t>3</a:t>
            </a:fld>
            <a:endParaRPr lang="da-DK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49978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30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92829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31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05585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32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75873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33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81400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34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17154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35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781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20A6E2-6287-406B-AF10-DFF22ADA6159}" type="slidenum">
              <a:rPr lang="da-DK" altLang="en-US" smtClean="0"/>
              <a:pPr>
                <a:spcBef>
                  <a:spcPct val="0"/>
                </a:spcBef>
              </a:pPr>
              <a:t>4</a:t>
            </a:fld>
            <a:endParaRPr lang="da-DK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0194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5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3634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C050F-0C8A-446F-9CE9-D3ACAAB72BEA}" type="slidenum">
              <a:rPr lang="da-DK" altLang="en-US" smtClean="0"/>
              <a:pPr>
                <a:spcBef>
                  <a:spcPct val="0"/>
                </a:spcBef>
              </a:pPr>
              <a:t>6</a:t>
            </a:fld>
            <a:endParaRPr lang="da-DK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4232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7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6824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C050F-0C8A-446F-9CE9-D3ACAAB72BEA}" type="slidenum">
              <a:rPr lang="da-DK" altLang="en-US" smtClean="0"/>
              <a:pPr>
                <a:spcBef>
                  <a:spcPct val="0"/>
                </a:spcBef>
              </a:pPr>
              <a:t>8</a:t>
            </a:fld>
            <a:endParaRPr lang="da-DK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2114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9</a:t>
            </a:fld>
            <a:endParaRPr lang="da-DK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7559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3900" i="0" smtClean="0">
              <a:solidFill>
                <a:srgbClr val="C51538"/>
              </a:solidFill>
              <a:latin typeface="Impact" panose="020B0806030902050204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r>
              <a:rPr lang="da-DK"/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3824CA-517F-4C8A-BD4F-A5201F6CDC39}" type="slidenum">
              <a:rPr lang="da-DK" altLang="en-US"/>
              <a:pPr>
                <a:defRPr/>
              </a:pPr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5976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7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22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91403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1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6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4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5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78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174625" indent="-174625">
              <a:buFont typeface="Arial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3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Second_To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543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Click to edit Master text styles</a:t>
            </a:r>
          </a:p>
          <a:p>
            <a:pPr lvl="1"/>
            <a:r>
              <a:rPr lang="da-DK" altLang="en-US" smtClean="0"/>
              <a:t>Second level</a:t>
            </a:r>
          </a:p>
          <a:p>
            <a:pPr lvl="2"/>
            <a:r>
              <a:rPr lang="da-DK" altLang="en-US" smtClean="0"/>
              <a:t>Third level</a:t>
            </a:r>
          </a:p>
          <a:p>
            <a:pPr lvl="3"/>
            <a:r>
              <a:rPr lang="da-DK" altLang="en-US" smtClean="0"/>
              <a:t>Fourth level</a:t>
            </a:r>
          </a:p>
          <a:p>
            <a:pPr lvl="4"/>
            <a:r>
              <a:rPr lang="da-DK" altLang="en-US" smtClean="0"/>
              <a:t>Fifth level</a:t>
            </a:r>
          </a:p>
        </p:txBody>
      </p:sp>
      <p:pic>
        <p:nvPicPr>
          <p:cNvPr id="1029" name="Picture 40" descr="IMP_Logo_2Colou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65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image" Target="../media/image43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41.png"/><Relationship Id="rId4" Type="http://schemas.openxmlformats.org/officeDocument/2006/relationships/image" Target="../media/image49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b="1" dirty="0" smtClean="0"/>
              <a:t>Statistical Characterisation</a:t>
            </a:r>
            <a:br>
              <a:rPr lang="en-GB" altLang="en-US" b="1" dirty="0" smtClean="0"/>
            </a:br>
            <a:r>
              <a:rPr lang="en-GB" altLang="en-US" b="1" dirty="0" smtClean="0"/>
              <a:t>of Porous Media at the Pore Scale</a:t>
            </a:r>
            <a:br>
              <a:rPr lang="en-GB" altLang="en-US" b="1" dirty="0" smtClean="0"/>
            </a:br>
            <a:r>
              <a:rPr lang="en-GB" altLang="en-US" b="1" dirty="0" smtClean="0"/>
              <a:t>		</a:t>
            </a:r>
            <a:r>
              <a:rPr lang="en-GB" altLang="en-US" b="1" dirty="0" smtClean="0">
                <a:solidFill>
                  <a:schemeClr val="accent4"/>
                </a:solidFill>
                <a:latin typeface="Gill Sans MT" panose="020B0502020104020203" pitchFamily="34" charset="0"/>
              </a:rPr>
              <a:t>Parametric Models</a:t>
            </a:r>
            <a:endParaRPr lang="en-GB" altLang="en-US" sz="3500" dirty="0" smtClean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51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2800" y="4365625"/>
            <a:ext cx="7543800" cy="228600"/>
          </a:xfrm>
        </p:spPr>
        <p:txBody>
          <a:bodyPr/>
          <a:lstStyle/>
          <a:p>
            <a:pPr marL="0" indent="0" eaLnBrk="1" hangingPunct="1"/>
            <a:r>
              <a:rPr lang="en-US" altLang="en-US" b="1" smtClean="0">
                <a:solidFill>
                  <a:schemeClr val="accent1"/>
                </a:solidFill>
              </a:rPr>
              <a:t>Student:</a:t>
            </a:r>
          </a:p>
          <a:p>
            <a:pPr marL="0" indent="0" eaLnBrk="1" hangingPunct="1"/>
            <a:r>
              <a:rPr lang="en-US" altLang="en-US" smtClean="0"/>
              <a:t>Lukas Mosser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b="1" smtClean="0">
                <a:solidFill>
                  <a:schemeClr val="accent1"/>
                </a:solidFill>
              </a:rPr>
              <a:t>Supervisors:</a:t>
            </a:r>
          </a:p>
          <a:p>
            <a:pPr marL="0" indent="0" eaLnBrk="1" hangingPunct="1"/>
            <a:r>
              <a:rPr lang="en-US" altLang="en-US" smtClean="0"/>
              <a:t>Professor Olivier Dubrule</a:t>
            </a:r>
          </a:p>
          <a:p>
            <a:pPr marL="0" indent="0" eaLnBrk="1" hangingPunct="1"/>
            <a:r>
              <a:rPr lang="en-US" altLang="en-US" smtClean="0"/>
              <a:t>Professor Martin Blunt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dirty="0" err="1" smtClean="0"/>
              <a:t>Minkowski</a:t>
            </a:r>
            <a:r>
              <a:rPr lang="de-AT" altLang="en-US" dirty="0" smtClean="0"/>
              <a:t> Tensors – Random Bundle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Tubes</a:t>
            </a:r>
            <a:endParaRPr lang="en-GB" altLang="en-US" dirty="0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</a:p>
        </p:txBody>
      </p:sp>
      <p:cxnSp>
        <p:nvCxnSpPr>
          <p:cNvPr id="15375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6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7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8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blipFill rotWithShape="0">
                <a:blip r:embed="rId6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blipFill rotWithShape="0">
                <a:blip r:embed="rId10"/>
                <a:stretch>
                  <a:fillRect b="-28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Symmetric Parametric Pore</a:t>
            </a:r>
            <a:endParaRPr lang="en-GB" altLang="en-US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1997554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Radius 1.4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181992" y="1916832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Radius 1.3</a:t>
            </a:r>
          </a:p>
        </p:txBody>
      </p:sp>
      <p:pic>
        <p:nvPicPr>
          <p:cNvPr id="1741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593850"/>
            <a:ext cx="2463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1593850"/>
            <a:ext cx="2566988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732541" y="4475525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Radius 1.2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181992" y="4475525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Radius 1.1</a:t>
            </a:r>
          </a:p>
        </p:txBody>
      </p:sp>
      <p:pic>
        <p:nvPicPr>
          <p:cNvPr id="17417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138613"/>
            <a:ext cx="23336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4044950"/>
            <a:ext cx="264160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Radius 1.4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266" y="4811426"/>
            <a:ext cx="2723054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5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822102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5043733"/>
            <a:ext cx="2026067" cy="215444"/>
          </a:xfrm>
          <a:prstGeom prst="rect">
            <a:avLst/>
          </a:prstGeom>
          <a:blipFill rotWithShape="0">
            <a:blip r:embed="rId8"/>
            <a:stretch>
              <a:fillRect b="-833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424301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424301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</a:p>
        </p:txBody>
      </p:sp>
      <p:cxnSp>
        <p:nvCxnSpPr>
          <p:cNvPr id="19471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9472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9473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9474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Radius 1.3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266" y="4811426"/>
            <a:ext cx="2626874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5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822102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5043733"/>
            <a:ext cx="1915461" cy="215444"/>
          </a:xfrm>
          <a:prstGeom prst="rect">
            <a:avLst/>
          </a:prstGeom>
          <a:blipFill rotWithShape="0">
            <a:blip r:embed="rId8"/>
            <a:stretch>
              <a:fillRect b="-833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424301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424301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</a:p>
        </p:txBody>
      </p:sp>
      <p:cxnSp>
        <p:nvCxnSpPr>
          <p:cNvPr id="21519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1520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1521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1522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Radius 1.2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943" y="4799611"/>
            <a:ext cx="2977931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5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975990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2793" y="5029305"/>
            <a:ext cx="2324227" cy="215444"/>
          </a:xfrm>
          <a:prstGeom prst="rect">
            <a:avLst/>
          </a:prstGeom>
          <a:blipFill rotWithShape="0">
            <a:blip r:embed="rId8"/>
            <a:stretch>
              <a:fillRect b="-11429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424301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424301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</a:p>
        </p:txBody>
      </p:sp>
      <p:cxnSp>
        <p:nvCxnSpPr>
          <p:cNvPr id="23567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3568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3569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3570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Radius 1.1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4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424301" cy="311880"/>
          </a:xfrm>
          <a:prstGeom prst="rect">
            <a:avLst/>
          </a:prstGeom>
          <a:blipFill rotWithShape="0">
            <a:blip r:embed="rId6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</a:p>
        </p:txBody>
      </p:sp>
      <p:cxnSp>
        <p:nvCxnSpPr>
          <p:cNvPr id="25611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5612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5613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5614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Asymmetric Parametric Pore – R1 = 1.4, R2=1.3</a:t>
            </a:r>
            <a:endParaRPr lang="en-GB" altLang="en-US" smtClean="0"/>
          </a:p>
        </p:txBody>
      </p:sp>
      <p:pic>
        <p:nvPicPr>
          <p:cNvPr id="27651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4243388"/>
            <a:ext cx="252095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X-Y View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21331" y="4725144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X-Z View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</a:p>
        </p:txBody>
      </p:sp>
      <p:pic>
        <p:nvPicPr>
          <p:cNvPr id="27655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751013"/>
            <a:ext cx="24701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751013"/>
            <a:ext cx="24923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4192588"/>
            <a:ext cx="246697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510648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R1 = 1.4, R2=1.3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266" y="4811426"/>
            <a:ext cx="2808013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5"/>
            <a:stretch>
              <a:fillRect b="-150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1934" y="2679642"/>
            <a:ext cx="1822102" cy="651204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822102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5043733"/>
            <a:ext cx="2125455" cy="215444"/>
          </a:xfrm>
          <a:prstGeom prst="rect">
            <a:avLst/>
          </a:prstGeom>
          <a:blipFill rotWithShape="0">
            <a:blip r:embed="rId8"/>
            <a:stretch>
              <a:fillRect b="-833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552541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552541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</a:p>
        </p:txBody>
      </p:sp>
      <p:cxnSp>
        <p:nvCxnSpPr>
          <p:cNvPr id="29711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9712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9713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9714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Gaussian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Porous</a:t>
            </a:r>
            <a:r>
              <a:rPr lang="de-AT" altLang="en-US" dirty="0" smtClean="0"/>
              <a:t> Medium – 100^3 </a:t>
            </a:r>
            <a:endParaRPr lang="en-GB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 rot="5400000">
                <a:off x="643168" y="2026804"/>
                <a:ext cx="461665" cy="1728192"/>
              </a:xfrm>
              <a:prstGeom prst="rect">
                <a:avLst/>
              </a:prstGeom>
              <a:noFill/>
            </p:spPr>
            <p:txBody>
              <a:bodyPr vert="vert270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de-AT" sz="1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3168" y="2026804"/>
                <a:ext cx="461665" cy="17281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 rot="5400000">
                <a:off x="8006250" y="1936884"/>
                <a:ext cx="461665" cy="1728192"/>
              </a:xfrm>
              <a:prstGeom prst="rect">
                <a:avLst/>
              </a:prstGeom>
              <a:noFill/>
            </p:spPr>
            <p:txBody>
              <a:bodyPr vert="vert270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</m:t>
                      </m:r>
                    </m:oMath>
                  </m:oMathPara>
                </a14:m>
                <a:endParaRPr lang="de-AT" sz="1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06250" y="1936884"/>
                <a:ext cx="461665" cy="17281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 rot="5400000">
                <a:off x="740767" y="4299743"/>
                <a:ext cx="461665" cy="1728192"/>
              </a:xfrm>
              <a:prstGeom prst="rect">
                <a:avLst/>
              </a:prstGeom>
              <a:noFill/>
            </p:spPr>
            <p:txBody>
              <a:bodyPr vert="vert270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=4.0</m:t>
                      </m:r>
                    </m:oMath>
                  </m:oMathPara>
                </a14:m>
                <a:endParaRPr lang="de-AT" sz="1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0767" y="4299743"/>
                <a:ext cx="461665" cy="17281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 rot="5400000">
                <a:off x="8006249" y="4451921"/>
                <a:ext cx="461665" cy="1728192"/>
              </a:xfrm>
              <a:prstGeom prst="rect">
                <a:avLst/>
              </a:prstGeom>
              <a:noFill/>
            </p:spPr>
            <p:txBody>
              <a:bodyPr vert="vert270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=8.0</m:t>
                      </m:r>
                    </m:oMath>
                  </m:oMathPara>
                </a14:m>
                <a:endParaRPr lang="de-AT" sz="1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06249" y="4451921"/>
                <a:ext cx="461665" cy="17281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333" y="1664511"/>
            <a:ext cx="2284933" cy="22729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112" y="1628800"/>
            <a:ext cx="2275962" cy="227293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073" y="4061486"/>
            <a:ext cx="2263847" cy="22729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1473" y="4073829"/>
            <a:ext cx="2266886" cy="22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Anisotropy</a:t>
            </a:r>
            <a:r>
              <a:rPr lang="de-AT" altLang="en-US" dirty="0" smtClean="0"/>
              <a:t> Index </a:t>
            </a:r>
            <a:r>
              <a:rPr lang="de-AT" altLang="en-US" dirty="0" err="1" smtClean="0"/>
              <a:t>as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function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filter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size</a:t>
            </a:r>
            <a:r>
              <a:rPr lang="de-AT" altLang="en-US" dirty="0" smtClean="0"/>
              <a:t> (W102)</a:t>
            </a:r>
            <a:endParaRPr lang="en-GB" alt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28800"/>
            <a:ext cx="5256584" cy="49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Presentation Outline</a:t>
            </a:r>
            <a:endParaRPr lang="en-GB" altLang="en-US" smtClean="0"/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2776538" y="2479675"/>
          <a:ext cx="3609975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72" name="Rectangle 15"/>
          <p:cNvSpPr txBox="1">
            <a:spLocks noChangeArrowheads="1"/>
          </p:cNvSpPr>
          <p:nvPr/>
        </p:nvSpPr>
        <p:spPr bwMode="auto">
          <a:xfrm>
            <a:off x="971550" y="1628800"/>
            <a:ext cx="75438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5750" indent="-285750">
              <a:spcBef>
                <a:spcPct val="20000"/>
              </a:spcBef>
              <a:defRPr>
                <a:solidFill>
                  <a:srgbClr val="4B4F55"/>
                </a:solidFill>
                <a:latin typeface="Arial" panose="020B0604020202020204" pitchFamily="34" charset="0"/>
              </a:defRPr>
            </a:lvl1pPr>
            <a:lvl2pPr marL="571500" indent="-190500">
              <a:spcBef>
                <a:spcPct val="20000"/>
              </a:spcBef>
              <a:buChar char="•"/>
              <a:defRPr sz="1600">
                <a:solidFill>
                  <a:srgbClr val="4B4F55"/>
                </a:solidFill>
                <a:latin typeface="Arial" panose="020B0604020202020204" pitchFamily="34" charset="0"/>
              </a:defRPr>
            </a:lvl2pPr>
            <a:lvl3pPr marL="952500" indent="-190500">
              <a:spcBef>
                <a:spcPct val="20000"/>
              </a:spcBef>
              <a:buChar char="»"/>
              <a:defRPr sz="1600">
                <a:solidFill>
                  <a:srgbClr val="4B4F55"/>
                </a:solidFill>
                <a:latin typeface="Arial" panose="020B0604020202020204" pitchFamily="34" charset="0"/>
              </a:defRPr>
            </a:lvl3pPr>
            <a:lvl4pPr marL="1333500" indent="-190500">
              <a:spcBef>
                <a:spcPct val="20000"/>
              </a:spcBef>
              <a:buFont typeface="Wingdings" panose="05000000000000000000" pitchFamily="2" charset="2"/>
              <a:buChar char="§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4pPr>
            <a:lvl5pPr marL="1727200" indent="-203200">
              <a:spcBef>
                <a:spcPct val="20000"/>
              </a:spcBef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5pPr>
            <a:lvl6pPr marL="2184400" indent="-20320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6pPr>
            <a:lvl7pPr marL="2641600" indent="-20320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7pPr>
            <a:lvl8pPr marL="3098800" indent="-20320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8pPr>
            <a:lvl9pPr marL="3556000" indent="-20320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b="1" i="0" dirty="0">
                <a:solidFill>
                  <a:srgbClr val="5B5F5F"/>
                </a:solidFill>
              </a:rPr>
              <a:t>Plane Surface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 dirty="0">
                <a:solidFill>
                  <a:srgbClr val="5B5F5F"/>
                </a:solidFill>
              </a:rPr>
              <a:t>Regular Bundle of </a:t>
            </a:r>
            <a:r>
              <a:rPr lang="en-US" altLang="en-US" sz="2800" b="1" i="0" dirty="0" smtClean="0">
                <a:solidFill>
                  <a:srgbClr val="5B5F5F"/>
                </a:solidFill>
              </a:rPr>
              <a:t>Tubes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 dirty="0" smtClean="0">
                <a:solidFill>
                  <a:srgbClr val="5B5F5F"/>
                </a:solidFill>
              </a:rPr>
              <a:t>Regular Bundle of Tubes – High Mesh Res.</a:t>
            </a:r>
            <a:endParaRPr lang="en-US" altLang="en-US" sz="2800" b="1" i="0" dirty="0">
              <a:solidFill>
                <a:srgbClr val="5B5F5F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sz="2800" b="1" i="0" dirty="0">
                <a:solidFill>
                  <a:srgbClr val="5B5F5F"/>
                </a:solidFill>
              </a:rPr>
              <a:t>Random Bundle of </a:t>
            </a:r>
            <a:r>
              <a:rPr lang="en-US" altLang="en-US" sz="2800" b="1" i="0" dirty="0" smtClean="0">
                <a:solidFill>
                  <a:srgbClr val="5B5F5F"/>
                </a:solidFill>
              </a:rPr>
              <a:t>Tubes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 dirty="0" smtClean="0">
                <a:solidFill>
                  <a:srgbClr val="5B5F5F"/>
                </a:solidFill>
              </a:rPr>
              <a:t>Array </a:t>
            </a:r>
            <a:r>
              <a:rPr lang="en-US" altLang="en-US" sz="2800" b="1" i="0" dirty="0">
                <a:solidFill>
                  <a:srgbClr val="5B5F5F"/>
                </a:solidFill>
              </a:rPr>
              <a:t>of Spheres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 dirty="0" smtClean="0">
                <a:solidFill>
                  <a:srgbClr val="5B5F5F"/>
                </a:solidFill>
              </a:rPr>
              <a:t>Array of Ellipsoids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 dirty="0" smtClean="0">
                <a:solidFill>
                  <a:srgbClr val="5B5F5F"/>
                </a:solidFill>
              </a:rPr>
              <a:t>Gaussian Porous Medium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 dirty="0" err="1" smtClean="0">
                <a:solidFill>
                  <a:srgbClr val="5B5F5F"/>
                </a:solidFill>
              </a:rPr>
              <a:t>Beadpack</a:t>
            </a:r>
            <a:r>
              <a:rPr lang="en-US" altLang="en-US" sz="2800" b="1" i="0" dirty="0" smtClean="0">
                <a:solidFill>
                  <a:srgbClr val="5B5F5F"/>
                </a:solidFill>
              </a:rPr>
              <a:t>: Anisotropy(r)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 dirty="0" err="1" smtClean="0">
                <a:solidFill>
                  <a:srgbClr val="5B5F5F"/>
                </a:solidFill>
              </a:rPr>
              <a:t>Ketton</a:t>
            </a:r>
            <a:r>
              <a:rPr lang="en-US" altLang="en-US" sz="2800" b="1" i="0" dirty="0" smtClean="0">
                <a:solidFill>
                  <a:srgbClr val="5B5F5F"/>
                </a:solidFill>
              </a:rPr>
              <a:t>: Anisotropy(r)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 dirty="0" smtClean="0">
                <a:solidFill>
                  <a:srgbClr val="5B5F5F"/>
                </a:solidFill>
              </a:rPr>
              <a:t>Comparison </a:t>
            </a:r>
            <a:r>
              <a:rPr lang="en-US" altLang="en-US" sz="2800" b="1" i="0" dirty="0" err="1" smtClean="0">
                <a:solidFill>
                  <a:srgbClr val="5B5F5F"/>
                </a:solidFill>
              </a:rPr>
              <a:t>Beadpack</a:t>
            </a:r>
            <a:r>
              <a:rPr lang="en-US" altLang="en-US" sz="2800" b="1" i="0" dirty="0" smtClean="0">
                <a:solidFill>
                  <a:srgbClr val="5B5F5F"/>
                </a:solidFill>
              </a:rPr>
              <a:t> - </a:t>
            </a:r>
            <a:r>
              <a:rPr lang="en-US" altLang="en-US" sz="2800" b="1" i="0" dirty="0" err="1" smtClean="0">
                <a:solidFill>
                  <a:srgbClr val="5B5F5F"/>
                </a:solidFill>
              </a:rPr>
              <a:t>Ketton</a:t>
            </a:r>
            <a:endParaRPr lang="en-US" altLang="en-US" sz="2800" b="1" i="0" dirty="0">
              <a:solidFill>
                <a:srgbClr val="5B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Anisotropy</a:t>
            </a:r>
            <a:r>
              <a:rPr lang="de-AT" altLang="en-US" dirty="0" smtClean="0"/>
              <a:t> Index </a:t>
            </a:r>
            <a:r>
              <a:rPr lang="de-AT" altLang="en-US" dirty="0" err="1" smtClean="0"/>
              <a:t>as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function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filter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size</a:t>
            </a:r>
            <a:r>
              <a:rPr lang="de-AT" altLang="en-US" dirty="0" smtClean="0"/>
              <a:t> (W202)</a:t>
            </a:r>
            <a:endParaRPr lang="en-GB" altLang="en-US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771" y="1700808"/>
            <a:ext cx="5256584" cy="48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Beadpack</a:t>
            </a:r>
            <a:r>
              <a:rPr lang="de-AT" altLang="en-US" dirty="0" smtClean="0"/>
              <a:t>/</a:t>
            </a:r>
            <a:r>
              <a:rPr lang="de-AT" altLang="en-US" dirty="0" err="1" smtClean="0"/>
              <a:t>Ketton</a:t>
            </a:r>
            <a:r>
              <a:rPr lang="de-AT" altLang="en-US" dirty="0" smtClean="0"/>
              <a:t> </a:t>
            </a:r>
            <a:br>
              <a:rPr lang="de-AT" altLang="en-US" dirty="0" smtClean="0"/>
            </a:br>
            <a:r>
              <a:rPr lang="de-AT" altLang="en-US" dirty="0" err="1" smtClean="0"/>
              <a:t>Centered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Expanding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Window</a:t>
            </a:r>
            <a:r>
              <a:rPr lang="de-AT" altLang="en-US" dirty="0" smtClean="0"/>
              <a:t> =&gt; REV – 500^3</a:t>
            </a:r>
            <a:endParaRPr lang="en-GB" altLang="en-US" dirty="0" smtClean="0"/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4896842" cy="483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 bwMode="auto">
          <a:xfrm>
            <a:off x="3923928" y="3068960"/>
            <a:ext cx="1728192" cy="172819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3563888" y="2708920"/>
            <a:ext cx="2448272" cy="244827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3311860" y="2456892"/>
            <a:ext cx="2952328" cy="2952328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3113838" y="2258870"/>
            <a:ext cx="3348372" cy="334837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2942819" y="2127792"/>
            <a:ext cx="3690410" cy="3690410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4139952" y="3284984"/>
            <a:ext cx="1219944" cy="1219944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 rot="5400000">
                <a:off x="1428939" y="744990"/>
                <a:ext cx="461665" cy="2566095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𝐼𝑛𝑐𝑟𝑒𝑎𝑠𝑖𝑛𝑔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𝑟𝑎𝑑𝑖𝑢𝑠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AT" sz="1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28939" y="744990"/>
                <a:ext cx="461665" cy="2566095"/>
              </a:xfrm>
              <a:prstGeom prst="rect">
                <a:avLst/>
              </a:prstGeom>
              <a:blipFill rotWithShape="0">
                <a:blip r:embed="rId4"/>
                <a:stretch>
                  <a:fillRect l="-7126" r="-18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 rot="5400000">
                <a:off x="1112758" y="4627729"/>
                <a:ext cx="461729" cy="2566095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𝐶𝑢𝑏𝑖𝑐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𝑢𝑠𝑒𝑑</m:t>
                      </m:r>
                    </m:oMath>
                  </m:oMathPara>
                </a14:m>
                <a:r>
                  <a:rPr lang="de-AT" sz="1800" b="0" i="0" dirty="0" smtClean="0">
                    <a:solidFill>
                      <a:srgbClr val="040404"/>
                    </a:solidFill>
                    <a:latin typeface="+mn-lt"/>
                  </a:rPr>
                  <a:t/>
                </a:r>
                <a:br>
                  <a:rPr lang="de-AT" sz="1800" b="0" i="0" dirty="0" smtClean="0">
                    <a:solidFill>
                      <a:srgbClr val="040404"/>
                    </a:solidFill>
                    <a:latin typeface="+mn-lt"/>
                  </a:rPr>
                </a:br>
                <a:endParaRPr lang="de-AT" sz="1800" b="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12758" y="4627729"/>
                <a:ext cx="461729" cy="25660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899062" y="6254081"/>
                <a:ext cx="7701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𝐷𝑒𝑡𝑒𝑟𝑚𝑖𝑛𝑒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𝐴𝑛𝑖𝑠𝑜𝑡𝑟𝑜𝑝𝑦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40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de-AT" sz="2400" i="0" dirty="0">
                  <a:solidFill>
                    <a:srgbClr val="040404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62" y="6254081"/>
                <a:ext cx="7701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 bwMode="auto">
          <a:xfrm flipV="1">
            <a:off x="4749924" y="2996952"/>
            <a:ext cx="1118220" cy="8980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 rot="5400000">
                <a:off x="4390558" y="2239787"/>
                <a:ext cx="677108" cy="2566095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de-AT" sz="3200" b="1" i="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90558" y="2239787"/>
                <a:ext cx="677108" cy="25660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05" y="1544331"/>
            <a:ext cx="5667797" cy="5279506"/>
          </a:xfrm>
          <a:prstGeom prst="rect">
            <a:avLst/>
          </a:prstGeom>
        </p:spPr>
      </p:pic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Beadpack</a:t>
            </a:r>
            <a:r>
              <a:rPr lang="de-AT" altLang="en-US" dirty="0" smtClean="0"/>
              <a:t> – </a:t>
            </a:r>
            <a:r>
              <a:rPr lang="de-AT" altLang="en-US" dirty="0" err="1" smtClean="0"/>
              <a:t>Centered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Expanding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Window</a:t>
            </a:r>
            <a:r>
              <a:rPr lang="de-AT" altLang="en-US" dirty="0" smtClean="0"/>
              <a:t> =&gt; REV – 500^3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9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Beadpack</a:t>
            </a:r>
            <a:r>
              <a:rPr lang="de-AT" altLang="en-US" dirty="0" smtClean="0"/>
              <a:t> – </a:t>
            </a:r>
            <a:r>
              <a:rPr lang="de-AT" altLang="en-US" dirty="0" err="1" smtClean="0"/>
              <a:t>Centered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Expanding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Window</a:t>
            </a:r>
            <a:r>
              <a:rPr lang="de-AT" altLang="en-US" dirty="0" smtClean="0"/>
              <a:t> =&gt; REV – 500^3</a:t>
            </a:r>
            <a:endParaRPr lang="en-GB" altLang="en-US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484784"/>
            <a:ext cx="5443389" cy="51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Beadpack</a:t>
            </a:r>
            <a:r>
              <a:rPr lang="de-AT" altLang="en-US" dirty="0" smtClean="0"/>
              <a:t> – </a:t>
            </a:r>
            <a:r>
              <a:rPr lang="de-AT" altLang="en-US" dirty="0" err="1" smtClean="0"/>
              <a:t>Centered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Expanding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Window</a:t>
            </a:r>
            <a:r>
              <a:rPr lang="de-AT" altLang="en-US" dirty="0" smtClean="0"/>
              <a:t> =&gt; REV – 500^3</a:t>
            </a:r>
            <a:endParaRPr lang="en-GB" altLang="en-US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84784"/>
            <a:ext cx="5616624" cy="53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Beadpack</a:t>
            </a:r>
            <a:r>
              <a:rPr lang="de-AT" altLang="en-US" dirty="0" smtClean="0"/>
              <a:t> – </a:t>
            </a:r>
            <a:r>
              <a:rPr lang="de-AT" altLang="en-US" dirty="0" err="1" smtClean="0"/>
              <a:t>Centered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Expanding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Window</a:t>
            </a:r>
            <a:r>
              <a:rPr lang="de-AT" altLang="en-US" dirty="0" smtClean="0"/>
              <a:t> =&gt; REV – 500^3</a:t>
            </a:r>
            <a:endParaRPr lang="en-GB" altLang="en-US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75781"/>
            <a:ext cx="547379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Ketton</a:t>
            </a:r>
            <a:r>
              <a:rPr lang="de-AT" altLang="en-US" dirty="0" smtClean="0"/>
              <a:t> – </a:t>
            </a:r>
            <a:r>
              <a:rPr lang="de-AT" altLang="en-US" dirty="0" err="1" smtClean="0"/>
              <a:t>Centered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Expanding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Window</a:t>
            </a:r>
            <a:endParaRPr lang="en-GB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 rot="5400000">
                <a:off x="3963096" y="2448793"/>
                <a:ext cx="615553" cy="2566095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𝑒𝑡𝑡𝑜𝑛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𝐶𝑒𝑛𝑡𝑒𝑟𝑒𝑑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𝐸𝑥𝑝𝑎𝑛𝑑𝑖𝑛𝑔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𝑊𝑖𝑛𝑑𝑜𝑤</m:t>
                      </m:r>
                    </m:oMath>
                  </m:oMathPara>
                </a14:m>
                <a:endParaRPr lang="de-AT" sz="2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963096" y="2448793"/>
                <a:ext cx="615553" cy="2566095"/>
              </a:xfrm>
              <a:prstGeom prst="rect">
                <a:avLst/>
              </a:prstGeom>
              <a:blipFill rotWithShape="0">
                <a:blip r:embed="rId3"/>
                <a:stretch>
                  <a:fillRect l="-59382" r="-69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556792"/>
            <a:ext cx="5400600" cy="5115720"/>
          </a:xfrm>
          <a:prstGeom prst="rect">
            <a:avLst/>
          </a:prstGeom>
        </p:spPr>
      </p:pic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Ketton</a:t>
            </a:r>
            <a:r>
              <a:rPr lang="de-AT" altLang="en-US" dirty="0" smtClean="0"/>
              <a:t> – </a:t>
            </a:r>
            <a:r>
              <a:rPr lang="de-AT" altLang="en-US" dirty="0" err="1" smtClean="0"/>
              <a:t>Comparison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Anisotropy</a:t>
            </a:r>
            <a:r>
              <a:rPr lang="de-AT" altLang="en-US" dirty="0" smtClean="0"/>
              <a:t> Indices B102, B202</a:t>
            </a:r>
            <a:endParaRPr lang="en-GB" altLang="en-US" dirty="0" smtClean="0"/>
          </a:p>
        </p:txBody>
      </p:sp>
      <p:cxnSp>
        <p:nvCxnSpPr>
          <p:cNvPr id="8" name="Gerader Verbinder 7"/>
          <p:cNvCxnSpPr/>
          <p:nvPr/>
        </p:nvCxnSpPr>
        <p:spPr bwMode="auto">
          <a:xfrm>
            <a:off x="5436096" y="1988840"/>
            <a:ext cx="0" cy="4464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 rot="5400000">
                <a:off x="6128271" y="2664817"/>
                <a:ext cx="461665" cy="2566095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𝐸𝑉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=320 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𝑣𝑜𝑥𝑒𝑙𝑠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de-AT" sz="1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28271" y="2664817"/>
                <a:ext cx="461665" cy="25660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41222"/>
            <a:ext cx="5479087" cy="5194941"/>
          </a:xfrm>
          <a:prstGeom prst="rect">
            <a:avLst/>
          </a:prstGeom>
        </p:spPr>
      </p:pic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Ketton</a:t>
            </a:r>
            <a:r>
              <a:rPr lang="de-AT" altLang="en-US" dirty="0" smtClean="0"/>
              <a:t> – </a:t>
            </a:r>
            <a:r>
              <a:rPr lang="de-AT" altLang="en-US" dirty="0" err="1" smtClean="0"/>
              <a:t>Centered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Expanding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Window</a:t>
            </a:r>
            <a:r>
              <a:rPr lang="de-AT" altLang="en-US" dirty="0" smtClean="0"/>
              <a:t> =&gt; REV – 500^3</a:t>
            </a:r>
            <a:endParaRPr lang="en-GB" altLang="en-US" dirty="0" smtClean="0"/>
          </a:p>
        </p:txBody>
      </p:sp>
      <p:cxnSp>
        <p:nvCxnSpPr>
          <p:cNvPr id="5" name="Gerader Verbinder 4"/>
          <p:cNvCxnSpPr/>
          <p:nvPr/>
        </p:nvCxnSpPr>
        <p:spPr bwMode="auto">
          <a:xfrm>
            <a:off x="6118515" y="1916832"/>
            <a:ext cx="0" cy="4464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 rot="5400000">
                <a:off x="6810690" y="2592809"/>
                <a:ext cx="461665" cy="2566095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𝐸𝑉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=400 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𝑣𝑜𝑥𝑒𝑙𝑠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de-AT" sz="1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10690" y="2592809"/>
                <a:ext cx="461665" cy="25660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537789"/>
            <a:ext cx="5472608" cy="5137799"/>
          </a:xfrm>
          <a:prstGeom prst="rect">
            <a:avLst/>
          </a:prstGeom>
        </p:spPr>
      </p:pic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Ketton</a:t>
            </a:r>
            <a:r>
              <a:rPr lang="de-AT" altLang="en-US" dirty="0" smtClean="0"/>
              <a:t> – </a:t>
            </a:r>
            <a:r>
              <a:rPr lang="de-AT" altLang="en-US" dirty="0" err="1" smtClean="0"/>
              <a:t>Centered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Expanding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Window</a:t>
            </a:r>
            <a:r>
              <a:rPr lang="de-AT" altLang="en-US" dirty="0" smtClean="0"/>
              <a:t> =&gt; REV – 500^3</a:t>
            </a:r>
            <a:endParaRPr lang="en-GB" altLang="en-US" dirty="0" smtClean="0"/>
          </a:p>
        </p:txBody>
      </p:sp>
      <p:cxnSp>
        <p:nvCxnSpPr>
          <p:cNvPr id="5" name="Gerader Verbinder 4"/>
          <p:cNvCxnSpPr/>
          <p:nvPr/>
        </p:nvCxnSpPr>
        <p:spPr bwMode="auto">
          <a:xfrm>
            <a:off x="4716016" y="1916832"/>
            <a:ext cx="0" cy="4464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 rot="5400000">
                <a:off x="5408191" y="2592809"/>
                <a:ext cx="461665" cy="2566095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𝐸𝑉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=250 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𝑣𝑜𝑥𝑒𝑙𝑠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de-AT" sz="1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08191" y="2592809"/>
                <a:ext cx="461665" cy="25660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Plane Surfaces</a:t>
            </a:r>
            <a:endParaRPr lang="en-GB" altLang="en-US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X-Y View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21331" y="4725144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X-Z View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10648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</a:p>
        </p:txBody>
      </p:sp>
      <p:pic>
        <p:nvPicPr>
          <p:cNvPr id="9223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51013"/>
            <a:ext cx="2155825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436813"/>
            <a:ext cx="233997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70475"/>
            <a:ext cx="23399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3908425"/>
            <a:ext cx="23145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573219"/>
            <a:ext cx="5339829" cy="5151721"/>
          </a:xfrm>
          <a:prstGeom prst="rect">
            <a:avLst/>
          </a:prstGeom>
        </p:spPr>
      </p:pic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Ketton</a:t>
            </a:r>
            <a:r>
              <a:rPr lang="de-AT" altLang="en-US" dirty="0" smtClean="0"/>
              <a:t> – </a:t>
            </a:r>
            <a:r>
              <a:rPr lang="de-AT" altLang="en-US" dirty="0" err="1" smtClean="0"/>
              <a:t>Centered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Expanding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Window</a:t>
            </a:r>
            <a:r>
              <a:rPr lang="de-AT" altLang="en-US" dirty="0" smtClean="0"/>
              <a:t> =&gt; REV – 500^3</a:t>
            </a:r>
            <a:endParaRPr lang="en-GB" altLang="en-US" dirty="0" smtClean="0"/>
          </a:p>
        </p:txBody>
      </p:sp>
      <p:cxnSp>
        <p:nvCxnSpPr>
          <p:cNvPr id="5" name="Gerader Verbinder 4"/>
          <p:cNvCxnSpPr/>
          <p:nvPr/>
        </p:nvCxnSpPr>
        <p:spPr bwMode="auto">
          <a:xfrm>
            <a:off x="6228184" y="1916832"/>
            <a:ext cx="0" cy="4464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 rot="5400000">
                <a:off x="7784455" y="2635200"/>
                <a:ext cx="461665" cy="2566095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𝐸𝑉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=400 </m:t>
                      </m:r>
                      <m:r>
                        <a:rPr lang="de-AT" sz="1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𝑣𝑜𝑥𝑒𝑙𝑠</m:t>
                      </m:r>
                    </m:oMath>
                  </m:oMathPara>
                </a14:m>
                <a:endParaRPr lang="de-AT" sz="1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4455" y="2635200"/>
                <a:ext cx="461665" cy="25660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Comparison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Beadpack</a:t>
            </a:r>
            <a:r>
              <a:rPr lang="de-AT" altLang="en-US" dirty="0" smtClean="0"/>
              <a:t>/</a:t>
            </a:r>
            <a:r>
              <a:rPr lang="de-AT" altLang="en-US" dirty="0" err="1" smtClean="0"/>
              <a:t>Ketton</a:t>
            </a:r>
            <a:endParaRPr lang="en-GB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 rot="5400000">
                <a:off x="3963096" y="2448793"/>
                <a:ext cx="615553" cy="2566095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marL="363538" indent="-363538"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80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𝑜𝑚𝑝𝑎𝑟𝑖𝑠𝑜𝑛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𝐾𝑒𝑡𝑡𝑜𝑛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𝐵𝑒𝑎𝑑𝑝𝑎𝑐𝑘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dirty="0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𝑅𝑒𝑠𝑢𝑙𝑡𝑠</m:t>
                      </m:r>
                    </m:oMath>
                  </m:oMathPara>
                </a14:m>
                <a:endParaRPr lang="de-AT" sz="2800" i="0" dirty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963096" y="2448793"/>
                <a:ext cx="615553" cy="2566095"/>
              </a:xfrm>
              <a:prstGeom prst="rect">
                <a:avLst/>
              </a:prstGeom>
              <a:blipFill rotWithShape="0">
                <a:blip r:embed="rId3"/>
                <a:stretch>
                  <a:fillRect l="-75534" r="-85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1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Comparison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Beadpack</a:t>
            </a:r>
            <a:r>
              <a:rPr lang="de-AT" altLang="en-US" dirty="0" smtClean="0"/>
              <a:t>/</a:t>
            </a:r>
            <a:r>
              <a:rPr lang="de-AT" altLang="en-US" dirty="0" err="1" smtClean="0"/>
              <a:t>Ketton</a:t>
            </a:r>
            <a:r>
              <a:rPr lang="de-AT" altLang="en-US" dirty="0" smtClean="0"/>
              <a:t> – Beta 102</a:t>
            </a:r>
            <a:endParaRPr lang="en-GB" altLang="en-US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470" y="1628800"/>
            <a:ext cx="5415667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Comparison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Beadpack</a:t>
            </a:r>
            <a:r>
              <a:rPr lang="de-AT" altLang="en-US" dirty="0"/>
              <a:t>/</a:t>
            </a:r>
            <a:r>
              <a:rPr lang="de-AT" altLang="en-US" dirty="0" err="1" smtClean="0"/>
              <a:t>Ketton</a:t>
            </a:r>
            <a:r>
              <a:rPr lang="de-AT" altLang="en-US" dirty="0" smtClean="0"/>
              <a:t> – Beta 202</a:t>
            </a:r>
            <a:endParaRPr lang="en-GB" alt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89" y="1556407"/>
            <a:ext cx="5558830" cy="53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Comparison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Beadpack</a:t>
            </a:r>
            <a:r>
              <a:rPr lang="de-AT" altLang="en-US" dirty="0"/>
              <a:t>/</a:t>
            </a:r>
            <a:r>
              <a:rPr lang="de-AT" altLang="en-US" dirty="0" err="1" smtClean="0"/>
              <a:t>Ketton</a:t>
            </a:r>
            <a:r>
              <a:rPr lang="de-AT" altLang="en-US" dirty="0" smtClean="0"/>
              <a:t> – Gamma 102</a:t>
            </a:r>
            <a:endParaRPr lang="en-GB" alt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58" y="1556792"/>
            <a:ext cx="5354691" cy="50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2" y="693738"/>
            <a:ext cx="7812285" cy="638175"/>
          </a:xfrm>
        </p:spPr>
        <p:txBody>
          <a:bodyPr/>
          <a:lstStyle/>
          <a:p>
            <a:pPr eaLnBrk="1" hangingPunct="1"/>
            <a:r>
              <a:rPr lang="de-AT" altLang="en-US" dirty="0" err="1" smtClean="0"/>
              <a:t>Comparison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Beadpack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Ketton</a:t>
            </a:r>
            <a:r>
              <a:rPr lang="de-AT" altLang="en-US" dirty="0" smtClean="0"/>
              <a:t> </a:t>
            </a:r>
            <a:r>
              <a:rPr lang="de-AT" altLang="en-US" smtClean="0"/>
              <a:t>– </a:t>
            </a:r>
            <a:r>
              <a:rPr lang="de-AT" altLang="en-US" smtClean="0"/>
              <a:t>Gamma 202</a:t>
            </a:r>
            <a:endParaRPr lang="en-GB" alt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56792"/>
            <a:ext cx="555402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Plane Surface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546724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266" y="4811426"/>
            <a:ext cx="2376805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029915" cy="246221"/>
          </a:xfrm>
          <a:prstGeom prst="rect">
            <a:avLst/>
          </a:prstGeom>
          <a:blipFill rotWithShape="0">
            <a:blip r:embed="rId5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668214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5043733"/>
            <a:ext cx="1622112" cy="215444"/>
          </a:xfrm>
          <a:prstGeom prst="rect">
            <a:avLst/>
          </a:prstGeom>
          <a:blipFill rotWithShape="0">
            <a:blip r:embed="rId8"/>
            <a:stretch>
              <a:fillRect b="-833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952842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952842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</a:p>
        </p:txBody>
      </p:sp>
      <p:cxnSp>
        <p:nvCxnSpPr>
          <p:cNvPr id="11279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1280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1281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1282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smtClean="0"/>
              <a:t>Regular Bundle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Tubes</a:t>
            </a:r>
            <a:endParaRPr lang="en-GB" altLang="en-US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X-Z View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06087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9" y="1825914"/>
            <a:ext cx="2190308" cy="209521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825913"/>
            <a:ext cx="2190308" cy="209521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85" y="3921124"/>
            <a:ext cx="2966095" cy="26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dirty="0" err="1" smtClean="0"/>
              <a:t>Minkowski</a:t>
            </a:r>
            <a:r>
              <a:rPr lang="de-AT" altLang="en-US" dirty="0" smtClean="0"/>
              <a:t> Tensors – Regular Bundle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Tubes</a:t>
            </a:r>
            <a:endParaRPr lang="en-GB" altLang="en-US" dirty="0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</a:p>
        </p:txBody>
      </p:sp>
      <p:cxnSp>
        <p:nvCxnSpPr>
          <p:cNvPr id="15375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6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7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8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blipFill rotWithShape="0">
                <a:blip r:embed="rId6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blipFill rotWithShape="0">
                <a:blip r:embed="rId10"/>
                <a:stretch>
                  <a:fillRect b="-28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9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smtClean="0"/>
              <a:t>Regular Bundle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Tubes</a:t>
            </a:r>
            <a:r>
              <a:rPr lang="de-AT" altLang="en-US" dirty="0" smtClean="0"/>
              <a:t> – High </a:t>
            </a:r>
            <a:r>
              <a:rPr lang="de-AT" altLang="en-US" dirty="0" err="1" smtClean="0"/>
              <a:t>Mesh</a:t>
            </a:r>
            <a:r>
              <a:rPr lang="de-AT" altLang="en-US" dirty="0" smtClean="0"/>
              <a:t> Resolution</a:t>
            </a:r>
            <a:endParaRPr lang="en-GB" altLang="en-US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X-Z View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06087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9" y="1825914"/>
            <a:ext cx="2190308" cy="209521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825913"/>
            <a:ext cx="2190308" cy="209521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85" y="3921124"/>
            <a:ext cx="2966095" cy="26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dirty="0" err="1" smtClean="0"/>
              <a:t>Minkowski</a:t>
            </a:r>
            <a:r>
              <a:rPr lang="de-AT" altLang="en-US" dirty="0" smtClean="0"/>
              <a:t> Tensors – Regular Bundle – High </a:t>
            </a:r>
            <a:r>
              <a:rPr lang="de-AT" altLang="en-US" dirty="0" err="1" smtClean="0"/>
              <a:t>Mesh</a:t>
            </a:r>
            <a:r>
              <a:rPr lang="de-AT" altLang="en-US" dirty="0" smtClean="0"/>
              <a:t> Res.</a:t>
            </a:r>
            <a:endParaRPr lang="en-GB" altLang="en-US" dirty="0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</a:p>
        </p:txBody>
      </p:sp>
      <p:cxnSp>
        <p:nvCxnSpPr>
          <p:cNvPr id="15375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6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7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8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blipFill rotWithShape="0">
                <a:blip r:embed="rId6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blipFill rotWithShape="0">
                <a:blip r:embed="rId10"/>
                <a:stretch>
                  <a:fillRect b="-28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6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smtClean="0"/>
              <a:t>Random Bundle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Tubes</a:t>
            </a:r>
            <a:endParaRPr lang="en-GB" altLang="en-US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X-Z View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06087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</a:p>
        </p:txBody>
      </p:sp>
      <p:pic>
        <p:nvPicPr>
          <p:cNvPr id="13318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755775"/>
            <a:ext cx="2214562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3" y="1876425"/>
            <a:ext cx="19335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921125"/>
            <a:ext cx="2919413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363538" indent="-363538">
          <a:spcBef>
            <a:spcPts val="0"/>
          </a:spcBef>
          <a:spcAft>
            <a:spcPts val="0"/>
          </a:spcAft>
          <a:defRPr sz="1800" i="0" dirty="0" smtClean="0">
            <a:solidFill>
              <a:srgbClr val="040404"/>
            </a:solidFill>
            <a:latin typeface="+mn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455</Words>
  <Application>Microsoft Office PowerPoint</Application>
  <PresentationFormat>Bildschirmpräsentation (4:3)</PresentationFormat>
  <Paragraphs>225</Paragraphs>
  <Slides>35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Arial</vt:lpstr>
      <vt:lpstr>Cambria Math</vt:lpstr>
      <vt:lpstr>Gill Sans MT</vt:lpstr>
      <vt:lpstr>Impact</vt:lpstr>
      <vt:lpstr>Times New Roman</vt:lpstr>
      <vt:lpstr>Verdana</vt:lpstr>
      <vt:lpstr>Wingdings</vt:lpstr>
      <vt:lpstr>Standarddesign</vt:lpstr>
      <vt:lpstr>Statistical Characterisation of Porous Media at the Pore Scale   Parametric Models</vt:lpstr>
      <vt:lpstr>Presentation Outline</vt:lpstr>
      <vt:lpstr>Plane Surfaces</vt:lpstr>
      <vt:lpstr>Minkowski Tensors – Plane Surface</vt:lpstr>
      <vt:lpstr>Regular Bundle of Tubes</vt:lpstr>
      <vt:lpstr>Minkowski Tensors – Regular Bundle of Tubes</vt:lpstr>
      <vt:lpstr>Regular Bundle of Tubes – High Mesh Resolution</vt:lpstr>
      <vt:lpstr>Minkowski Tensors – Regular Bundle – High Mesh Res.</vt:lpstr>
      <vt:lpstr>Random Bundle of Tubes</vt:lpstr>
      <vt:lpstr>Minkowski Tensors – Random Bundle of Tubes</vt:lpstr>
      <vt:lpstr>Symmetric Parametric Pore</vt:lpstr>
      <vt:lpstr>Minkowski Tensors – Radius 1.4</vt:lpstr>
      <vt:lpstr>Minkowski Tensors – Radius 1.3</vt:lpstr>
      <vt:lpstr>Minkowski Tensors – Radius 1.2</vt:lpstr>
      <vt:lpstr>Minkowski Tensors – Radius 1.1</vt:lpstr>
      <vt:lpstr>Asymmetric Parametric Pore – R1 = 1.4, R2=1.3</vt:lpstr>
      <vt:lpstr>Minkowski Tensors – R1 = 1.4, R2=1.3</vt:lpstr>
      <vt:lpstr>Gaussian Porous Medium – 100^3 </vt:lpstr>
      <vt:lpstr>Anisotropy Index as function of filter size (W102)</vt:lpstr>
      <vt:lpstr>Anisotropy Index as function of filter size (W202)</vt:lpstr>
      <vt:lpstr>Beadpack/Ketton  Centered Expanding Window =&gt; REV – 500^3</vt:lpstr>
      <vt:lpstr>Beadpack – Centered Expanding Window =&gt; REV – 500^3</vt:lpstr>
      <vt:lpstr>Beadpack – Centered Expanding Window =&gt; REV – 500^3</vt:lpstr>
      <vt:lpstr>Beadpack – Centered Expanding Window =&gt; REV – 500^3</vt:lpstr>
      <vt:lpstr>Beadpack – Centered Expanding Window =&gt; REV – 500^3</vt:lpstr>
      <vt:lpstr>Ketton – Centered Expanding Window</vt:lpstr>
      <vt:lpstr>Ketton – Comparison Anisotropy Indices B102, B202</vt:lpstr>
      <vt:lpstr>Ketton – Centered Expanding Window =&gt; REV – 500^3</vt:lpstr>
      <vt:lpstr>Ketton – Centered Expanding Window =&gt; REV – 500^3</vt:lpstr>
      <vt:lpstr>Ketton – Centered Expanding Window =&gt; REV – 500^3</vt:lpstr>
      <vt:lpstr>Comparison Beadpack/Ketton</vt:lpstr>
      <vt:lpstr>Comparison Beadpack/Ketton – Beta 102</vt:lpstr>
      <vt:lpstr>Comparison Beadpack/Ketton – Beta 202</vt:lpstr>
      <vt:lpstr>Comparison Beadpack/Ketton – Gamma 102</vt:lpstr>
      <vt:lpstr>Comparison Beadpack Ketton – Gamma 202</vt:lpstr>
    </vt:vector>
  </TitlesOfParts>
  <Company>Publications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lmosser</cp:lastModifiedBy>
  <cp:revision>231</cp:revision>
  <dcterms:modified xsi:type="dcterms:W3CDTF">2016-06-24T09:56:19Z</dcterms:modified>
</cp:coreProperties>
</file>