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8" r:id="rId3"/>
    <p:sldId id="267" r:id="rId4"/>
    <p:sldId id="265" r:id="rId5"/>
    <p:sldId id="266" r:id="rId6"/>
    <p:sldId id="262" r:id="rId7"/>
    <p:sldId id="256" r:id="rId8"/>
    <p:sldId id="257" r:id="rId9"/>
    <p:sldId id="261" r:id="rId10"/>
    <p:sldId id="259" r:id="rId11"/>
    <p:sldId id="258"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1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D49A75-32FE-4C9A-A6BA-C42EBCAC6AD0}"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1079423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49A75-32FE-4C9A-A6BA-C42EBCAC6AD0}"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4081316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49A75-32FE-4C9A-A6BA-C42EBCAC6AD0}"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39372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49A75-32FE-4C9A-A6BA-C42EBCAC6AD0}"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154730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D49A75-32FE-4C9A-A6BA-C42EBCAC6AD0}"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2451564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D49A75-32FE-4C9A-A6BA-C42EBCAC6AD0}"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166901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D49A75-32FE-4C9A-A6BA-C42EBCAC6AD0}" type="datetimeFigureOut">
              <a:rPr lang="en-US" smtClean="0"/>
              <a:t>7/30/2020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3753245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D49A75-32FE-4C9A-A6BA-C42EBCAC6AD0}" type="datetimeFigureOut">
              <a:rPr lang="en-US" smtClean="0"/>
              <a:t>7/30/2020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3407432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49A75-32FE-4C9A-A6BA-C42EBCAC6AD0}" type="datetimeFigureOut">
              <a:rPr lang="en-US" smtClean="0"/>
              <a:t>7/30/2020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1646430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D49A75-32FE-4C9A-A6BA-C42EBCAC6AD0}"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553948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D49A75-32FE-4C9A-A6BA-C42EBCAC6AD0}"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220553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49A75-32FE-4C9A-A6BA-C42EBCAC6AD0}" type="datetimeFigureOut">
              <a:rPr lang="en-US" smtClean="0"/>
              <a:t>7/30/2020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22892-4D7A-484D-BD3B-6A575BA3A151}" type="slidenum">
              <a:rPr lang="en-US" smtClean="0"/>
              <a:t>‹#›</a:t>
            </a:fld>
            <a:endParaRPr lang="en-US"/>
          </a:p>
        </p:txBody>
      </p:sp>
    </p:spTree>
    <p:extLst>
      <p:ext uri="{BB962C8B-B14F-4D97-AF65-F5344CB8AC3E}">
        <p14:creationId xmlns:p14="http://schemas.microsoft.com/office/powerpoint/2010/main" val="3843835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de-DE" sz="2000" b="1" dirty="0" smtClean="0"/>
              <a:t>The role of attention in computational models of binocular rivalry</a:t>
            </a:r>
            <a:endParaRPr lang="en-US" sz="2000" b="1"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de-DE" sz="2000" dirty="0" smtClean="0"/>
              <a:t>Phenomenon : </a:t>
            </a:r>
          </a:p>
          <a:p>
            <a:endParaRPr lang="de-DE" sz="2000" dirty="0"/>
          </a:p>
          <a:p>
            <a:endParaRPr lang="de-DE" sz="2000" dirty="0" smtClean="0"/>
          </a:p>
          <a:p>
            <a:r>
              <a:rPr lang="de-DE" sz="2000" dirty="0" smtClean="0"/>
              <a:t>Background: </a:t>
            </a:r>
          </a:p>
          <a:p>
            <a:endParaRPr lang="de-DE" sz="2000" dirty="0" smtClean="0"/>
          </a:p>
          <a:p>
            <a:r>
              <a:rPr lang="de-DE" sz="2000" dirty="0" smtClean="0"/>
              <a:t>Scientific questions: </a:t>
            </a:r>
          </a:p>
          <a:p>
            <a:pPr marL="0" indent="0">
              <a:buNone/>
            </a:pPr>
            <a:r>
              <a:rPr lang="en-US" sz="2000" dirty="0" smtClean="0"/>
              <a:t>What </a:t>
            </a:r>
            <a:r>
              <a:rPr lang="en-US" sz="2000" dirty="0"/>
              <a:t>is the computational role of attention in binocular rivalry? </a:t>
            </a:r>
            <a:endParaRPr lang="en-US" sz="2000" dirty="0" smtClean="0"/>
          </a:p>
          <a:p>
            <a:pPr marL="0" indent="0">
              <a:buNone/>
            </a:pPr>
            <a:endParaRPr lang="de-DE" sz="2000" dirty="0"/>
          </a:p>
          <a:p>
            <a:pPr marL="0" indent="0">
              <a:buNone/>
            </a:pPr>
            <a:endParaRPr lang="de-DE" sz="2000" dirty="0" smtClean="0"/>
          </a:p>
          <a:p>
            <a:pPr marL="0" indent="0">
              <a:buNone/>
            </a:pPr>
            <a:endParaRPr lang="de-DE" sz="2000" dirty="0"/>
          </a:p>
          <a:p>
            <a:pPr marL="0" indent="0">
              <a:buNone/>
            </a:pPr>
            <a:r>
              <a:rPr lang="de-DE" sz="2000" dirty="0" smtClean="0"/>
              <a:t>What did we do? </a:t>
            </a:r>
          </a:p>
          <a:p>
            <a:pPr marL="457200" indent="-457200">
              <a:buAutoNum type="arabicParenR"/>
            </a:pPr>
            <a:r>
              <a:rPr lang="de-DE" sz="2000" dirty="0" smtClean="0"/>
              <a:t>Replication of the model from matlab into a object-based environment in python</a:t>
            </a:r>
          </a:p>
          <a:p>
            <a:pPr marL="457200" indent="-457200">
              <a:buAutoNum type="arabicParenR"/>
            </a:pPr>
            <a:r>
              <a:rPr lang="de-DE" sz="2000" dirty="0" smtClean="0"/>
              <a:t>Two different ideas how to implement voluntary attention</a:t>
            </a:r>
            <a:endParaRPr lang="en-US" sz="2000" dirty="0"/>
          </a:p>
        </p:txBody>
      </p:sp>
    </p:spTree>
    <p:extLst>
      <p:ext uri="{BB962C8B-B14F-4D97-AF65-F5344CB8AC3E}">
        <p14:creationId xmlns:p14="http://schemas.microsoft.com/office/powerpoint/2010/main" val="2505585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850745" y="2607079"/>
            <a:ext cx="381000" cy="381000"/>
            <a:chOff x="2514600" y="1981200"/>
            <a:chExt cx="381000" cy="381000"/>
          </a:xfrm>
        </p:grpSpPr>
        <p:sp>
          <p:nvSpPr>
            <p:cNvPr id="4" name="Oval 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4" idx="1"/>
              <a:endCxn id="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840606" y="3521669"/>
            <a:ext cx="381000" cy="381000"/>
            <a:chOff x="2514600" y="1981200"/>
            <a:chExt cx="381000" cy="381000"/>
          </a:xfrm>
        </p:grpSpPr>
        <p:sp>
          <p:nvSpPr>
            <p:cNvPr id="24" name="Oval 2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277481" y="4266130"/>
            <a:ext cx="381000" cy="381000"/>
            <a:chOff x="2514600" y="1981200"/>
            <a:chExt cx="381000" cy="381000"/>
          </a:xfrm>
        </p:grpSpPr>
        <p:sp>
          <p:nvSpPr>
            <p:cNvPr id="27" name="Oval 26"/>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7" idx="1"/>
              <a:endCxn id="27"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635446" y="4275389"/>
            <a:ext cx="381000" cy="381000"/>
            <a:chOff x="2514600" y="1981200"/>
            <a:chExt cx="381000" cy="381000"/>
          </a:xfrm>
        </p:grpSpPr>
        <p:sp>
          <p:nvSpPr>
            <p:cNvPr id="30" name="Oval 2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30" idx="1"/>
              <a:endCxn id="3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538308" y="2607079"/>
            <a:ext cx="381000" cy="381000"/>
            <a:chOff x="3268098" y="1981200"/>
            <a:chExt cx="381000" cy="381000"/>
          </a:xfrm>
        </p:grpSpPr>
        <p:sp>
          <p:nvSpPr>
            <p:cNvPr id="5" name="Oval 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4548635" y="3541821"/>
            <a:ext cx="381000" cy="381000"/>
            <a:chOff x="3268098" y="1981200"/>
            <a:chExt cx="381000" cy="381000"/>
          </a:xfrm>
        </p:grpSpPr>
        <p:sp>
          <p:nvSpPr>
            <p:cNvPr id="35" name="Oval 3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769507" y="4271388"/>
            <a:ext cx="381000" cy="381000"/>
            <a:chOff x="3268098" y="1981200"/>
            <a:chExt cx="381000" cy="381000"/>
          </a:xfrm>
        </p:grpSpPr>
        <p:sp>
          <p:nvSpPr>
            <p:cNvPr id="38" name="Oval 37"/>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156410" y="4271388"/>
            <a:ext cx="381000" cy="381000"/>
            <a:chOff x="3268098" y="1981200"/>
            <a:chExt cx="381000" cy="381000"/>
          </a:xfrm>
        </p:grpSpPr>
        <p:sp>
          <p:nvSpPr>
            <p:cNvPr id="44" name="Oval 43"/>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a:stCxn id="27" idx="7"/>
            <a:endCxn id="24" idx="3"/>
          </p:cNvCxnSpPr>
          <p:nvPr/>
        </p:nvCxnSpPr>
        <p:spPr>
          <a:xfrm flipV="1">
            <a:off x="3602685" y="3846873"/>
            <a:ext cx="293717" cy="475053"/>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7"/>
            <a:endCxn id="35" idx="3"/>
          </p:cNvCxnSpPr>
          <p:nvPr/>
        </p:nvCxnSpPr>
        <p:spPr>
          <a:xfrm flipV="1">
            <a:off x="4094711" y="3867025"/>
            <a:ext cx="509720"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4" idx="5"/>
            <a:endCxn id="30" idx="1"/>
          </p:cNvCxnSpPr>
          <p:nvPr/>
        </p:nvCxnSpPr>
        <p:spPr>
          <a:xfrm>
            <a:off x="4165810" y="3846873"/>
            <a:ext cx="525432" cy="48431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1"/>
            <a:endCxn id="35" idx="5"/>
          </p:cNvCxnSpPr>
          <p:nvPr/>
        </p:nvCxnSpPr>
        <p:spPr>
          <a:xfrm flipH="1" flipV="1">
            <a:off x="4873839" y="3867025"/>
            <a:ext cx="338367"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4" idx="0"/>
            <a:endCxn id="4" idx="4"/>
          </p:cNvCxnSpPr>
          <p:nvPr/>
        </p:nvCxnSpPr>
        <p:spPr>
          <a:xfrm flipV="1">
            <a:off x="4031106" y="2988079"/>
            <a:ext cx="10139" cy="53359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5" idx="0"/>
            <a:endCxn id="5" idx="4"/>
          </p:cNvCxnSpPr>
          <p:nvPr/>
        </p:nvCxnSpPr>
        <p:spPr>
          <a:xfrm flipH="1" flipV="1">
            <a:off x="4728808" y="2988079"/>
            <a:ext cx="10327" cy="55374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1195647" y="3560618"/>
            <a:ext cx="381000" cy="381000"/>
            <a:chOff x="2514600" y="1981200"/>
            <a:chExt cx="381000" cy="381000"/>
          </a:xfrm>
        </p:grpSpPr>
        <p:sp>
          <p:nvSpPr>
            <p:cNvPr id="70" name="Oval 6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1"/>
              <a:endCxn id="7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1883210" y="3560618"/>
            <a:ext cx="381000" cy="381000"/>
            <a:chOff x="3268098" y="1981200"/>
            <a:chExt cx="381000" cy="381000"/>
          </a:xfrm>
        </p:grpSpPr>
        <p:sp>
          <p:nvSpPr>
            <p:cNvPr id="73" name="Oval 72"/>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4870691" y="3200400"/>
            <a:ext cx="475841" cy="501440"/>
            <a:chOff x="4863512" y="2932283"/>
            <a:chExt cx="475841" cy="800038"/>
          </a:xfrm>
        </p:grpSpPr>
        <p:cxnSp>
          <p:nvCxnSpPr>
            <p:cNvPr id="93" name="Straight Connector 92"/>
            <p:cNvCxnSpPr>
              <a:stCxn id="5" idx="5"/>
            </p:cNvCxnSpPr>
            <p:nvPr/>
          </p:nvCxnSpPr>
          <p:spPr>
            <a:xfrm>
              <a:off x="4863512" y="2932283"/>
              <a:ext cx="475841" cy="800038"/>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endCxn id="35" idx="6"/>
            </p:cNvCxnSpPr>
            <p:nvPr/>
          </p:nvCxnSpPr>
          <p:spPr>
            <a:xfrm flipH="1">
              <a:off x="4929635" y="3732321"/>
              <a:ext cx="409718"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9" name="Rectangle 98"/>
          <p:cNvSpPr/>
          <p:nvPr/>
        </p:nvSpPr>
        <p:spPr>
          <a:xfrm>
            <a:off x="1119447" y="3405038"/>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3960007" y="2797579"/>
            <a:ext cx="1653603" cy="2101672"/>
            <a:chOff x="3960007" y="2797579"/>
            <a:chExt cx="1653603" cy="2101672"/>
          </a:xfrm>
        </p:grpSpPr>
        <p:cxnSp>
          <p:nvCxnSpPr>
            <p:cNvPr id="78" name="Straight Connector 77"/>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346910" y="4899251"/>
              <a:ext cx="2667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44" idx="4"/>
            </p:cNvCxnSpPr>
            <p:nvPr/>
          </p:nvCxnSpPr>
          <p:spPr>
            <a:xfrm flipV="1">
              <a:off x="5346910"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 idx="6"/>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8" idx="4"/>
            </p:cNvCxnSpPr>
            <p:nvPr/>
          </p:nvCxnSpPr>
          <p:spPr>
            <a:xfrm>
              <a:off x="3960007"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flipH="1">
            <a:off x="3420561" y="2901802"/>
            <a:ext cx="475841" cy="800038"/>
            <a:chOff x="4563750" y="1995432"/>
            <a:chExt cx="475841" cy="800038"/>
          </a:xfrm>
        </p:grpSpPr>
        <p:cxnSp>
          <p:nvCxnSpPr>
            <p:cNvPr id="106" name="Straight Connector 105"/>
            <p:cNvCxnSpPr/>
            <p:nvPr/>
          </p:nvCxnSpPr>
          <p:spPr>
            <a:xfrm>
              <a:off x="4563750" y="1995432"/>
              <a:ext cx="475841" cy="800038"/>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4629873" y="2795470"/>
              <a:ext cx="409718"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flipH="1">
            <a:off x="3185097" y="2851328"/>
            <a:ext cx="1653603" cy="2101672"/>
            <a:chOff x="3960007" y="2797579"/>
            <a:chExt cx="1653603" cy="2101672"/>
          </a:xfrm>
        </p:grpSpPr>
        <p:cxnSp>
          <p:nvCxnSpPr>
            <p:cNvPr id="114" name="Straight Connector 113"/>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5266459" y="4899251"/>
              <a:ext cx="3471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27" idx="4"/>
            </p:cNvCxnSpPr>
            <p:nvPr/>
          </p:nvCxnSpPr>
          <p:spPr>
            <a:xfrm flipV="1">
              <a:off x="5328270" y="4593381"/>
              <a:ext cx="2456" cy="3058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30" idx="4"/>
            </p:cNvCxnSpPr>
            <p:nvPr/>
          </p:nvCxnSpPr>
          <p:spPr>
            <a:xfrm flipH="1">
              <a:off x="3972761" y="4602640"/>
              <a:ext cx="0" cy="296611"/>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3602685" y="3339450"/>
            <a:ext cx="3865041" cy="1994550"/>
            <a:chOff x="3602685" y="3339450"/>
            <a:chExt cx="3865041" cy="1994550"/>
          </a:xfrm>
        </p:grpSpPr>
        <p:grpSp>
          <p:nvGrpSpPr>
            <p:cNvPr id="2" name="Group 1"/>
            <p:cNvGrpSpPr/>
            <p:nvPr/>
          </p:nvGrpSpPr>
          <p:grpSpPr>
            <a:xfrm>
              <a:off x="3602685" y="4591334"/>
              <a:ext cx="3102915" cy="742666"/>
              <a:chOff x="3602685" y="4591334"/>
              <a:chExt cx="3102915" cy="742666"/>
            </a:xfrm>
          </p:grpSpPr>
          <p:cxnSp>
            <p:nvCxnSpPr>
              <p:cNvPr id="7" name="Straight Connector 6"/>
              <p:cNvCxnSpPr/>
              <p:nvPr/>
            </p:nvCxnSpPr>
            <p:spPr>
              <a:xfrm flipH="1">
                <a:off x="3605141" y="5334000"/>
                <a:ext cx="310045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7" idx="5"/>
              </p:cNvCxnSpPr>
              <p:nvPr/>
            </p:nvCxnSpPr>
            <p:spPr>
              <a:xfrm>
                <a:off x="3602685" y="4591334"/>
                <a:ext cx="4912" cy="74266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8" idx="3"/>
              </p:cNvCxnSpPr>
              <p:nvPr/>
            </p:nvCxnSpPr>
            <p:spPr>
              <a:xfrm flipH="1">
                <a:off x="3815290" y="4596592"/>
                <a:ext cx="10013" cy="73740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3602685" y="3339450"/>
              <a:ext cx="3865041" cy="1994550"/>
              <a:chOff x="3602685" y="3339450"/>
              <a:chExt cx="3865041" cy="1994550"/>
            </a:xfrm>
          </p:grpSpPr>
          <p:grpSp>
            <p:nvGrpSpPr>
              <p:cNvPr id="63" name="Group 62"/>
              <p:cNvGrpSpPr/>
              <p:nvPr/>
            </p:nvGrpSpPr>
            <p:grpSpPr>
              <a:xfrm>
                <a:off x="6275479" y="3458599"/>
                <a:ext cx="381000" cy="381000"/>
                <a:chOff x="2514600" y="1981200"/>
                <a:chExt cx="381000" cy="381000"/>
              </a:xfrm>
            </p:grpSpPr>
            <p:sp>
              <p:nvSpPr>
                <p:cNvPr id="64" name="Oval 6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4" idx="1"/>
                  <a:endCxn id="6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6963042" y="3458599"/>
                <a:ext cx="381000" cy="381000"/>
                <a:chOff x="3268098" y="1981200"/>
                <a:chExt cx="381000" cy="381000"/>
              </a:xfrm>
            </p:grpSpPr>
            <p:sp>
              <p:nvSpPr>
                <p:cNvPr id="67" name="Oval 6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Rectangle 97"/>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6705600" y="3991999"/>
                <a:ext cx="0" cy="134200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38" idx="7"/>
                <a:endCxn id="67" idx="3"/>
              </p:cNvCxnSpPr>
              <p:nvPr/>
            </p:nvCxnSpPr>
            <p:spPr>
              <a:xfrm flipV="1">
                <a:off x="4094711" y="3783803"/>
                <a:ext cx="2924127" cy="54338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7" idx="7"/>
                <a:endCxn id="64" idx="3"/>
              </p:cNvCxnSpPr>
              <p:nvPr/>
            </p:nvCxnSpPr>
            <p:spPr>
              <a:xfrm flipV="1">
                <a:off x="3602685" y="3783803"/>
                <a:ext cx="2728590" cy="53812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0" idx="7"/>
                <a:endCxn id="64" idx="3"/>
              </p:cNvCxnSpPr>
              <p:nvPr/>
            </p:nvCxnSpPr>
            <p:spPr>
              <a:xfrm flipV="1">
                <a:off x="4960650" y="3783803"/>
                <a:ext cx="1370625" cy="54738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4" idx="7"/>
                <a:endCxn id="67" idx="3"/>
              </p:cNvCxnSpPr>
              <p:nvPr/>
            </p:nvCxnSpPr>
            <p:spPr>
              <a:xfrm flipV="1">
                <a:off x="5481614" y="3783803"/>
                <a:ext cx="1537224" cy="54338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cxnSp>
        <p:nvCxnSpPr>
          <p:cNvPr id="83" name="Straight Connector 82"/>
          <p:cNvCxnSpPr/>
          <p:nvPr/>
        </p:nvCxnSpPr>
        <p:spPr>
          <a:xfrm flipH="1" flipV="1">
            <a:off x="4041245" y="2988079"/>
            <a:ext cx="697890" cy="55374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4031106" y="2988079"/>
            <a:ext cx="697702" cy="5335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622150" y="291243"/>
            <a:ext cx="5514010" cy="369332"/>
          </a:xfrm>
          <a:prstGeom prst="rect">
            <a:avLst/>
          </a:prstGeom>
          <a:noFill/>
        </p:spPr>
        <p:txBody>
          <a:bodyPr wrap="none" rtlCol="0">
            <a:spAutoFit/>
          </a:bodyPr>
          <a:lstStyle/>
          <a:p>
            <a:r>
              <a:rPr lang="de-DE" dirty="0" smtClean="0"/>
              <a:t>Why not goal-driven facilitation on the summation level? </a:t>
            </a:r>
            <a:endParaRPr lang="en-US" dirty="0"/>
          </a:p>
        </p:txBody>
      </p:sp>
      <p:sp>
        <p:nvSpPr>
          <p:cNvPr id="87" name="TextBox 86"/>
          <p:cNvSpPr txBox="1"/>
          <p:nvPr/>
        </p:nvSpPr>
        <p:spPr>
          <a:xfrm>
            <a:off x="462142" y="743634"/>
            <a:ext cx="8458200" cy="646331"/>
          </a:xfrm>
          <a:prstGeom prst="rect">
            <a:avLst/>
          </a:prstGeom>
          <a:noFill/>
        </p:spPr>
        <p:txBody>
          <a:bodyPr wrap="square" rtlCol="0">
            <a:spAutoFit/>
          </a:bodyPr>
          <a:lstStyle/>
          <a:p>
            <a:r>
              <a:rPr lang="de-DE" dirty="0" smtClean="0"/>
              <a:t>2) Goal-driven facilitation of a specific percept (orientation) </a:t>
            </a:r>
            <a:r>
              <a:rPr lang="de-DE" b="1" dirty="0" smtClean="0"/>
              <a:t>implemented as excitatory and inhibitory drive from the attention layer</a:t>
            </a:r>
            <a:endParaRPr lang="en-US" b="1" dirty="0"/>
          </a:p>
        </p:txBody>
      </p:sp>
      <p:sp>
        <p:nvSpPr>
          <p:cNvPr id="89" name="Rounded Rectangle 88"/>
          <p:cNvSpPr/>
          <p:nvPr/>
        </p:nvSpPr>
        <p:spPr>
          <a:xfrm>
            <a:off x="157342" y="862657"/>
            <a:ext cx="208196" cy="1524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6488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850745" y="2607079"/>
            <a:ext cx="381000" cy="381000"/>
            <a:chOff x="2514600" y="1981200"/>
            <a:chExt cx="381000" cy="381000"/>
          </a:xfrm>
        </p:grpSpPr>
        <p:sp>
          <p:nvSpPr>
            <p:cNvPr id="4" name="Oval 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4" idx="1"/>
              <a:endCxn id="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840606" y="3521669"/>
            <a:ext cx="381000" cy="381000"/>
            <a:chOff x="2514600" y="1981200"/>
            <a:chExt cx="381000" cy="381000"/>
          </a:xfrm>
        </p:grpSpPr>
        <p:sp>
          <p:nvSpPr>
            <p:cNvPr id="24" name="Oval 2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277481" y="4266130"/>
            <a:ext cx="381000" cy="381000"/>
            <a:chOff x="2514600" y="1981200"/>
            <a:chExt cx="381000" cy="381000"/>
          </a:xfrm>
        </p:grpSpPr>
        <p:sp>
          <p:nvSpPr>
            <p:cNvPr id="27" name="Oval 26"/>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7" idx="1"/>
              <a:endCxn id="27"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635446" y="4275389"/>
            <a:ext cx="381000" cy="381000"/>
            <a:chOff x="2514600" y="1981200"/>
            <a:chExt cx="381000" cy="381000"/>
          </a:xfrm>
        </p:grpSpPr>
        <p:sp>
          <p:nvSpPr>
            <p:cNvPr id="30" name="Oval 2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30" idx="1"/>
              <a:endCxn id="3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538308" y="2607079"/>
            <a:ext cx="381000" cy="381000"/>
            <a:chOff x="3268098" y="1981200"/>
            <a:chExt cx="381000" cy="381000"/>
          </a:xfrm>
        </p:grpSpPr>
        <p:sp>
          <p:nvSpPr>
            <p:cNvPr id="5" name="Oval 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4548635" y="3541821"/>
            <a:ext cx="381000" cy="381000"/>
            <a:chOff x="3268098" y="1981200"/>
            <a:chExt cx="381000" cy="381000"/>
          </a:xfrm>
        </p:grpSpPr>
        <p:sp>
          <p:nvSpPr>
            <p:cNvPr id="35" name="Oval 3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769507" y="4271388"/>
            <a:ext cx="381000" cy="381000"/>
            <a:chOff x="3268098" y="1981200"/>
            <a:chExt cx="381000" cy="381000"/>
          </a:xfrm>
        </p:grpSpPr>
        <p:sp>
          <p:nvSpPr>
            <p:cNvPr id="38" name="Oval 37"/>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156410" y="4271388"/>
            <a:ext cx="381000" cy="381000"/>
            <a:chOff x="3268098" y="1981200"/>
            <a:chExt cx="381000" cy="381000"/>
          </a:xfrm>
        </p:grpSpPr>
        <p:sp>
          <p:nvSpPr>
            <p:cNvPr id="44" name="Oval 43"/>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a:stCxn id="27" idx="7"/>
            <a:endCxn id="24" idx="3"/>
          </p:cNvCxnSpPr>
          <p:nvPr/>
        </p:nvCxnSpPr>
        <p:spPr>
          <a:xfrm flipV="1">
            <a:off x="3602685" y="3846873"/>
            <a:ext cx="293717" cy="475053"/>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7"/>
            <a:endCxn id="35" idx="3"/>
          </p:cNvCxnSpPr>
          <p:nvPr/>
        </p:nvCxnSpPr>
        <p:spPr>
          <a:xfrm flipV="1">
            <a:off x="4094711" y="3867025"/>
            <a:ext cx="509720"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4" idx="5"/>
            <a:endCxn id="30" idx="1"/>
          </p:cNvCxnSpPr>
          <p:nvPr/>
        </p:nvCxnSpPr>
        <p:spPr>
          <a:xfrm>
            <a:off x="4165810" y="3846873"/>
            <a:ext cx="525432" cy="48431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1"/>
            <a:endCxn id="35" idx="5"/>
          </p:cNvCxnSpPr>
          <p:nvPr/>
        </p:nvCxnSpPr>
        <p:spPr>
          <a:xfrm flipH="1" flipV="1">
            <a:off x="4873839" y="3867025"/>
            <a:ext cx="338367"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4" idx="0"/>
            <a:endCxn id="4" idx="4"/>
          </p:cNvCxnSpPr>
          <p:nvPr/>
        </p:nvCxnSpPr>
        <p:spPr>
          <a:xfrm flipV="1">
            <a:off x="4031106" y="2988079"/>
            <a:ext cx="10139" cy="53359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5" idx="0"/>
            <a:endCxn id="5" idx="4"/>
          </p:cNvCxnSpPr>
          <p:nvPr/>
        </p:nvCxnSpPr>
        <p:spPr>
          <a:xfrm flipH="1" flipV="1">
            <a:off x="4728808" y="2988079"/>
            <a:ext cx="10327" cy="55374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6275479" y="3458599"/>
            <a:ext cx="381000" cy="381000"/>
            <a:chOff x="2514600" y="1981200"/>
            <a:chExt cx="381000" cy="381000"/>
          </a:xfrm>
        </p:grpSpPr>
        <p:sp>
          <p:nvSpPr>
            <p:cNvPr id="64" name="Oval 6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4" idx="1"/>
              <a:endCxn id="6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6963042" y="3458599"/>
            <a:ext cx="381000" cy="381000"/>
            <a:chOff x="3268098" y="1981200"/>
            <a:chExt cx="381000" cy="381000"/>
          </a:xfrm>
        </p:grpSpPr>
        <p:sp>
          <p:nvSpPr>
            <p:cNvPr id="67" name="Oval 6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195647" y="3560618"/>
            <a:ext cx="381000" cy="381000"/>
            <a:chOff x="2514600" y="1981200"/>
            <a:chExt cx="381000" cy="381000"/>
          </a:xfrm>
        </p:grpSpPr>
        <p:sp>
          <p:nvSpPr>
            <p:cNvPr id="70" name="Oval 6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1"/>
              <a:endCxn id="7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1883210" y="3560618"/>
            <a:ext cx="381000" cy="381000"/>
            <a:chOff x="3268098" y="1981200"/>
            <a:chExt cx="381000" cy="381000"/>
          </a:xfrm>
        </p:grpSpPr>
        <p:sp>
          <p:nvSpPr>
            <p:cNvPr id="73" name="Oval 72"/>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Rectangle 97"/>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119447" y="3405038"/>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3960007" y="2797579"/>
            <a:ext cx="1653603" cy="2101672"/>
            <a:chOff x="3960007" y="2797579"/>
            <a:chExt cx="1653603" cy="2101672"/>
          </a:xfrm>
        </p:grpSpPr>
        <p:cxnSp>
          <p:nvCxnSpPr>
            <p:cNvPr id="78" name="Straight Connector 77"/>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346910" y="4899251"/>
              <a:ext cx="2667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44" idx="4"/>
            </p:cNvCxnSpPr>
            <p:nvPr/>
          </p:nvCxnSpPr>
          <p:spPr>
            <a:xfrm flipV="1">
              <a:off x="5346910"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 idx="6"/>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8" idx="4"/>
            </p:cNvCxnSpPr>
            <p:nvPr/>
          </p:nvCxnSpPr>
          <p:spPr>
            <a:xfrm>
              <a:off x="3960007"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609600" y="1027331"/>
            <a:ext cx="8458200" cy="369332"/>
          </a:xfrm>
          <a:prstGeom prst="rect">
            <a:avLst/>
          </a:prstGeom>
          <a:noFill/>
        </p:spPr>
        <p:txBody>
          <a:bodyPr wrap="square" rtlCol="0">
            <a:spAutoFit/>
          </a:bodyPr>
          <a:lstStyle/>
          <a:p>
            <a:r>
              <a:rPr lang="de-DE" b="1" dirty="0" smtClean="0"/>
              <a:t>Spatial attention: facilitation of a sensory input for one eye </a:t>
            </a:r>
            <a:endParaRPr lang="en-US" dirty="0"/>
          </a:p>
        </p:txBody>
      </p:sp>
      <p:sp>
        <p:nvSpPr>
          <p:cNvPr id="108" name="Rounded Rectangle 107"/>
          <p:cNvSpPr/>
          <p:nvPr/>
        </p:nvSpPr>
        <p:spPr>
          <a:xfrm>
            <a:off x="304800" y="1146354"/>
            <a:ext cx="208196" cy="1524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p:cNvGrpSpPr/>
          <p:nvPr/>
        </p:nvGrpSpPr>
        <p:grpSpPr>
          <a:xfrm flipH="1">
            <a:off x="3185097" y="2851328"/>
            <a:ext cx="1653603" cy="2101672"/>
            <a:chOff x="3960007" y="2797579"/>
            <a:chExt cx="1653603" cy="2101672"/>
          </a:xfrm>
        </p:grpSpPr>
        <p:cxnSp>
          <p:nvCxnSpPr>
            <p:cNvPr id="114" name="Straight Connector 113"/>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5266459" y="4899251"/>
              <a:ext cx="3471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27" idx="4"/>
            </p:cNvCxnSpPr>
            <p:nvPr/>
          </p:nvCxnSpPr>
          <p:spPr>
            <a:xfrm flipV="1">
              <a:off x="5328270" y="4593381"/>
              <a:ext cx="2456" cy="3058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30" idx="4"/>
            </p:cNvCxnSpPr>
            <p:nvPr/>
          </p:nvCxnSpPr>
          <p:spPr>
            <a:xfrm flipH="1">
              <a:off x="3972761" y="4602640"/>
              <a:ext cx="0" cy="296611"/>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3467981" y="304800"/>
            <a:ext cx="1732269" cy="369332"/>
          </a:xfrm>
          <a:prstGeom prst="rect">
            <a:avLst/>
          </a:prstGeom>
          <a:noFill/>
        </p:spPr>
        <p:txBody>
          <a:bodyPr wrap="none" rtlCol="0">
            <a:spAutoFit/>
          </a:bodyPr>
          <a:lstStyle/>
          <a:p>
            <a:r>
              <a:rPr lang="de-DE" dirty="0" smtClean="0"/>
              <a:t>Spatial attention</a:t>
            </a:r>
            <a:endParaRPr lang="en-US" dirty="0"/>
          </a:p>
        </p:txBody>
      </p:sp>
      <p:grpSp>
        <p:nvGrpSpPr>
          <p:cNvPr id="121" name="Group 120"/>
          <p:cNvGrpSpPr/>
          <p:nvPr/>
        </p:nvGrpSpPr>
        <p:grpSpPr>
          <a:xfrm>
            <a:off x="3602685" y="3339450"/>
            <a:ext cx="3865041" cy="1994550"/>
            <a:chOff x="3602685" y="3339450"/>
            <a:chExt cx="3865041" cy="1994550"/>
          </a:xfrm>
        </p:grpSpPr>
        <p:grpSp>
          <p:nvGrpSpPr>
            <p:cNvPr id="122" name="Group 121"/>
            <p:cNvGrpSpPr/>
            <p:nvPr/>
          </p:nvGrpSpPr>
          <p:grpSpPr>
            <a:xfrm>
              <a:off x="3602685" y="4591334"/>
              <a:ext cx="3102915" cy="742666"/>
              <a:chOff x="3602685" y="4591334"/>
              <a:chExt cx="3102915" cy="742666"/>
            </a:xfrm>
          </p:grpSpPr>
          <p:cxnSp>
            <p:nvCxnSpPr>
              <p:cNvPr id="136" name="Straight Connector 135"/>
              <p:cNvCxnSpPr/>
              <p:nvPr/>
            </p:nvCxnSpPr>
            <p:spPr>
              <a:xfrm flipH="1">
                <a:off x="3605141" y="5334000"/>
                <a:ext cx="310045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3602685" y="4591334"/>
                <a:ext cx="4912" cy="74266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3815290" y="4596592"/>
                <a:ext cx="10013" cy="73740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3602685" y="3339450"/>
              <a:ext cx="3865041" cy="1994550"/>
              <a:chOff x="3602685" y="3339450"/>
              <a:chExt cx="3865041" cy="1994550"/>
            </a:xfrm>
          </p:grpSpPr>
          <p:grpSp>
            <p:nvGrpSpPr>
              <p:cNvPr id="124" name="Group 123"/>
              <p:cNvGrpSpPr/>
              <p:nvPr/>
            </p:nvGrpSpPr>
            <p:grpSpPr>
              <a:xfrm>
                <a:off x="6275479" y="3458599"/>
                <a:ext cx="381000" cy="381000"/>
                <a:chOff x="2514600" y="1981200"/>
                <a:chExt cx="381000" cy="381000"/>
              </a:xfrm>
            </p:grpSpPr>
            <p:sp>
              <p:nvSpPr>
                <p:cNvPr id="134" name="Oval 13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p:cNvCxnSpPr>
                  <a:stCxn id="134" idx="1"/>
                  <a:endCxn id="13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a:off x="6963042" y="3458599"/>
                <a:ext cx="381000" cy="381000"/>
                <a:chOff x="3268098" y="1981200"/>
                <a:chExt cx="381000" cy="381000"/>
              </a:xfrm>
            </p:grpSpPr>
            <p:sp>
              <p:nvSpPr>
                <p:cNvPr id="132" name="Oval 131"/>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6" name="Rectangle 125"/>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26"/>
              <p:cNvCxnSpPr/>
              <p:nvPr/>
            </p:nvCxnSpPr>
            <p:spPr>
              <a:xfrm>
                <a:off x="6705600" y="3991999"/>
                <a:ext cx="0" cy="134200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132" idx="3"/>
              </p:cNvCxnSpPr>
              <p:nvPr/>
            </p:nvCxnSpPr>
            <p:spPr>
              <a:xfrm flipV="1">
                <a:off x="4094711" y="3783803"/>
                <a:ext cx="2924127" cy="54338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34" idx="3"/>
              </p:cNvCxnSpPr>
              <p:nvPr/>
            </p:nvCxnSpPr>
            <p:spPr>
              <a:xfrm flipV="1">
                <a:off x="3602685" y="3783803"/>
                <a:ext cx="2728590" cy="53812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34" idx="3"/>
              </p:cNvCxnSpPr>
              <p:nvPr/>
            </p:nvCxnSpPr>
            <p:spPr>
              <a:xfrm flipV="1">
                <a:off x="4960650" y="3783803"/>
                <a:ext cx="1370625" cy="54738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endCxn id="132" idx="3"/>
              </p:cNvCxnSpPr>
              <p:nvPr/>
            </p:nvCxnSpPr>
            <p:spPr>
              <a:xfrm flipV="1">
                <a:off x="5481614" y="3783803"/>
                <a:ext cx="1537224" cy="54338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cxnSp>
        <p:nvCxnSpPr>
          <p:cNvPr id="139" name="Straight Connector 138"/>
          <p:cNvCxnSpPr/>
          <p:nvPr/>
        </p:nvCxnSpPr>
        <p:spPr>
          <a:xfrm flipH="1" flipV="1">
            <a:off x="4041245" y="2988079"/>
            <a:ext cx="697890" cy="55374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4031106" y="2988079"/>
            <a:ext cx="697702" cy="5335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796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extBox 3"/>
          <p:cNvSpPr txBox="1"/>
          <p:nvPr/>
        </p:nvSpPr>
        <p:spPr>
          <a:xfrm>
            <a:off x="564776" y="457200"/>
            <a:ext cx="6496843" cy="369332"/>
          </a:xfrm>
          <a:prstGeom prst="rect">
            <a:avLst/>
          </a:prstGeom>
          <a:noFill/>
        </p:spPr>
        <p:txBody>
          <a:bodyPr wrap="none" rtlCol="0">
            <a:spAutoFit/>
          </a:bodyPr>
          <a:lstStyle/>
          <a:p>
            <a:r>
              <a:rPr lang="de-DE" dirty="0" smtClean="0"/>
              <a:t>Does the voluntary attention and sensory-based attention interact? </a:t>
            </a:r>
            <a:endParaRPr lang="en-US" dirty="0"/>
          </a:p>
        </p:txBody>
      </p:sp>
    </p:spTree>
    <p:extLst>
      <p:ext uri="{BB962C8B-B14F-4D97-AF65-F5344CB8AC3E}">
        <p14:creationId xmlns:p14="http://schemas.microsoft.com/office/powerpoint/2010/main" val="3296040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ounded Rectangle 108"/>
          <p:cNvSpPr/>
          <p:nvPr/>
        </p:nvSpPr>
        <p:spPr>
          <a:xfrm>
            <a:off x="270911" y="1008966"/>
            <a:ext cx="208196" cy="152400"/>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566516" y="914400"/>
            <a:ext cx="8458200" cy="1477328"/>
          </a:xfrm>
          <a:prstGeom prst="rect">
            <a:avLst/>
          </a:prstGeom>
          <a:noFill/>
        </p:spPr>
        <p:txBody>
          <a:bodyPr wrap="square" rtlCol="0">
            <a:spAutoFit/>
          </a:bodyPr>
          <a:lstStyle/>
          <a:p>
            <a:r>
              <a:rPr lang="en-US" b="1" dirty="0"/>
              <a:t>Saliency:</a:t>
            </a:r>
            <a:r>
              <a:rPr lang="en-US" dirty="0"/>
              <a:t> The </a:t>
            </a:r>
            <a:r>
              <a:rPr lang="en-US" b="1" dirty="0"/>
              <a:t>stimulus with stronger sensory responses </a:t>
            </a:r>
            <a:r>
              <a:rPr lang="en-US" dirty="0"/>
              <a:t>attracts greater share of attention and reduces the attention allocated to the other </a:t>
            </a:r>
            <a:r>
              <a:rPr lang="en-US" dirty="0" smtClean="0"/>
              <a:t>stimulus. </a:t>
            </a:r>
          </a:p>
          <a:p>
            <a:r>
              <a:rPr lang="en-US" dirty="0" smtClean="0"/>
              <a:t>The facilitated orientation on sensory level boosts the excitation to the summation neurons. </a:t>
            </a:r>
          </a:p>
          <a:p>
            <a:r>
              <a:rPr lang="en-US" dirty="0" smtClean="0"/>
              <a:t>Therefore, attention has an influence on mutual inhibition in the model. </a:t>
            </a:r>
            <a:endParaRPr lang="en-US" dirty="0"/>
          </a:p>
        </p:txBody>
      </p:sp>
      <p:sp>
        <p:nvSpPr>
          <p:cNvPr id="3" name="TextBox 2"/>
          <p:cNvSpPr txBox="1"/>
          <p:nvPr/>
        </p:nvSpPr>
        <p:spPr>
          <a:xfrm>
            <a:off x="2721584" y="329028"/>
            <a:ext cx="4540730" cy="369332"/>
          </a:xfrm>
          <a:prstGeom prst="rect">
            <a:avLst/>
          </a:prstGeom>
          <a:noFill/>
        </p:spPr>
        <p:txBody>
          <a:bodyPr wrap="none" rtlCol="0">
            <a:spAutoFit/>
          </a:bodyPr>
          <a:lstStyle/>
          <a:p>
            <a:r>
              <a:rPr lang="de-DE" b="1" dirty="0" smtClean="0"/>
              <a:t>Repitition: Saliency / sensory-based attention</a:t>
            </a:r>
            <a:endParaRPr lang="en-US" b="1" dirty="0"/>
          </a:p>
        </p:txBody>
      </p:sp>
      <p:grpSp>
        <p:nvGrpSpPr>
          <p:cNvPr id="22" name="Group 21"/>
          <p:cNvGrpSpPr/>
          <p:nvPr/>
        </p:nvGrpSpPr>
        <p:grpSpPr>
          <a:xfrm>
            <a:off x="3850745" y="2607079"/>
            <a:ext cx="381000" cy="381000"/>
            <a:chOff x="2514600" y="1981200"/>
            <a:chExt cx="381000" cy="381000"/>
          </a:xfrm>
        </p:grpSpPr>
        <p:sp>
          <p:nvSpPr>
            <p:cNvPr id="4" name="Oval 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4" idx="1"/>
              <a:endCxn id="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538308" y="2607079"/>
            <a:ext cx="381000" cy="381000"/>
            <a:chOff x="3268098" y="1981200"/>
            <a:chExt cx="381000" cy="381000"/>
          </a:xfrm>
        </p:grpSpPr>
        <p:sp>
          <p:nvSpPr>
            <p:cNvPr id="5" name="Oval 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1120454" y="2797579"/>
            <a:ext cx="6347272" cy="2629655"/>
            <a:chOff x="1120454" y="2797579"/>
            <a:chExt cx="6347272" cy="2629655"/>
          </a:xfrm>
        </p:grpSpPr>
        <p:grpSp>
          <p:nvGrpSpPr>
            <p:cNvPr id="23" name="Group 22"/>
            <p:cNvGrpSpPr/>
            <p:nvPr/>
          </p:nvGrpSpPr>
          <p:grpSpPr>
            <a:xfrm>
              <a:off x="3840606" y="3521669"/>
              <a:ext cx="381000" cy="381000"/>
              <a:chOff x="2514600" y="1981200"/>
              <a:chExt cx="381000" cy="381000"/>
            </a:xfrm>
          </p:grpSpPr>
          <p:sp>
            <p:nvSpPr>
              <p:cNvPr id="24" name="Oval 2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277481" y="4266130"/>
              <a:ext cx="381000" cy="381000"/>
              <a:chOff x="2514600" y="1981200"/>
              <a:chExt cx="381000" cy="381000"/>
            </a:xfrm>
          </p:grpSpPr>
          <p:sp>
            <p:nvSpPr>
              <p:cNvPr id="27" name="Oval 26"/>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7" idx="1"/>
                <a:endCxn id="27"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635446" y="4275389"/>
              <a:ext cx="381000" cy="381000"/>
              <a:chOff x="2514600" y="1981200"/>
              <a:chExt cx="381000" cy="381000"/>
            </a:xfrm>
          </p:grpSpPr>
          <p:sp>
            <p:nvSpPr>
              <p:cNvPr id="30" name="Oval 2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30" idx="1"/>
                <a:endCxn id="3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4548635" y="3541821"/>
              <a:ext cx="381000" cy="381000"/>
              <a:chOff x="3268098" y="1981200"/>
              <a:chExt cx="381000" cy="381000"/>
            </a:xfrm>
          </p:grpSpPr>
          <p:sp>
            <p:nvSpPr>
              <p:cNvPr id="35" name="Oval 3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769507" y="4271388"/>
              <a:ext cx="381000" cy="381000"/>
              <a:chOff x="3268098" y="1981200"/>
              <a:chExt cx="381000" cy="381000"/>
            </a:xfrm>
          </p:grpSpPr>
          <p:sp>
            <p:nvSpPr>
              <p:cNvPr id="38" name="Oval 37"/>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156410" y="4271388"/>
              <a:ext cx="381000" cy="381000"/>
              <a:chOff x="3268098" y="1981200"/>
              <a:chExt cx="381000" cy="381000"/>
            </a:xfrm>
          </p:grpSpPr>
          <p:sp>
            <p:nvSpPr>
              <p:cNvPr id="44" name="Oval 43"/>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a:stCxn id="27" idx="7"/>
              <a:endCxn id="24" idx="3"/>
            </p:cNvCxnSpPr>
            <p:nvPr/>
          </p:nvCxnSpPr>
          <p:spPr>
            <a:xfrm flipV="1">
              <a:off x="3602685" y="3846873"/>
              <a:ext cx="293717" cy="47505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7"/>
              <a:endCxn id="35" idx="3"/>
            </p:cNvCxnSpPr>
            <p:nvPr/>
          </p:nvCxnSpPr>
          <p:spPr>
            <a:xfrm flipV="1">
              <a:off x="4094711" y="3867025"/>
              <a:ext cx="509720" cy="46015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4" idx="5"/>
              <a:endCxn id="30" idx="1"/>
            </p:cNvCxnSpPr>
            <p:nvPr/>
          </p:nvCxnSpPr>
          <p:spPr>
            <a:xfrm>
              <a:off x="4165810" y="3846873"/>
              <a:ext cx="525432" cy="48431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1"/>
              <a:endCxn id="35" idx="5"/>
            </p:cNvCxnSpPr>
            <p:nvPr/>
          </p:nvCxnSpPr>
          <p:spPr>
            <a:xfrm flipH="1" flipV="1">
              <a:off x="4873839" y="3867025"/>
              <a:ext cx="338367" cy="46015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4" idx="0"/>
              <a:endCxn id="4" idx="4"/>
            </p:cNvCxnSpPr>
            <p:nvPr/>
          </p:nvCxnSpPr>
          <p:spPr>
            <a:xfrm flipV="1">
              <a:off x="4031106" y="2988079"/>
              <a:ext cx="10139" cy="53359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5" idx="0"/>
              <a:endCxn id="5" idx="4"/>
            </p:cNvCxnSpPr>
            <p:nvPr/>
          </p:nvCxnSpPr>
          <p:spPr>
            <a:xfrm flipH="1" flipV="1">
              <a:off x="4728808" y="2988079"/>
              <a:ext cx="10327" cy="55374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6275479" y="3458599"/>
              <a:ext cx="381000" cy="381000"/>
              <a:chOff x="2514600" y="1981200"/>
              <a:chExt cx="381000" cy="381000"/>
            </a:xfrm>
          </p:grpSpPr>
          <p:sp>
            <p:nvSpPr>
              <p:cNvPr id="64" name="Oval 6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4" idx="1"/>
                <a:endCxn id="6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6963042" y="3458599"/>
              <a:ext cx="381000" cy="381000"/>
              <a:chOff x="3268098" y="1981200"/>
              <a:chExt cx="381000" cy="381000"/>
            </a:xfrm>
          </p:grpSpPr>
          <p:sp>
            <p:nvSpPr>
              <p:cNvPr id="67" name="Oval 6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217437" y="3429000"/>
              <a:ext cx="381000" cy="381000"/>
              <a:chOff x="2514600" y="1981200"/>
              <a:chExt cx="381000" cy="381000"/>
            </a:xfrm>
          </p:grpSpPr>
          <p:sp>
            <p:nvSpPr>
              <p:cNvPr id="70" name="Oval 6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1"/>
                <a:endCxn id="7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1905000" y="3429000"/>
              <a:ext cx="381000" cy="381000"/>
              <a:chOff x="3268098" y="1981200"/>
              <a:chExt cx="381000" cy="381000"/>
            </a:xfrm>
          </p:grpSpPr>
          <p:sp>
            <p:nvSpPr>
              <p:cNvPr id="73" name="Oval 72"/>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Rectangle 97"/>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120454" y="3314385"/>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3960007" y="2797579"/>
              <a:ext cx="1653603" cy="2101672"/>
              <a:chOff x="3960007" y="2797579"/>
              <a:chExt cx="1653603" cy="2101672"/>
            </a:xfrm>
          </p:grpSpPr>
          <p:cxnSp>
            <p:nvCxnSpPr>
              <p:cNvPr id="78" name="Straight Connector 77"/>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346910" y="4899251"/>
                <a:ext cx="2667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44" idx="4"/>
              </p:cNvCxnSpPr>
              <p:nvPr/>
            </p:nvCxnSpPr>
            <p:spPr>
              <a:xfrm flipV="1">
                <a:off x="5346910"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 idx="6"/>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8" idx="4"/>
              </p:cNvCxnSpPr>
              <p:nvPr/>
            </p:nvCxnSpPr>
            <p:spPr>
              <a:xfrm>
                <a:off x="3960007"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flipH="1">
              <a:off x="3185097" y="2851328"/>
              <a:ext cx="1653603" cy="2101672"/>
              <a:chOff x="3960007" y="2797579"/>
              <a:chExt cx="1653603" cy="2101672"/>
            </a:xfrm>
          </p:grpSpPr>
          <p:cxnSp>
            <p:nvCxnSpPr>
              <p:cNvPr id="114" name="Straight Connector 113"/>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5266459" y="4899251"/>
                <a:ext cx="3471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27" idx="4"/>
              </p:cNvCxnSpPr>
              <p:nvPr/>
            </p:nvCxnSpPr>
            <p:spPr>
              <a:xfrm flipV="1">
                <a:off x="5328270" y="4593381"/>
                <a:ext cx="2456" cy="3058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30" idx="4"/>
              </p:cNvCxnSpPr>
              <p:nvPr/>
            </p:nvCxnSpPr>
            <p:spPr>
              <a:xfrm flipH="1">
                <a:off x="3972761" y="4602640"/>
                <a:ext cx="0" cy="296611"/>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21" name="Group 120"/>
            <p:cNvGrpSpPr/>
            <p:nvPr/>
          </p:nvGrpSpPr>
          <p:grpSpPr>
            <a:xfrm>
              <a:off x="3602685" y="3339450"/>
              <a:ext cx="3865041" cy="1994550"/>
              <a:chOff x="3602685" y="3339450"/>
              <a:chExt cx="3865041" cy="1994550"/>
            </a:xfrm>
          </p:grpSpPr>
          <p:grpSp>
            <p:nvGrpSpPr>
              <p:cNvPr id="122" name="Group 121"/>
              <p:cNvGrpSpPr/>
              <p:nvPr/>
            </p:nvGrpSpPr>
            <p:grpSpPr>
              <a:xfrm>
                <a:off x="3602685" y="4591334"/>
                <a:ext cx="3102915" cy="742666"/>
                <a:chOff x="3602685" y="4591334"/>
                <a:chExt cx="3102915" cy="742666"/>
              </a:xfrm>
            </p:grpSpPr>
            <p:cxnSp>
              <p:nvCxnSpPr>
                <p:cNvPr id="136" name="Straight Connector 135"/>
                <p:cNvCxnSpPr/>
                <p:nvPr/>
              </p:nvCxnSpPr>
              <p:spPr>
                <a:xfrm flipH="1">
                  <a:off x="3605141" y="5334000"/>
                  <a:ext cx="310045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3602685" y="4591334"/>
                  <a:ext cx="4912" cy="74266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3815290" y="4596592"/>
                  <a:ext cx="10013" cy="73740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3602685" y="3339450"/>
                <a:ext cx="3865041" cy="1994550"/>
                <a:chOff x="3602685" y="3339450"/>
                <a:chExt cx="3865041" cy="1994550"/>
              </a:xfrm>
            </p:grpSpPr>
            <p:grpSp>
              <p:nvGrpSpPr>
                <p:cNvPr id="124" name="Group 123"/>
                <p:cNvGrpSpPr/>
                <p:nvPr/>
              </p:nvGrpSpPr>
              <p:grpSpPr>
                <a:xfrm>
                  <a:off x="6275479" y="3458599"/>
                  <a:ext cx="381000" cy="381000"/>
                  <a:chOff x="2514600" y="1981200"/>
                  <a:chExt cx="381000" cy="381000"/>
                </a:xfrm>
              </p:grpSpPr>
              <p:sp>
                <p:nvSpPr>
                  <p:cNvPr id="134" name="Oval 13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p:cNvCxnSpPr>
                    <a:stCxn id="134" idx="1"/>
                    <a:endCxn id="13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a:off x="6963042" y="3458599"/>
                  <a:ext cx="381000" cy="381000"/>
                  <a:chOff x="3268098" y="1981200"/>
                  <a:chExt cx="381000" cy="381000"/>
                </a:xfrm>
              </p:grpSpPr>
              <p:sp>
                <p:nvSpPr>
                  <p:cNvPr id="132" name="Oval 131"/>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6" name="Rectangle 125"/>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26"/>
                <p:cNvCxnSpPr/>
                <p:nvPr/>
              </p:nvCxnSpPr>
              <p:spPr>
                <a:xfrm>
                  <a:off x="6705600" y="3991999"/>
                  <a:ext cx="0" cy="134200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132" idx="3"/>
                </p:cNvCxnSpPr>
                <p:nvPr/>
              </p:nvCxnSpPr>
              <p:spPr>
                <a:xfrm flipV="1">
                  <a:off x="4094711" y="3783803"/>
                  <a:ext cx="2924127" cy="54338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34" idx="3"/>
                </p:cNvCxnSpPr>
                <p:nvPr/>
              </p:nvCxnSpPr>
              <p:spPr>
                <a:xfrm flipV="1">
                  <a:off x="3602685" y="3783803"/>
                  <a:ext cx="2728590" cy="53812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34" idx="3"/>
                </p:cNvCxnSpPr>
                <p:nvPr/>
              </p:nvCxnSpPr>
              <p:spPr>
                <a:xfrm flipV="1">
                  <a:off x="4960650" y="3783803"/>
                  <a:ext cx="1370625" cy="54738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endCxn id="132" idx="3"/>
                </p:cNvCxnSpPr>
                <p:nvPr/>
              </p:nvCxnSpPr>
              <p:spPr>
                <a:xfrm flipV="1">
                  <a:off x="5481614" y="3783803"/>
                  <a:ext cx="1537224" cy="54338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cxnSp>
          <p:nvCxnSpPr>
            <p:cNvPr id="7" name="Straight Connector 6"/>
            <p:cNvCxnSpPr>
              <a:stCxn id="35" idx="0"/>
              <a:endCxn id="4" idx="4"/>
            </p:cNvCxnSpPr>
            <p:nvPr/>
          </p:nvCxnSpPr>
          <p:spPr>
            <a:xfrm flipH="1" flipV="1">
              <a:off x="4041245" y="2988079"/>
              <a:ext cx="697890" cy="55374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5" idx="4"/>
              <a:endCxn id="24" idx="0"/>
            </p:cNvCxnSpPr>
            <p:nvPr/>
          </p:nvCxnSpPr>
          <p:spPr>
            <a:xfrm flipH="1">
              <a:off x="4031106" y="2988079"/>
              <a:ext cx="697702" cy="5335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flipH="1">
              <a:off x="2107022" y="3981387"/>
              <a:ext cx="3102915" cy="1445847"/>
              <a:chOff x="6465979" y="5427234"/>
              <a:chExt cx="3102915" cy="1342001"/>
            </a:xfrm>
          </p:grpSpPr>
          <p:grpSp>
            <p:nvGrpSpPr>
              <p:cNvPr id="100" name="Group 99"/>
              <p:cNvGrpSpPr/>
              <p:nvPr/>
            </p:nvGrpSpPr>
            <p:grpSpPr>
              <a:xfrm>
                <a:off x="6465979" y="6001966"/>
                <a:ext cx="3102915" cy="767269"/>
                <a:chOff x="3602685" y="4566731"/>
                <a:chExt cx="3102915" cy="767269"/>
              </a:xfrm>
            </p:grpSpPr>
            <p:cxnSp>
              <p:nvCxnSpPr>
                <p:cNvPr id="145" name="Straight Connector 144"/>
                <p:cNvCxnSpPr/>
                <p:nvPr/>
              </p:nvCxnSpPr>
              <p:spPr>
                <a:xfrm flipH="1">
                  <a:off x="3605141" y="5334000"/>
                  <a:ext cx="310045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3602685" y="4591334"/>
                  <a:ext cx="4912" cy="74266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30" idx="5"/>
                </p:cNvCxnSpPr>
                <p:nvPr/>
              </p:nvCxnSpPr>
              <p:spPr>
                <a:xfrm flipH="1">
                  <a:off x="3847060" y="4566731"/>
                  <a:ext cx="4912" cy="767269"/>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07" name="Straight Connector 106"/>
              <p:cNvCxnSpPr/>
              <p:nvPr/>
            </p:nvCxnSpPr>
            <p:spPr>
              <a:xfrm>
                <a:off x="9568894" y="5427234"/>
                <a:ext cx="0" cy="134200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11" name="Straight Connector 110"/>
            <p:cNvCxnSpPr>
              <a:stCxn id="73" idx="6"/>
            </p:cNvCxnSpPr>
            <p:nvPr/>
          </p:nvCxnSpPr>
          <p:spPr>
            <a:xfrm>
              <a:off x="2286000" y="3619500"/>
              <a:ext cx="2925606" cy="70014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0" idx="5"/>
            </p:cNvCxnSpPr>
            <p:nvPr/>
          </p:nvCxnSpPr>
          <p:spPr>
            <a:xfrm>
              <a:off x="1542641" y="3754204"/>
              <a:ext cx="3139690" cy="58302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70" idx="5"/>
            </p:cNvCxnSpPr>
            <p:nvPr/>
          </p:nvCxnSpPr>
          <p:spPr>
            <a:xfrm>
              <a:off x="1542641" y="3754204"/>
              <a:ext cx="2060044" cy="53692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73" idx="6"/>
              <a:endCxn id="38" idx="7"/>
            </p:cNvCxnSpPr>
            <p:nvPr/>
          </p:nvCxnSpPr>
          <p:spPr>
            <a:xfrm>
              <a:off x="2286000" y="3619500"/>
              <a:ext cx="1808711" cy="70768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9841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kaduk\Desktop\Kristin\GitHub\neuromatch_project\plots\plot_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984" y="2362200"/>
            <a:ext cx="8592031" cy="286401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457200" y="274638"/>
            <a:ext cx="8229600" cy="7159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de-DE" sz="2000" b="1" dirty="0" smtClean="0"/>
              <a:t>Replication of Fig.2 </a:t>
            </a:r>
            <a:endParaRPr lang="en-US" sz="2000" b="1" dirty="0"/>
          </a:p>
        </p:txBody>
      </p:sp>
    </p:spTree>
    <p:extLst>
      <p:ext uri="{BB962C8B-B14F-4D97-AF65-F5344CB8AC3E}">
        <p14:creationId xmlns:p14="http://schemas.microsoft.com/office/powerpoint/2010/main" val="3382956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4104393" y="1477833"/>
                <a:ext cx="3403111" cy="369332"/>
              </a:xfrm>
              <a:prstGeom prst="rect">
                <a:avLst/>
              </a:prstGeom>
              <a:noFill/>
            </p:spPr>
            <p:txBody>
              <a:bodyPr wrap="none" rtlCol="0">
                <a:spAutoFit/>
              </a:bodyPr>
              <a:lstStyle/>
              <a:p>
                <a:pPr/>
                <a14:m>
                  <m:oMath xmlns:m="http://schemas.openxmlformats.org/officeDocument/2006/math">
                    <m:r>
                      <a:rPr lang="de-DE" sz="1600" b="0" i="1" smtClean="0">
                        <a:latin typeface="Cambria Math"/>
                      </a:rPr>
                      <m:t>𝐸</m:t>
                    </m:r>
                    <m:r>
                      <a:rPr lang="de-DE" sz="1600" b="0" i="1" baseline="-25000" smtClean="0">
                        <a:latin typeface="Cambria Math"/>
                      </a:rPr>
                      <m:t>𝑎</m:t>
                    </m:r>
                    <m:r>
                      <a:rPr lang="de-DE" sz="1600" b="0" i="1" baseline="-25000" smtClean="0">
                        <a:latin typeface="Cambria Math"/>
                      </a:rPr>
                      <m:t>1</m:t>
                    </m:r>
                    <m:r>
                      <a:rPr lang="de-DE" sz="1600" b="0" i="1" smtClean="0">
                        <a:latin typeface="Cambria Math"/>
                      </a:rPr>
                      <m:t>=(</m:t>
                    </m:r>
                    <m:r>
                      <a:rPr lang="de-DE" sz="1600" b="0" i="1" smtClean="0">
                        <a:latin typeface="Cambria Math"/>
                      </a:rPr>
                      <m:t>𝑅</m:t>
                    </m:r>
                    <m:r>
                      <a:rPr lang="de-DE" sz="1600" b="0" i="1" baseline="-25000" smtClean="0">
                        <a:latin typeface="Cambria Math"/>
                      </a:rPr>
                      <m:t>𝑏</m:t>
                    </m:r>
                    <m:r>
                      <a:rPr lang="de-DE" sz="1600" b="0" i="1" baseline="-25000" smtClean="0">
                        <a:latin typeface="Cambria Math"/>
                      </a:rPr>
                      <m:t>1−</m:t>
                    </m:r>
                    <m:r>
                      <a:rPr lang="de-DE" sz="1600" b="0" i="1" smtClean="0">
                        <a:latin typeface="Cambria Math"/>
                      </a:rPr>
                      <m:t>𝑅𝑏</m:t>
                    </m:r>
                    <m:r>
                      <a:rPr lang="de-DE" sz="1600" b="0" i="1" baseline="-25000" smtClean="0">
                        <a:latin typeface="Cambria Math"/>
                      </a:rPr>
                      <m:t>2+</m:t>
                    </m:r>
                    <m:r>
                      <a:rPr lang="de-DE" sz="1600" b="0" i="1" smtClean="0">
                        <a:solidFill>
                          <a:schemeClr val="accent6">
                            <a:lumMod val="75000"/>
                          </a:schemeClr>
                        </a:solidFill>
                        <a:latin typeface="Cambria Math"/>
                      </a:rPr>
                      <m:t>𝑒𝑥𝑡𝑒𝑟𝑛𝑎𝑙</m:t>
                    </m:r>
                    <m:r>
                      <a:rPr lang="de-DE" sz="1600" b="0" i="1" smtClean="0">
                        <a:solidFill>
                          <a:schemeClr val="accent6">
                            <a:lumMod val="75000"/>
                          </a:schemeClr>
                        </a:solidFill>
                        <a:latin typeface="Cambria Math"/>
                      </a:rPr>
                      <m:t> </m:t>
                    </m:r>
                    <m:r>
                      <a:rPr lang="de-DE" sz="1600" b="0" i="1" smtClean="0">
                        <a:solidFill>
                          <a:schemeClr val="accent6">
                            <a:lumMod val="75000"/>
                          </a:schemeClr>
                        </a:solidFill>
                        <a:latin typeface="Cambria Math"/>
                      </a:rPr>
                      <m:t>𝑑𝑟𝑖𝑣𝑒</m:t>
                    </m:r>
                  </m:oMath>
                </a14:m>
                <a:r>
                  <a:rPr lang="en-US" dirty="0" smtClean="0"/>
                  <a:t>)</a:t>
                </a:r>
                <a:r>
                  <a:rPr lang="en-US" baseline="30000" dirty="0" smtClean="0"/>
                  <a:t>n</a:t>
                </a:r>
                <a:endParaRPr lang="en-US" baseline="30000" dirty="0"/>
              </a:p>
            </p:txBody>
          </p:sp>
        </mc:Choice>
        <mc:Fallback>
          <p:sp>
            <p:nvSpPr>
              <p:cNvPr id="2" name="TextBox 1"/>
              <p:cNvSpPr txBox="1">
                <a:spLocks noRot="1" noChangeAspect="1" noMove="1" noResize="1" noEditPoints="1" noAdjustHandles="1" noChangeArrowheads="1" noChangeShapeType="1" noTextEdit="1"/>
              </p:cNvSpPr>
              <p:nvPr/>
            </p:nvSpPr>
            <p:spPr>
              <a:xfrm>
                <a:off x="4104393" y="1477833"/>
                <a:ext cx="3403111" cy="369332"/>
              </a:xfrm>
              <a:prstGeom prst="rect">
                <a:avLst/>
              </a:prstGeom>
              <a:blipFill rotWithShape="1">
                <a:blip r:embed="rId2"/>
                <a:stretch>
                  <a:fillRect t="-8197" b="-24590"/>
                </a:stretch>
              </a:blipFill>
            </p:spPr>
            <p:txBody>
              <a:bodyPr/>
              <a:lstStyle/>
              <a:p>
                <a:r>
                  <a:rPr lang="en-US">
                    <a:noFill/>
                  </a:rPr>
                  <a:t> </a:t>
                </a:r>
              </a:p>
            </p:txBody>
          </p:sp>
        </mc:Fallback>
      </mc:AlternateContent>
      <p:sp>
        <p:nvSpPr>
          <p:cNvPr id="3" name="Title 1"/>
          <p:cNvSpPr txBox="1">
            <a:spLocks/>
          </p:cNvSpPr>
          <p:nvPr/>
        </p:nvSpPr>
        <p:spPr>
          <a:xfrm>
            <a:off x="457200" y="274638"/>
            <a:ext cx="8229600" cy="7159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de-DE" sz="2000" b="1" dirty="0" smtClean="0"/>
              <a:t>1st attention manipulation: </a:t>
            </a:r>
          </a:p>
          <a:p>
            <a:r>
              <a:rPr lang="de-DE" sz="2000" b="1" dirty="0" smtClean="0"/>
              <a:t>facilitation &amp; supression of the excitatory attention drive</a:t>
            </a:r>
            <a:endParaRPr lang="en-US" sz="2000" b="1" dirty="0"/>
          </a:p>
        </p:txBody>
      </p:sp>
      <p:sp>
        <p:nvSpPr>
          <p:cNvPr id="4" name="TextBox 3"/>
          <p:cNvSpPr txBox="1"/>
          <p:nvPr/>
        </p:nvSpPr>
        <p:spPr>
          <a:xfrm>
            <a:off x="439725" y="1339334"/>
            <a:ext cx="3031984" cy="646331"/>
          </a:xfrm>
          <a:prstGeom prst="rect">
            <a:avLst/>
          </a:prstGeom>
          <a:noFill/>
        </p:spPr>
        <p:txBody>
          <a:bodyPr wrap="none" rtlCol="0">
            <a:spAutoFit/>
          </a:bodyPr>
          <a:lstStyle/>
          <a:p>
            <a:r>
              <a:rPr lang="de-DE" dirty="0" smtClean="0"/>
              <a:t>Change in the excitatory drive </a:t>
            </a:r>
          </a:p>
          <a:p>
            <a:r>
              <a:rPr lang="de-DE" dirty="0" smtClean="0"/>
              <a:t>of the attention population:  </a:t>
            </a:r>
            <a:endParaRPr lang="en-US" dirty="0"/>
          </a:p>
        </p:txBody>
      </p:sp>
      <p:grpSp>
        <p:nvGrpSpPr>
          <p:cNvPr id="88" name="Group 87"/>
          <p:cNvGrpSpPr/>
          <p:nvPr/>
        </p:nvGrpSpPr>
        <p:grpSpPr>
          <a:xfrm>
            <a:off x="1476044" y="2988079"/>
            <a:ext cx="6347272" cy="2820155"/>
            <a:chOff x="1120454" y="2607079"/>
            <a:chExt cx="6347272" cy="2820155"/>
          </a:xfrm>
        </p:grpSpPr>
        <p:grpSp>
          <p:nvGrpSpPr>
            <p:cNvPr id="89" name="Group 88"/>
            <p:cNvGrpSpPr/>
            <p:nvPr/>
          </p:nvGrpSpPr>
          <p:grpSpPr>
            <a:xfrm>
              <a:off x="3850745" y="2607079"/>
              <a:ext cx="381000" cy="381000"/>
              <a:chOff x="2514600" y="1981200"/>
              <a:chExt cx="381000" cy="381000"/>
            </a:xfrm>
          </p:grpSpPr>
          <p:sp>
            <p:nvSpPr>
              <p:cNvPr id="176" name="Oval 175"/>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a:stCxn id="176" idx="1"/>
                <a:endCxn id="176"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4538308" y="2607079"/>
              <a:ext cx="381000" cy="381000"/>
              <a:chOff x="3268098" y="1981200"/>
              <a:chExt cx="381000" cy="381000"/>
            </a:xfrm>
          </p:grpSpPr>
          <p:sp>
            <p:nvSpPr>
              <p:cNvPr id="174" name="Oval 173"/>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Connector 174"/>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1120454" y="2797579"/>
              <a:ext cx="6347272" cy="2629655"/>
              <a:chOff x="1120454" y="2797579"/>
              <a:chExt cx="6347272" cy="2629655"/>
            </a:xfrm>
          </p:grpSpPr>
          <p:grpSp>
            <p:nvGrpSpPr>
              <p:cNvPr id="92" name="Group 91"/>
              <p:cNvGrpSpPr/>
              <p:nvPr/>
            </p:nvGrpSpPr>
            <p:grpSpPr>
              <a:xfrm>
                <a:off x="3840606" y="3521669"/>
                <a:ext cx="381000" cy="381000"/>
                <a:chOff x="2514600" y="1981200"/>
                <a:chExt cx="381000" cy="381000"/>
              </a:xfrm>
            </p:grpSpPr>
            <p:sp>
              <p:nvSpPr>
                <p:cNvPr id="172" name="Oval 171"/>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3" name="Straight Connector 172"/>
                <p:cNvCxnSpPr>
                  <a:stCxn id="172" idx="1"/>
                  <a:endCxn id="172"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3277481" y="4266130"/>
                <a:ext cx="381000" cy="381000"/>
                <a:chOff x="2514600" y="1981200"/>
                <a:chExt cx="381000" cy="381000"/>
              </a:xfrm>
            </p:grpSpPr>
            <p:sp>
              <p:nvSpPr>
                <p:cNvPr id="170" name="Oval 16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Connector 170"/>
                <p:cNvCxnSpPr>
                  <a:stCxn id="170" idx="1"/>
                  <a:endCxn id="17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4635446" y="4275389"/>
                <a:ext cx="381000" cy="381000"/>
                <a:chOff x="2514600" y="1981200"/>
                <a:chExt cx="381000" cy="381000"/>
              </a:xfrm>
            </p:grpSpPr>
            <p:sp>
              <p:nvSpPr>
                <p:cNvPr id="168" name="Oval 167"/>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Connector 168"/>
                <p:cNvCxnSpPr>
                  <a:stCxn id="168" idx="1"/>
                  <a:endCxn id="168"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4548635" y="3541821"/>
                <a:ext cx="381000" cy="381000"/>
                <a:chOff x="3268098" y="1981200"/>
                <a:chExt cx="381000" cy="381000"/>
              </a:xfrm>
            </p:grpSpPr>
            <p:sp>
              <p:nvSpPr>
                <p:cNvPr id="166" name="Oval 165"/>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Connector 166"/>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3769507" y="4271388"/>
                <a:ext cx="381000" cy="381000"/>
                <a:chOff x="3268098" y="1981200"/>
                <a:chExt cx="381000" cy="381000"/>
              </a:xfrm>
            </p:grpSpPr>
            <p:sp>
              <p:nvSpPr>
                <p:cNvPr id="164" name="Oval 163"/>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5156410" y="4271388"/>
                <a:ext cx="381000" cy="381000"/>
                <a:chOff x="3268098" y="1981200"/>
                <a:chExt cx="381000" cy="381000"/>
              </a:xfrm>
            </p:grpSpPr>
            <p:sp>
              <p:nvSpPr>
                <p:cNvPr id="162" name="Oval 161"/>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8" name="Straight Connector 97"/>
              <p:cNvCxnSpPr>
                <a:stCxn id="170" idx="7"/>
                <a:endCxn id="172" idx="3"/>
              </p:cNvCxnSpPr>
              <p:nvPr/>
            </p:nvCxnSpPr>
            <p:spPr>
              <a:xfrm flipV="1">
                <a:off x="3602685" y="3846873"/>
                <a:ext cx="293717" cy="47505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164" idx="7"/>
                <a:endCxn id="166" idx="3"/>
              </p:cNvCxnSpPr>
              <p:nvPr/>
            </p:nvCxnSpPr>
            <p:spPr>
              <a:xfrm flipV="1">
                <a:off x="4094711" y="3867025"/>
                <a:ext cx="509720" cy="46015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72" idx="5"/>
                <a:endCxn id="168" idx="1"/>
              </p:cNvCxnSpPr>
              <p:nvPr/>
            </p:nvCxnSpPr>
            <p:spPr>
              <a:xfrm>
                <a:off x="4165810" y="3846873"/>
                <a:ext cx="525432" cy="48431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162" idx="1"/>
                <a:endCxn id="166" idx="5"/>
              </p:cNvCxnSpPr>
              <p:nvPr/>
            </p:nvCxnSpPr>
            <p:spPr>
              <a:xfrm flipH="1" flipV="1">
                <a:off x="4873839" y="3867025"/>
                <a:ext cx="338367" cy="46015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72" idx="0"/>
                <a:endCxn id="176" idx="4"/>
              </p:cNvCxnSpPr>
              <p:nvPr/>
            </p:nvCxnSpPr>
            <p:spPr>
              <a:xfrm flipV="1">
                <a:off x="4031106" y="2988079"/>
                <a:ext cx="10139" cy="53359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66" idx="0"/>
                <a:endCxn id="174" idx="4"/>
              </p:cNvCxnSpPr>
              <p:nvPr/>
            </p:nvCxnSpPr>
            <p:spPr>
              <a:xfrm flipH="1" flipV="1">
                <a:off x="4728808" y="2988079"/>
                <a:ext cx="10327" cy="55374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104" name="Group 103"/>
              <p:cNvGrpSpPr/>
              <p:nvPr/>
            </p:nvGrpSpPr>
            <p:grpSpPr>
              <a:xfrm>
                <a:off x="6275479" y="3458599"/>
                <a:ext cx="381000" cy="381000"/>
                <a:chOff x="2514600" y="1981200"/>
                <a:chExt cx="381000" cy="381000"/>
              </a:xfrm>
            </p:grpSpPr>
            <p:sp>
              <p:nvSpPr>
                <p:cNvPr id="160" name="Oval 15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Connector 160"/>
                <p:cNvCxnSpPr>
                  <a:stCxn id="160" idx="1"/>
                  <a:endCxn id="16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a:off x="6963042" y="3458599"/>
                <a:ext cx="381000" cy="381000"/>
                <a:chOff x="3268098" y="1981200"/>
                <a:chExt cx="381000" cy="381000"/>
              </a:xfrm>
            </p:grpSpPr>
            <p:sp>
              <p:nvSpPr>
                <p:cNvPr id="158" name="Oval 157"/>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1217437" y="3429000"/>
                <a:ext cx="381000" cy="381000"/>
                <a:chOff x="2514600" y="1981200"/>
                <a:chExt cx="381000" cy="381000"/>
              </a:xfrm>
            </p:grpSpPr>
            <p:sp>
              <p:nvSpPr>
                <p:cNvPr id="156" name="Oval 155"/>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7" name="Straight Connector 156"/>
                <p:cNvCxnSpPr>
                  <a:stCxn id="156" idx="1"/>
                  <a:endCxn id="156"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a:off x="1905000" y="3429000"/>
                <a:ext cx="381000" cy="381000"/>
                <a:chOff x="3268098" y="1981200"/>
                <a:chExt cx="381000" cy="381000"/>
              </a:xfrm>
            </p:grpSpPr>
            <p:sp>
              <p:nvSpPr>
                <p:cNvPr id="154" name="Oval 153"/>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Straight Connector 154"/>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8" name="Rectangle 107"/>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120454" y="3314385"/>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p:cNvGrpSpPr/>
              <p:nvPr/>
            </p:nvGrpSpPr>
            <p:grpSpPr>
              <a:xfrm>
                <a:off x="3960007" y="2797579"/>
                <a:ext cx="1653603" cy="2101672"/>
                <a:chOff x="3960007" y="2797579"/>
                <a:chExt cx="1653603" cy="2101672"/>
              </a:xfrm>
            </p:grpSpPr>
            <p:cxnSp>
              <p:nvCxnSpPr>
                <p:cNvPr id="148" name="Straight Connector 147"/>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H="1">
                  <a:off x="5346910" y="4899251"/>
                  <a:ext cx="2667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0" name="Straight Connector 149"/>
                <p:cNvCxnSpPr>
                  <a:endCxn id="162" idx="4"/>
                </p:cNvCxnSpPr>
                <p:nvPr/>
              </p:nvCxnSpPr>
              <p:spPr>
                <a:xfrm flipV="1">
                  <a:off x="5346910"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174" idx="6"/>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64" idx="4"/>
                </p:cNvCxnSpPr>
                <p:nvPr/>
              </p:nvCxnSpPr>
              <p:spPr>
                <a:xfrm>
                  <a:off x="3960007"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flipH="1">
                <a:off x="3185097" y="2851328"/>
                <a:ext cx="1653603" cy="2101672"/>
                <a:chOff x="3960007" y="2797579"/>
                <a:chExt cx="1653603" cy="2101672"/>
              </a:xfrm>
            </p:grpSpPr>
            <p:cxnSp>
              <p:nvCxnSpPr>
                <p:cNvPr id="142" name="Straight Connector 141"/>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a:off x="5266459" y="4899251"/>
                  <a:ext cx="3471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4" name="Straight Connector 143"/>
                <p:cNvCxnSpPr>
                  <a:endCxn id="170" idx="4"/>
                </p:cNvCxnSpPr>
                <p:nvPr/>
              </p:nvCxnSpPr>
              <p:spPr>
                <a:xfrm flipV="1">
                  <a:off x="5328270" y="4593381"/>
                  <a:ext cx="2456" cy="3058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168" idx="4"/>
                </p:cNvCxnSpPr>
                <p:nvPr/>
              </p:nvCxnSpPr>
              <p:spPr>
                <a:xfrm flipH="1">
                  <a:off x="3972761" y="4602640"/>
                  <a:ext cx="0" cy="296611"/>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3602685" y="3339450"/>
                <a:ext cx="3865041" cy="1994550"/>
                <a:chOff x="3602685" y="3339450"/>
                <a:chExt cx="3865041" cy="1994550"/>
              </a:xfrm>
            </p:grpSpPr>
            <p:grpSp>
              <p:nvGrpSpPr>
                <p:cNvPr id="125" name="Group 124"/>
                <p:cNvGrpSpPr/>
                <p:nvPr/>
              </p:nvGrpSpPr>
              <p:grpSpPr>
                <a:xfrm>
                  <a:off x="3602685" y="4591334"/>
                  <a:ext cx="3102915" cy="742666"/>
                  <a:chOff x="3602685" y="4591334"/>
                  <a:chExt cx="3102915" cy="742666"/>
                </a:xfrm>
              </p:grpSpPr>
              <p:cxnSp>
                <p:nvCxnSpPr>
                  <p:cNvPr id="139" name="Straight Connector 138"/>
                  <p:cNvCxnSpPr/>
                  <p:nvPr/>
                </p:nvCxnSpPr>
                <p:spPr>
                  <a:xfrm flipH="1">
                    <a:off x="3605141" y="5334000"/>
                    <a:ext cx="310045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3602685" y="4591334"/>
                    <a:ext cx="4912" cy="74266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3815290" y="4596592"/>
                    <a:ext cx="10013" cy="73740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p:nvGrpSpPr>
              <p:grpSpPr>
                <a:xfrm>
                  <a:off x="3602685" y="3339450"/>
                  <a:ext cx="3865041" cy="1994550"/>
                  <a:chOff x="3602685" y="3339450"/>
                  <a:chExt cx="3865041" cy="1994550"/>
                </a:xfrm>
              </p:grpSpPr>
              <p:grpSp>
                <p:nvGrpSpPr>
                  <p:cNvPr id="127" name="Group 126"/>
                  <p:cNvGrpSpPr/>
                  <p:nvPr/>
                </p:nvGrpSpPr>
                <p:grpSpPr>
                  <a:xfrm>
                    <a:off x="6275479" y="3458599"/>
                    <a:ext cx="381000" cy="381000"/>
                    <a:chOff x="2514600" y="1981200"/>
                    <a:chExt cx="381000" cy="381000"/>
                  </a:xfrm>
                </p:grpSpPr>
                <p:sp>
                  <p:nvSpPr>
                    <p:cNvPr id="137" name="Oval 136"/>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p:cNvCxnSpPr>
                      <a:stCxn id="137" idx="1"/>
                      <a:endCxn id="137"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6963042" y="3458599"/>
                    <a:ext cx="381000" cy="381000"/>
                    <a:chOff x="3268098" y="1981200"/>
                    <a:chExt cx="381000" cy="381000"/>
                  </a:xfrm>
                </p:grpSpPr>
                <p:sp>
                  <p:nvSpPr>
                    <p:cNvPr id="135" name="Oval 13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Straight Connector 135"/>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9" name="Rectangle 128"/>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p:cNvCxnSpPr/>
                  <p:nvPr/>
                </p:nvCxnSpPr>
                <p:spPr>
                  <a:xfrm>
                    <a:off x="6705600" y="3991999"/>
                    <a:ext cx="0" cy="134200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endCxn id="135" idx="3"/>
                  </p:cNvCxnSpPr>
                  <p:nvPr/>
                </p:nvCxnSpPr>
                <p:spPr>
                  <a:xfrm flipV="1">
                    <a:off x="4094711" y="3783803"/>
                    <a:ext cx="2924127" cy="54338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endCxn id="137" idx="3"/>
                  </p:cNvCxnSpPr>
                  <p:nvPr/>
                </p:nvCxnSpPr>
                <p:spPr>
                  <a:xfrm flipV="1">
                    <a:off x="3602685" y="3783803"/>
                    <a:ext cx="2728590" cy="53812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137" idx="3"/>
                  </p:cNvCxnSpPr>
                  <p:nvPr/>
                </p:nvCxnSpPr>
                <p:spPr>
                  <a:xfrm flipV="1">
                    <a:off x="4960650" y="3783803"/>
                    <a:ext cx="1370625" cy="54738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endCxn id="135" idx="3"/>
                  </p:cNvCxnSpPr>
                  <p:nvPr/>
                </p:nvCxnSpPr>
                <p:spPr>
                  <a:xfrm flipV="1">
                    <a:off x="5481614" y="3783803"/>
                    <a:ext cx="1537224" cy="54338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cxnSp>
            <p:nvCxnSpPr>
              <p:cNvPr id="113" name="Straight Connector 112"/>
              <p:cNvCxnSpPr>
                <a:stCxn id="166" idx="0"/>
                <a:endCxn id="176" idx="4"/>
              </p:cNvCxnSpPr>
              <p:nvPr/>
            </p:nvCxnSpPr>
            <p:spPr>
              <a:xfrm flipH="1" flipV="1">
                <a:off x="4041245" y="2988079"/>
                <a:ext cx="697890" cy="55374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74" idx="4"/>
                <a:endCxn id="172" idx="0"/>
              </p:cNvCxnSpPr>
              <p:nvPr/>
            </p:nvCxnSpPr>
            <p:spPr>
              <a:xfrm flipH="1">
                <a:off x="4031106" y="2988079"/>
                <a:ext cx="697702" cy="5335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15" name="Group 114"/>
              <p:cNvGrpSpPr/>
              <p:nvPr/>
            </p:nvGrpSpPr>
            <p:grpSpPr>
              <a:xfrm flipH="1">
                <a:off x="2107022" y="3981387"/>
                <a:ext cx="3102915" cy="1445847"/>
                <a:chOff x="6465979" y="5427234"/>
                <a:chExt cx="3102915" cy="1342001"/>
              </a:xfrm>
            </p:grpSpPr>
            <p:grpSp>
              <p:nvGrpSpPr>
                <p:cNvPr id="120" name="Group 119"/>
                <p:cNvGrpSpPr/>
                <p:nvPr/>
              </p:nvGrpSpPr>
              <p:grpSpPr>
                <a:xfrm>
                  <a:off x="6465979" y="6001966"/>
                  <a:ext cx="3102915" cy="767269"/>
                  <a:chOff x="3602685" y="4566731"/>
                  <a:chExt cx="3102915" cy="767269"/>
                </a:xfrm>
              </p:grpSpPr>
              <p:cxnSp>
                <p:nvCxnSpPr>
                  <p:cNvPr id="122" name="Straight Connector 121"/>
                  <p:cNvCxnSpPr/>
                  <p:nvPr/>
                </p:nvCxnSpPr>
                <p:spPr>
                  <a:xfrm flipH="1">
                    <a:off x="3605141" y="5334000"/>
                    <a:ext cx="310045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602685" y="4591334"/>
                    <a:ext cx="4912" cy="74266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68" idx="5"/>
                  </p:cNvCxnSpPr>
                  <p:nvPr/>
                </p:nvCxnSpPr>
                <p:spPr>
                  <a:xfrm flipH="1">
                    <a:off x="3847060" y="4566731"/>
                    <a:ext cx="4912" cy="767269"/>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a:xfrm>
                  <a:off x="9568894" y="5427234"/>
                  <a:ext cx="0" cy="134200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16" name="Straight Connector 115"/>
              <p:cNvCxnSpPr>
                <a:stCxn id="154" idx="6"/>
              </p:cNvCxnSpPr>
              <p:nvPr/>
            </p:nvCxnSpPr>
            <p:spPr>
              <a:xfrm>
                <a:off x="2286000" y="3619500"/>
                <a:ext cx="2925606" cy="70014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56" idx="5"/>
              </p:cNvCxnSpPr>
              <p:nvPr/>
            </p:nvCxnSpPr>
            <p:spPr>
              <a:xfrm>
                <a:off x="1542641" y="3754204"/>
                <a:ext cx="3139690" cy="58302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56" idx="5"/>
              </p:cNvCxnSpPr>
              <p:nvPr/>
            </p:nvCxnSpPr>
            <p:spPr>
              <a:xfrm>
                <a:off x="1542641" y="3754204"/>
                <a:ext cx="2060044" cy="53692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54" idx="6"/>
                <a:endCxn id="164" idx="7"/>
              </p:cNvCxnSpPr>
              <p:nvPr/>
            </p:nvCxnSpPr>
            <p:spPr>
              <a:xfrm>
                <a:off x="2286000" y="3619500"/>
                <a:ext cx="1808711" cy="70768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cxnSp>
        <p:nvCxnSpPr>
          <p:cNvPr id="179" name="Straight Arrow Connector 178"/>
          <p:cNvCxnSpPr/>
          <p:nvPr/>
        </p:nvCxnSpPr>
        <p:spPr>
          <a:xfrm>
            <a:off x="4386696" y="2383926"/>
            <a:ext cx="0" cy="53340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a:off x="5046832" y="2362200"/>
            <a:ext cx="0" cy="533400"/>
          </a:xfrm>
          <a:prstGeom prst="straightConnector1">
            <a:avLst/>
          </a:prstGeom>
          <a:ln w="38100">
            <a:solidFill>
              <a:schemeClr val="accent6">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068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kaduk\Desktop\Kristin\GitHub\neuromatch_project\plots\simulation_ext_attention_drive_[0.060,-0.0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1688" y="990749"/>
            <a:ext cx="4265112" cy="533139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457200" y="274638"/>
            <a:ext cx="8229600" cy="7159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de-DE" sz="2000" b="1" dirty="0" smtClean="0"/>
              <a:t>1st attention manipulation: </a:t>
            </a:r>
          </a:p>
          <a:p>
            <a:r>
              <a:rPr lang="de-DE" sz="2000" b="1" dirty="0" smtClean="0"/>
              <a:t>facilitation &amp; supression of the excitatory attention drive</a:t>
            </a:r>
            <a:endParaRPr lang="en-US" sz="2000" b="1" dirty="0"/>
          </a:p>
        </p:txBody>
      </p:sp>
      <mc:AlternateContent xmlns:mc="http://schemas.openxmlformats.org/markup-compatibility/2006">
        <mc:Choice xmlns:a14="http://schemas.microsoft.com/office/drawing/2010/main" Requires="a14">
          <p:sp>
            <p:nvSpPr>
              <p:cNvPr id="4" name="TextBox 3"/>
              <p:cNvSpPr txBox="1"/>
              <p:nvPr/>
            </p:nvSpPr>
            <p:spPr>
              <a:xfrm>
                <a:off x="436418" y="1383267"/>
                <a:ext cx="3403111" cy="369332"/>
              </a:xfrm>
              <a:prstGeom prst="rect">
                <a:avLst/>
              </a:prstGeom>
              <a:noFill/>
            </p:spPr>
            <p:txBody>
              <a:bodyPr wrap="none" rtlCol="0">
                <a:spAutoFit/>
              </a:bodyPr>
              <a:lstStyle/>
              <a:p>
                <a:pPr/>
                <a14:m>
                  <m:oMath xmlns:m="http://schemas.openxmlformats.org/officeDocument/2006/math">
                    <m:r>
                      <a:rPr lang="de-DE" sz="1600" b="0" i="1" smtClean="0">
                        <a:latin typeface="Cambria Math"/>
                      </a:rPr>
                      <m:t>𝐸</m:t>
                    </m:r>
                    <m:r>
                      <a:rPr lang="de-DE" sz="1600" b="0" i="1" baseline="-25000" smtClean="0">
                        <a:latin typeface="Cambria Math"/>
                      </a:rPr>
                      <m:t>𝑎</m:t>
                    </m:r>
                    <m:r>
                      <a:rPr lang="de-DE" sz="1600" b="0" i="1" baseline="-25000" smtClean="0">
                        <a:latin typeface="Cambria Math"/>
                      </a:rPr>
                      <m:t>1</m:t>
                    </m:r>
                    <m:r>
                      <a:rPr lang="de-DE" sz="1600" b="0" i="1" smtClean="0">
                        <a:latin typeface="Cambria Math"/>
                      </a:rPr>
                      <m:t>=(</m:t>
                    </m:r>
                    <m:r>
                      <a:rPr lang="de-DE" sz="1600" b="0" i="1" smtClean="0">
                        <a:latin typeface="Cambria Math"/>
                      </a:rPr>
                      <m:t>𝑅</m:t>
                    </m:r>
                    <m:r>
                      <a:rPr lang="de-DE" sz="1600" b="0" i="1" baseline="-25000" smtClean="0">
                        <a:latin typeface="Cambria Math"/>
                      </a:rPr>
                      <m:t>𝑏</m:t>
                    </m:r>
                    <m:r>
                      <a:rPr lang="de-DE" sz="1600" b="0" i="1" baseline="-25000" smtClean="0">
                        <a:latin typeface="Cambria Math"/>
                      </a:rPr>
                      <m:t>1−</m:t>
                    </m:r>
                    <m:r>
                      <a:rPr lang="de-DE" sz="1600" b="0" i="1" smtClean="0">
                        <a:latin typeface="Cambria Math"/>
                      </a:rPr>
                      <m:t>𝑅𝑏</m:t>
                    </m:r>
                    <m:r>
                      <a:rPr lang="de-DE" sz="1600" b="0" i="1" baseline="-25000" smtClean="0">
                        <a:latin typeface="Cambria Math"/>
                      </a:rPr>
                      <m:t>2+</m:t>
                    </m:r>
                    <m:r>
                      <a:rPr lang="de-DE" sz="1600" b="0" i="1" smtClean="0">
                        <a:solidFill>
                          <a:schemeClr val="accent6">
                            <a:lumMod val="75000"/>
                          </a:schemeClr>
                        </a:solidFill>
                        <a:latin typeface="Cambria Math"/>
                      </a:rPr>
                      <m:t>𝑒𝑥𝑡𝑒𝑟𝑛𝑎𝑙</m:t>
                    </m:r>
                    <m:r>
                      <a:rPr lang="de-DE" sz="1600" b="0" i="1" smtClean="0">
                        <a:solidFill>
                          <a:schemeClr val="accent6">
                            <a:lumMod val="75000"/>
                          </a:schemeClr>
                        </a:solidFill>
                        <a:latin typeface="Cambria Math"/>
                      </a:rPr>
                      <m:t> </m:t>
                    </m:r>
                    <m:r>
                      <a:rPr lang="de-DE" sz="1600" b="0" i="1" smtClean="0">
                        <a:solidFill>
                          <a:schemeClr val="accent6">
                            <a:lumMod val="75000"/>
                          </a:schemeClr>
                        </a:solidFill>
                        <a:latin typeface="Cambria Math"/>
                      </a:rPr>
                      <m:t>𝑑𝑟𝑖𝑣𝑒</m:t>
                    </m:r>
                  </m:oMath>
                </a14:m>
                <a:r>
                  <a:rPr lang="en-US" dirty="0" smtClean="0"/>
                  <a:t>)</a:t>
                </a:r>
                <a:r>
                  <a:rPr lang="en-US" baseline="30000" dirty="0" smtClean="0"/>
                  <a:t>n</a:t>
                </a:r>
                <a:endParaRPr lang="en-US" baseline="30000" dirty="0"/>
              </a:p>
            </p:txBody>
          </p:sp>
        </mc:Choice>
        <mc:Fallback>
          <p:sp>
            <p:nvSpPr>
              <p:cNvPr id="4" name="TextBox 3"/>
              <p:cNvSpPr txBox="1">
                <a:spLocks noRot="1" noChangeAspect="1" noMove="1" noResize="1" noEditPoints="1" noAdjustHandles="1" noChangeArrowheads="1" noChangeShapeType="1" noTextEdit="1"/>
              </p:cNvSpPr>
              <p:nvPr/>
            </p:nvSpPr>
            <p:spPr>
              <a:xfrm>
                <a:off x="436418" y="1383267"/>
                <a:ext cx="3403111" cy="369332"/>
              </a:xfrm>
              <a:prstGeom prst="rect">
                <a:avLst/>
              </a:prstGeom>
              <a:blipFill rotWithShape="1">
                <a:blip r:embed="rId3"/>
                <a:stretch>
                  <a:fillRect t="-8333" b="-26667"/>
                </a:stretch>
              </a:blipFill>
            </p:spPr>
            <p:txBody>
              <a:bodyPr/>
              <a:lstStyle/>
              <a:p>
                <a:r>
                  <a:rPr lang="en-US">
                    <a:noFill/>
                  </a:rPr>
                  <a:t> </a:t>
                </a:r>
              </a:p>
            </p:txBody>
          </p:sp>
        </mc:Fallback>
      </mc:AlternateContent>
      <p:sp>
        <p:nvSpPr>
          <p:cNvPr id="2" name="TextBox 1"/>
          <p:cNvSpPr txBox="1"/>
          <p:nvPr/>
        </p:nvSpPr>
        <p:spPr>
          <a:xfrm>
            <a:off x="762000" y="2362200"/>
            <a:ext cx="2596352" cy="369332"/>
          </a:xfrm>
          <a:prstGeom prst="rect">
            <a:avLst/>
          </a:prstGeom>
          <a:noFill/>
        </p:spPr>
        <p:txBody>
          <a:bodyPr wrap="none" rtlCol="0">
            <a:spAutoFit/>
          </a:bodyPr>
          <a:lstStyle/>
          <a:p>
            <a:r>
              <a:rPr lang="de-DE" dirty="0" smtClean="0"/>
              <a:t>external drive: 0.06; -0.06</a:t>
            </a:r>
            <a:endParaRPr lang="en-US" dirty="0"/>
          </a:p>
        </p:txBody>
      </p:sp>
      <p:cxnSp>
        <p:nvCxnSpPr>
          <p:cNvPr id="6" name="Straight Arrow Connector 5"/>
          <p:cNvCxnSpPr/>
          <p:nvPr/>
        </p:nvCxnSpPr>
        <p:spPr>
          <a:xfrm>
            <a:off x="3581400" y="1828800"/>
            <a:ext cx="2590800" cy="2209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488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ounded Rectangle 108"/>
          <p:cNvSpPr/>
          <p:nvPr/>
        </p:nvSpPr>
        <p:spPr>
          <a:xfrm>
            <a:off x="270911" y="1008966"/>
            <a:ext cx="208196" cy="152400"/>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566516" y="914400"/>
            <a:ext cx="8458200" cy="1477328"/>
          </a:xfrm>
          <a:prstGeom prst="rect">
            <a:avLst/>
          </a:prstGeom>
          <a:noFill/>
        </p:spPr>
        <p:txBody>
          <a:bodyPr wrap="square" rtlCol="0">
            <a:spAutoFit/>
          </a:bodyPr>
          <a:lstStyle/>
          <a:p>
            <a:r>
              <a:rPr lang="en-US" b="1" dirty="0"/>
              <a:t>Saliency:</a:t>
            </a:r>
            <a:r>
              <a:rPr lang="en-US" dirty="0"/>
              <a:t> The </a:t>
            </a:r>
            <a:r>
              <a:rPr lang="en-US" b="1" dirty="0"/>
              <a:t>stimulus with stronger sensory responses </a:t>
            </a:r>
            <a:r>
              <a:rPr lang="en-US" dirty="0"/>
              <a:t>attracts greater share of attention and reduces the attention allocated to the other </a:t>
            </a:r>
            <a:r>
              <a:rPr lang="en-US" dirty="0" smtClean="0"/>
              <a:t>stimulus. </a:t>
            </a:r>
          </a:p>
          <a:p>
            <a:r>
              <a:rPr lang="en-US" dirty="0" smtClean="0"/>
              <a:t>The facilitated orientation on sensory level boosts the excitation to the summation neurons. </a:t>
            </a:r>
          </a:p>
          <a:p>
            <a:r>
              <a:rPr lang="en-US" dirty="0" smtClean="0"/>
              <a:t>Therefore, attention has an influence on mutual inhibition in the model. </a:t>
            </a:r>
            <a:endParaRPr lang="en-US" dirty="0"/>
          </a:p>
        </p:txBody>
      </p:sp>
      <p:sp>
        <p:nvSpPr>
          <p:cNvPr id="3" name="TextBox 2"/>
          <p:cNvSpPr txBox="1"/>
          <p:nvPr/>
        </p:nvSpPr>
        <p:spPr>
          <a:xfrm>
            <a:off x="2721584" y="329028"/>
            <a:ext cx="4540730" cy="369332"/>
          </a:xfrm>
          <a:prstGeom prst="rect">
            <a:avLst/>
          </a:prstGeom>
          <a:noFill/>
        </p:spPr>
        <p:txBody>
          <a:bodyPr wrap="none" rtlCol="0">
            <a:spAutoFit/>
          </a:bodyPr>
          <a:lstStyle/>
          <a:p>
            <a:r>
              <a:rPr lang="de-DE" b="1" dirty="0" smtClean="0"/>
              <a:t>Repitition: Saliency / sensory-based attention</a:t>
            </a:r>
            <a:endParaRPr lang="en-US" b="1" dirty="0"/>
          </a:p>
        </p:txBody>
      </p:sp>
      <p:grpSp>
        <p:nvGrpSpPr>
          <p:cNvPr id="22" name="Group 21"/>
          <p:cNvGrpSpPr/>
          <p:nvPr/>
        </p:nvGrpSpPr>
        <p:grpSpPr>
          <a:xfrm>
            <a:off x="3850745" y="2607079"/>
            <a:ext cx="381000" cy="381000"/>
            <a:chOff x="2514600" y="1981200"/>
            <a:chExt cx="381000" cy="381000"/>
          </a:xfrm>
        </p:grpSpPr>
        <p:sp>
          <p:nvSpPr>
            <p:cNvPr id="4" name="Oval 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4" idx="1"/>
              <a:endCxn id="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538308" y="2607079"/>
            <a:ext cx="381000" cy="381000"/>
            <a:chOff x="3268098" y="1981200"/>
            <a:chExt cx="381000" cy="381000"/>
          </a:xfrm>
        </p:grpSpPr>
        <p:sp>
          <p:nvSpPr>
            <p:cNvPr id="5" name="Oval 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1120454" y="2797579"/>
            <a:ext cx="6347272" cy="2629655"/>
            <a:chOff x="1120454" y="2797579"/>
            <a:chExt cx="6347272" cy="2629655"/>
          </a:xfrm>
        </p:grpSpPr>
        <p:grpSp>
          <p:nvGrpSpPr>
            <p:cNvPr id="23" name="Group 22"/>
            <p:cNvGrpSpPr/>
            <p:nvPr/>
          </p:nvGrpSpPr>
          <p:grpSpPr>
            <a:xfrm>
              <a:off x="3840606" y="3521669"/>
              <a:ext cx="381000" cy="381000"/>
              <a:chOff x="2514600" y="1981200"/>
              <a:chExt cx="381000" cy="381000"/>
            </a:xfrm>
          </p:grpSpPr>
          <p:sp>
            <p:nvSpPr>
              <p:cNvPr id="24" name="Oval 2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277481" y="4266130"/>
              <a:ext cx="381000" cy="381000"/>
              <a:chOff x="2514600" y="1981200"/>
              <a:chExt cx="381000" cy="381000"/>
            </a:xfrm>
          </p:grpSpPr>
          <p:sp>
            <p:nvSpPr>
              <p:cNvPr id="27" name="Oval 26"/>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7" idx="1"/>
                <a:endCxn id="27"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635446" y="4275389"/>
              <a:ext cx="381000" cy="381000"/>
              <a:chOff x="2514600" y="1981200"/>
              <a:chExt cx="381000" cy="381000"/>
            </a:xfrm>
          </p:grpSpPr>
          <p:sp>
            <p:nvSpPr>
              <p:cNvPr id="30" name="Oval 2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30" idx="1"/>
                <a:endCxn id="3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4548635" y="3541821"/>
              <a:ext cx="381000" cy="381000"/>
              <a:chOff x="3268098" y="1981200"/>
              <a:chExt cx="381000" cy="381000"/>
            </a:xfrm>
          </p:grpSpPr>
          <p:sp>
            <p:nvSpPr>
              <p:cNvPr id="35" name="Oval 3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769507" y="4271388"/>
              <a:ext cx="381000" cy="381000"/>
              <a:chOff x="3268098" y="1981200"/>
              <a:chExt cx="381000" cy="381000"/>
            </a:xfrm>
          </p:grpSpPr>
          <p:sp>
            <p:nvSpPr>
              <p:cNvPr id="38" name="Oval 37"/>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156410" y="4271388"/>
              <a:ext cx="381000" cy="381000"/>
              <a:chOff x="3268098" y="1981200"/>
              <a:chExt cx="381000" cy="381000"/>
            </a:xfrm>
          </p:grpSpPr>
          <p:sp>
            <p:nvSpPr>
              <p:cNvPr id="44" name="Oval 43"/>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a:stCxn id="27" idx="7"/>
              <a:endCxn id="24" idx="3"/>
            </p:cNvCxnSpPr>
            <p:nvPr/>
          </p:nvCxnSpPr>
          <p:spPr>
            <a:xfrm flipV="1">
              <a:off x="3602685" y="3846873"/>
              <a:ext cx="293717" cy="47505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7"/>
              <a:endCxn id="35" idx="3"/>
            </p:cNvCxnSpPr>
            <p:nvPr/>
          </p:nvCxnSpPr>
          <p:spPr>
            <a:xfrm flipV="1">
              <a:off x="4094711" y="3867025"/>
              <a:ext cx="509720" cy="46015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4" idx="5"/>
              <a:endCxn id="30" idx="1"/>
            </p:cNvCxnSpPr>
            <p:nvPr/>
          </p:nvCxnSpPr>
          <p:spPr>
            <a:xfrm>
              <a:off x="4165810" y="3846873"/>
              <a:ext cx="525432" cy="48431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1"/>
              <a:endCxn id="35" idx="5"/>
            </p:cNvCxnSpPr>
            <p:nvPr/>
          </p:nvCxnSpPr>
          <p:spPr>
            <a:xfrm flipH="1" flipV="1">
              <a:off x="4873839" y="3867025"/>
              <a:ext cx="338367" cy="46015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4" idx="0"/>
              <a:endCxn id="4" idx="4"/>
            </p:cNvCxnSpPr>
            <p:nvPr/>
          </p:nvCxnSpPr>
          <p:spPr>
            <a:xfrm flipV="1">
              <a:off x="4031106" y="2988079"/>
              <a:ext cx="10139" cy="53359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5" idx="0"/>
              <a:endCxn id="5" idx="4"/>
            </p:cNvCxnSpPr>
            <p:nvPr/>
          </p:nvCxnSpPr>
          <p:spPr>
            <a:xfrm flipH="1" flipV="1">
              <a:off x="4728808" y="2988079"/>
              <a:ext cx="10327" cy="55374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6275479" y="3458599"/>
              <a:ext cx="381000" cy="381000"/>
              <a:chOff x="2514600" y="1981200"/>
              <a:chExt cx="381000" cy="381000"/>
            </a:xfrm>
          </p:grpSpPr>
          <p:sp>
            <p:nvSpPr>
              <p:cNvPr id="64" name="Oval 6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4" idx="1"/>
                <a:endCxn id="6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6963042" y="3458599"/>
              <a:ext cx="381000" cy="381000"/>
              <a:chOff x="3268098" y="1981200"/>
              <a:chExt cx="381000" cy="381000"/>
            </a:xfrm>
          </p:grpSpPr>
          <p:sp>
            <p:nvSpPr>
              <p:cNvPr id="67" name="Oval 6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217437" y="3429000"/>
              <a:ext cx="381000" cy="381000"/>
              <a:chOff x="2514600" y="1981200"/>
              <a:chExt cx="381000" cy="381000"/>
            </a:xfrm>
          </p:grpSpPr>
          <p:sp>
            <p:nvSpPr>
              <p:cNvPr id="70" name="Oval 6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1"/>
                <a:endCxn id="7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1905000" y="3429000"/>
              <a:ext cx="381000" cy="381000"/>
              <a:chOff x="3268098" y="1981200"/>
              <a:chExt cx="381000" cy="381000"/>
            </a:xfrm>
          </p:grpSpPr>
          <p:sp>
            <p:nvSpPr>
              <p:cNvPr id="73" name="Oval 72"/>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Rectangle 97"/>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120454" y="3314385"/>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3960007" y="2797579"/>
              <a:ext cx="1653603" cy="2101672"/>
              <a:chOff x="3960007" y="2797579"/>
              <a:chExt cx="1653603" cy="2101672"/>
            </a:xfrm>
          </p:grpSpPr>
          <p:cxnSp>
            <p:nvCxnSpPr>
              <p:cNvPr id="78" name="Straight Connector 77"/>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346910" y="4899251"/>
                <a:ext cx="2667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44" idx="4"/>
              </p:cNvCxnSpPr>
              <p:nvPr/>
            </p:nvCxnSpPr>
            <p:spPr>
              <a:xfrm flipV="1">
                <a:off x="5346910"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 idx="6"/>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8" idx="4"/>
              </p:cNvCxnSpPr>
              <p:nvPr/>
            </p:nvCxnSpPr>
            <p:spPr>
              <a:xfrm>
                <a:off x="3960007"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flipH="1">
              <a:off x="3185097" y="2851328"/>
              <a:ext cx="1653603" cy="2101672"/>
              <a:chOff x="3960007" y="2797579"/>
              <a:chExt cx="1653603" cy="2101672"/>
            </a:xfrm>
          </p:grpSpPr>
          <p:cxnSp>
            <p:nvCxnSpPr>
              <p:cNvPr id="114" name="Straight Connector 113"/>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5266459" y="4899251"/>
                <a:ext cx="3471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27" idx="4"/>
              </p:cNvCxnSpPr>
              <p:nvPr/>
            </p:nvCxnSpPr>
            <p:spPr>
              <a:xfrm flipV="1">
                <a:off x="5328270" y="4593381"/>
                <a:ext cx="2456" cy="3058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30" idx="4"/>
              </p:cNvCxnSpPr>
              <p:nvPr/>
            </p:nvCxnSpPr>
            <p:spPr>
              <a:xfrm flipH="1">
                <a:off x="3972761" y="4602640"/>
                <a:ext cx="0" cy="296611"/>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21" name="Group 120"/>
            <p:cNvGrpSpPr/>
            <p:nvPr/>
          </p:nvGrpSpPr>
          <p:grpSpPr>
            <a:xfrm>
              <a:off x="3602685" y="3339450"/>
              <a:ext cx="3865041" cy="1994550"/>
              <a:chOff x="3602685" y="3339450"/>
              <a:chExt cx="3865041" cy="1994550"/>
            </a:xfrm>
          </p:grpSpPr>
          <p:grpSp>
            <p:nvGrpSpPr>
              <p:cNvPr id="122" name="Group 121"/>
              <p:cNvGrpSpPr/>
              <p:nvPr/>
            </p:nvGrpSpPr>
            <p:grpSpPr>
              <a:xfrm>
                <a:off x="3602685" y="4591334"/>
                <a:ext cx="3102915" cy="742666"/>
                <a:chOff x="3602685" y="4591334"/>
                <a:chExt cx="3102915" cy="742666"/>
              </a:xfrm>
            </p:grpSpPr>
            <p:cxnSp>
              <p:nvCxnSpPr>
                <p:cNvPr id="136" name="Straight Connector 135"/>
                <p:cNvCxnSpPr/>
                <p:nvPr/>
              </p:nvCxnSpPr>
              <p:spPr>
                <a:xfrm flipH="1">
                  <a:off x="3605141" y="5334000"/>
                  <a:ext cx="310045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3602685" y="4591334"/>
                  <a:ext cx="4912" cy="74266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3815290" y="4596592"/>
                  <a:ext cx="10013" cy="73740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3602685" y="3339450"/>
                <a:ext cx="3865041" cy="1994550"/>
                <a:chOff x="3602685" y="3339450"/>
                <a:chExt cx="3865041" cy="1994550"/>
              </a:xfrm>
            </p:grpSpPr>
            <p:grpSp>
              <p:nvGrpSpPr>
                <p:cNvPr id="124" name="Group 123"/>
                <p:cNvGrpSpPr/>
                <p:nvPr/>
              </p:nvGrpSpPr>
              <p:grpSpPr>
                <a:xfrm>
                  <a:off x="6275479" y="3458599"/>
                  <a:ext cx="381000" cy="381000"/>
                  <a:chOff x="2514600" y="1981200"/>
                  <a:chExt cx="381000" cy="381000"/>
                </a:xfrm>
              </p:grpSpPr>
              <p:sp>
                <p:nvSpPr>
                  <p:cNvPr id="134" name="Oval 13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p:cNvCxnSpPr>
                    <a:stCxn id="134" idx="1"/>
                    <a:endCxn id="13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a:off x="6963042" y="3458599"/>
                  <a:ext cx="381000" cy="381000"/>
                  <a:chOff x="3268098" y="1981200"/>
                  <a:chExt cx="381000" cy="381000"/>
                </a:xfrm>
              </p:grpSpPr>
              <p:sp>
                <p:nvSpPr>
                  <p:cNvPr id="132" name="Oval 131"/>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6" name="Rectangle 125"/>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26"/>
                <p:cNvCxnSpPr/>
                <p:nvPr/>
              </p:nvCxnSpPr>
              <p:spPr>
                <a:xfrm>
                  <a:off x="6705600" y="3991999"/>
                  <a:ext cx="0" cy="134200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132" idx="3"/>
                </p:cNvCxnSpPr>
                <p:nvPr/>
              </p:nvCxnSpPr>
              <p:spPr>
                <a:xfrm flipV="1">
                  <a:off x="4094711" y="3783803"/>
                  <a:ext cx="2924127" cy="54338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34" idx="3"/>
                </p:cNvCxnSpPr>
                <p:nvPr/>
              </p:nvCxnSpPr>
              <p:spPr>
                <a:xfrm flipV="1">
                  <a:off x="3602685" y="3783803"/>
                  <a:ext cx="2728590" cy="53812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34" idx="3"/>
                </p:cNvCxnSpPr>
                <p:nvPr/>
              </p:nvCxnSpPr>
              <p:spPr>
                <a:xfrm flipV="1">
                  <a:off x="4960650" y="3783803"/>
                  <a:ext cx="1370625" cy="54738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endCxn id="132" idx="3"/>
                </p:cNvCxnSpPr>
                <p:nvPr/>
              </p:nvCxnSpPr>
              <p:spPr>
                <a:xfrm flipV="1">
                  <a:off x="5481614" y="3783803"/>
                  <a:ext cx="1537224" cy="54338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cxnSp>
          <p:nvCxnSpPr>
            <p:cNvPr id="7" name="Straight Connector 6"/>
            <p:cNvCxnSpPr>
              <a:stCxn id="35" idx="0"/>
              <a:endCxn id="4" idx="4"/>
            </p:cNvCxnSpPr>
            <p:nvPr/>
          </p:nvCxnSpPr>
          <p:spPr>
            <a:xfrm flipH="1" flipV="1">
              <a:off x="4041245" y="2988079"/>
              <a:ext cx="697890" cy="55374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5" idx="4"/>
              <a:endCxn id="24" idx="0"/>
            </p:cNvCxnSpPr>
            <p:nvPr/>
          </p:nvCxnSpPr>
          <p:spPr>
            <a:xfrm flipH="1">
              <a:off x="4031106" y="2988079"/>
              <a:ext cx="697702" cy="5335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flipH="1">
              <a:off x="2107022" y="3981387"/>
              <a:ext cx="3102915" cy="1445847"/>
              <a:chOff x="6465979" y="5427234"/>
              <a:chExt cx="3102915" cy="1342001"/>
            </a:xfrm>
          </p:grpSpPr>
          <p:grpSp>
            <p:nvGrpSpPr>
              <p:cNvPr id="100" name="Group 99"/>
              <p:cNvGrpSpPr/>
              <p:nvPr/>
            </p:nvGrpSpPr>
            <p:grpSpPr>
              <a:xfrm>
                <a:off x="6465979" y="6001966"/>
                <a:ext cx="3102915" cy="767269"/>
                <a:chOff x="3602685" y="4566731"/>
                <a:chExt cx="3102915" cy="767269"/>
              </a:xfrm>
            </p:grpSpPr>
            <p:cxnSp>
              <p:nvCxnSpPr>
                <p:cNvPr id="145" name="Straight Connector 144"/>
                <p:cNvCxnSpPr/>
                <p:nvPr/>
              </p:nvCxnSpPr>
              <p:spPr>
                <a:xfrm flipH="1">
                  <a:off x="3605141" y="5334000"/>
                  <a:ext cx="310045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3602685" y="4591334"/>
                  <a:ext cx="4912" cy="74266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30" idx="5"/>
                </p:cNvCxnSpPr>
                <p:nvPr/>
              </p:nvCxnSpPr>
              <p:spPr>
                <a:xfrm flipH="1">
                  <a:off x="3847060" y="4566731"/>
                  <a:ext cx="4912" cy="767269"/>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07" name="Straight Connector 106"/>
              <p:cNvCxnSpPr/>
              <p:nvPr/>
            </p:nvCxnSpPr>
            <p:spPr>
              <a:xfrm>
                <a:off x="9568894" y="5427234"/>
                <a:ext cx="0" cy="134200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11" name="Straight Connector 110"/>
            <p:cNvCxnSpPr>
              <a:stCxn id="73" idx="6"/>
            </p:cNvCxnSpPr>
            <p:nvPr/>
          </p:nvCxnSpPr>
          <p:spPr>
            <a:xfrm>
              <a:off x="2286000" y="3619500"/>
              <a:ext cx="2925606" cy="70014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0" idx="5"/>
            </p:cNvCxnSpPr>
            <p:nvPr/>
          </p:nvCxnSpPr>
          <p:spPr>
            <a:xfrm>
              <a:off x="1542641" y="3754204"/>
              <a:ext cx="3139690" cy="58302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70" idx="5"/>
            </p:cNvCxnSpPr>
            <p:nvPr/>
          </p:nvCxnSpPr>
          <p:spPr>
            <a:xfrm>
              <a:off x="1542641" y="3754204"/>
              <a:ext cx="2060044" cy="53692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73" idx="6"/>
              <a:endCxn id="38" idx="7"/>
            </p:cNvCxnSpPr>
            <p:nvPr/>
          </p:nvCxnSpPr>
          <p:spPr>
            <a:xfrm>
              <a:off x="2286000" y="3619500"/>
              <a:ext cx="1808711" cy="70768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0678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850745" y="2607079"/>
            <a:ext cx="381000" cy="381000"/>
            <a:chOff x="2514600" y="1981200"/>
            <a:chExt cx="381000" cy="381000"/>
          </a:xfrm>
        </p:grpSpPr>
        <p:sp>
          <p:nvSpPr>
            <p:cNvPr id="4" name="Oval 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4" idx="1"/>
              <a:endCxn id="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840606" y="3521669"/>
            <a:ext cx="381000" cy="381000"/>
            <a:chOff x="2514600" y="1981200"/>
            <a:chExt cx="381000" cy="381000"/>
          </a:xfrm>
        </p:grpSpPr>
        <p:sp>
          <p:nvSpPr>
            <p:cNvPr id="24" name="Oval 2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277481" y="4266130"/>
            <a:ext cx="381000" cy="381000"/>
            <a:chOff x="2514600" y="1981200"/>
            <a:chExt cx="381000" cy="381000"/>
          </a:xfrm>
        </p:grpSpPr>
        <p:sp>
          <p:nvSpPr>
            <p:cNvPr id="27" name="Oval 26"/>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7" idx="1"/>
              <a:endCxn id="27"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635446" y="4275389"/>
            <a:ext cx="381000" cy="381000"/>
            <a:chOff x="2514600" y="1981200"/>
            <a:chExt cx="381000" cy="381000"/>
          </a:xfrm>
        </p:grpSpPr>
        <p:sp>
          <p:nvSpPr>
            <p:cNvPr id="30" name="Oval 2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30" idx="1"/>
              <a:endCxn id="3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538308" y="2607079"/>
            <a:ext cx="381000" cy="381000"/>
            <a:chOff x="3268098" y="1981200"/>
            <a:chExt cx="381000" cy="381000"/>
          </a:xfrm>
        </p:grpSpPr>
        <p:sp>
          <p:nvSpPr>
            <p:cNvPr id="5" name="Oval 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4548635" y="3541821"/>
            <a:ext cx="381000" cy="381000"/>
            <a:chOff x="3268098" y="1981200"/>
            <a:chExt cx="381000" cy="381000"/>
          </a:xfrm>
        </p:grpSpPr>
        <p:sp>
          <p:nvSpPr>
            <p:cNvPr id="35" name="Oval 3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769507" y="4271388"/>
            <a:ext cx="381000" cy="381000"/>
            <a:chOff x="3268098" y="1981200"/>
            <a:chExt cx="381000" cy="381000"/>
          </a:xfrm>
        </p:grpSpPr>
        <p:sp>
          <p:nvSpPr>
            <p:cNvPr id="38" name="Oval 37"/>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156410" y="4271388"/>
            <a:ext cx="381000" cy="381000"/>
            <a:chOff x="3268098" y="1981200"/>
            <a:chExt cx="381000" cy="381000"/>
          </a:xfrm>
        </p:grpSpPr>
        <p:sp>
          <p:nvSpPr>
            <p:cNvPr id="44" name="Oval 43"/>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a:stCxn id="27" idx="7"/>
            <a:endCxn id="24" idx="3"/>
          </p:cNvCxnSpPr>
          <p:nvPr/>
        </p:nvCxnSpPr>
        <p:spPr>
          <a:xfrm flipV="1">
            <a:off x="3602685" y="3846873"/>
            <a:ext cx="293717" cy="475053"/>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7"/>
            <a:endCxn id="35" idx="3"/>
          </p:cNvCxnSpPr>
          <p:nvPr/>
        </p:nvCxnSpPr>
        <p:spPr>
          <a:xfrm flipV="1">
            <a:off x="4094711" y="3867025"/>
            <a:ext cx="509720"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4" idx="5"/>
            <a:endCxn id="30" idx="1"/>
          </p:cNvCxnSpPr>
          <p:nvPr/>
        </p:nvCxnSpPr>
        <p:spPr>
          <a:xfrm>
            <a:off x="4165810" y="3846873"/>
            <a:ext cx="525432" cy="48431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1"/>
            <a:endCxn id="35" idx="5"/>
          </p:cNvCxnSpPr>
          <p:nvPr/>
        </p:nvCxnSpPr>
        <p:spPr>
          <a:xfrm flipH="1" flipV="1">
            <a:off x="4873839" y="3867025"/>
            <a:ext cx="338367"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4" idx="0"/>
            <a:endCxn id="4" idx="4"/>
          </p:cNvCxnSpPr>
          <p:nvPr/>
        </p:nvCxnSpPr>
        <p:spPr>
          <a:xfrm flipV="1">
            <a:off x="4031106" y="2988079"/>
            <a:ext cx="10139" cy="53359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5" idx="0"/>
            <a:endCxn id="5" idx="4"/>
          </p:cNvCxnSpPr>
          <p:nvPr/>
        </p:nvCxnSpPr>
        <p:spPr>
          <a:xfrm flipH="1" flipV="1">
            <a:off x="4728808" y="2988079"/>
            <a:ext cx="10327" cy="55374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6275479" y="3458599"/>
            <a:ext cx="381000" cy="381000"/>
            <a:chOff x="2514600" y="1981200"/>
            <a:chExt cx="381000" cy="381000"/>
          </a:xfrm>
        </p:grpSpPr>
        <p:sp>
          <p:nvSpPr>
            <p:cNvPr id="64" name="Oval 6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4" idx="1"/>
              <a:endCxn id="6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6963042" y="3458599"/>
            <a:ext cx="381000" cy="381000"/>
            <a:chOff x="3268098" y="1981200"/>
            <a:chExt cx="381000" cy="381000"/>
          </a:xfrm>
        </p:grpSpPr>
        <p:sp>
          <p:nvSpPr>
            <p:cNvPr id="67" name="Oval 6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195647" y="3560618"/>
            <a:ext cx="381000" cy="381000"/>
            <a:chOff x="2514600" y="1981200"/>
            <a:chExt cx="381000" cy="381000"/>
          </a:xfrm>
        </p:grpSpPr>
        <p:sp>
          <p:nvSpPr>
            <p:cNvPr id="70" name="Oval 6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1"/>
              <a:endCxn id="7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1883210" y="3560618"/>
            <a:ext cx="381000" cy="381000"/>
            <a:chOff x="3268098" y="1981200"/>
            <a:chExt cx="381000" cy="381000"/>
          </a:xfrm>
        </p:grpSpPr>
        <p:sp>
          <p:nvSpPr>
            <p:cNvPr id="73" name="Oval 72"/>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Rectangle 97"/>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119447" y="3405038"/>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3960007" y="2797579"/>
            <a:ext cx="1653603" cy="2101672"/>
            <a:chOff x="3960007" y="2797579"/>
            <a:chExt cx="1653603" cy="2101672"/>
          </a:xfrm>
        </p:grpSpPr>
        <p:cxnSp>
          <p:nvCxnSpPr>
            <p:cNvPr id="78" name="Straight Connector 77"/>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346910" y="4899251"/>
              <a:ext cx="2667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44" idx="4"/>
            </p:cNvCxnSpPr>
            <p:nvPr/>
          </p:nvCxnSpPr>
          <p:spPr>
            <a:xfrm flipV="1">
              <a:off x="5346910"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 idx="6"/>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8" idx="4"/>
            </p:cNvCxnSpPr>
            <p:nvPr/>
          </p:nvCxnSpPr>
          <p:spPr>
            <a:xfrm>
              <a:off x="3960007"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599302" y="457200"/>
            <a:ext cx="8458200" cy="369332"/>
          </a:xfrm>
          <a:prstGeom prst="rect">
            <a:avLst/>
          </a:prstGeom>
          <a:noFill/>
        </p:spPr>
        <p:txBody>
          <a:bodyPr wrap="square" rtlCol="0">
            <a:spAutoFit/>
          </a:bodyPr>
          <a:lstStyle/>
          <a:p>
            <a:r>
              <a:rPr lang="de-DE" b="1" dirty="0" smtClean="0"/>
              <a:t>1) Goal-driven facilitation of a specific orientation </a:t>
            </a:r>
            <a:r>
              <a:rPr lang="de-DE" dirty="0" smtClean="0"/>
              <a:t>implemented as </a:t>
            </a:r>
            <a:r>
              <a:rPr lang="de-DE" dirty="0" smtClean="0">
                <a:solidFill>
                  <a:schemeClr val="accent6">
                    <a:lumMod val="75000"/>
                  </a:schemeClr>
                </a:solidFill>
              </a:rPr>
              <a:t>additional weight</a:t>
            </a:r>
            <a:endParaRPr lang="en-US" dirty="0">
              <a:solidFill>
                <a:schemeClr val="accent6">
                  <a:lumMod val="75000"/>
                </a:schemeClr>
              </a:solidFill>
            </a:endParaRPr>
          </a:p>
        </p:txBody>
      </p:sp>
      <p:sp>
        <p:nvSpPr>
          <p:cNvPr id="108" name="Rounded Rectangle 107"/>
          <p:cNvSpPr/>
          <p:nvPr/>
        </p:nvSpPr>
        <p:spPr>
          <a:xfrm>
            <a:off x="294502" y="576223"/>
            <a:ext cx="208196" cy="1524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p:cNvGrpSpPr/>
          <p:nvPr/>
        </p:nvGrpSpPr>
        <p:grpSpPr>
          <a:xfrm flipH="1">
            <a:off x="3185097" y="2851328"/>
            <a:ext cx="1653603" cy="2101672"/>
            <a:chOff x="3960007" y="2797579"/>
            <a:chExt cx="1653603" cy="2101672"/>
          </a:xfrm>
        </p:grpSpPr>
        <p:cxnSp>
          <p:nvCxnSpPr>
            <p:cNvPr id="114" name="Straight Connector 113"/>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5266459" y="4899251"/>
              <a:ext cx="3471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27" idx="4"/>
            </p:cNvCxnSpPr>
            <p:nvPr/>
          </p:nvCxnSpPr>
          <p:spPr>
            <a:xfrm flipV="1">
              <a:off x="5328270" y="4593381"/>
              <a:ext cx="2456" cy="3058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30" idx="4"/>
            </p:cNvCxnSpPr>
            <p:nvPr/>
          </p:nvCxnSpPr>
          <p:spPr>
            <a:xfrm flipH="1">
              <a:off x="3972761" y="4602640"/>
              <a:ext cx="0" cy="296611"/>
            </a:xfrm>
            <a:prstGeom prst="line">
              <a:avLst/>
            </a:prstGeom>
            <a:ln w="19050"/>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8" name="TextBox 127"/>
              <p:cNvSpPr txBox="1"/>
              <p:nvPr/>
            </p:nvSpPr>
            <p:spPr>
              <a:xfrm>
                <a:off x="332888" y="1066800"/>
                <a:ext cx="3319307"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1600" b="0" i="1" smtClean="0">
                          <a:latin typeface="Cambria Math"/>
                        </a:rPr>
                        <m:t>𝐸</m:t>
                      </m:r>
                      <m:r>
                        <a:rPr lang="de-DE" sz="1600" b="0" i="1" baseline="-25000" smtClean="0">
                          <a:latin typeface="Cambria Math"/>
                        </a:rPr>
                        <m:t>𝑙</m:t>
                      </m:r>
                      <m:r>
                        <a:rPr lang="de-DE" sz="1600" b="0" i="1" baseline="-25000" smtClean="0">
                          <a:latin typeface="Cambria Math"/>
                        </a:rPr>
                        <m:t>1=</m:t>
                      </m:r>
                      <m:d>
                        <m:dPr>
                          <m:begChr m:val="["/>
                          <m:endChr m:val="]"/>
                          <m:ctrlPr>
                            <a:rPr lang="de-DE" sz="1600" b="0" i="1" smtClean="0">
                              <a:latin typeface="Cambria Math"/>
                            </a:rPr>
                          </m:ctrlPr>
                        </m:dPr>
                        <m:e>
                          <m:r>
                            <a:rPr lang="de-DE" sz="1600" b="0" i="1" smtClean="0">
                              <a:latin typeface="Cambria Math"/>
                            </a:rPr>
                            <m:t>𝐷</m:t>
                          </m:r>
                          <m:r>
                            <a:rPr lang="de-DE" sz="1600" b="0" i="1" baseline="-25000" smtClean="0">
                              <a:latin typeface="Cambria Math"/>
                            </a:rPr>
                            <m:t>𝑙</m:t>
                          </m:r>
                          <m:r>
                            <a:rPr lang="de-DE" sz="1600" b="0" i="1" baseline="-25000" smtClean="0">
                              <a:latin typeface="Cambria Math"/>
                            </a:rPr>
                            <m:t>1</m:t>
                          </m:r>
                          <m:r>
                            <a:rPr lang="de-DE" sz="1600" b="0" i="1" baseline="30000" smtClean="0">
                              <a:latin typeface="Cambria Math"/>
                            </a:rPr>
                            <m:t>𝑛</m:t>
                          </m:r>
                          <m:r>
                            <a:rPr lang="de-DE" sz="1600" b="0" i="1" smtClean="0">
                              <a:latin typeface="Cambria Math"/>
                            </a:rPr>
                            <m:t> −</m:t>
                          </m:r>
                          <m:r>
                            <a:rPr lang="de-DE" sz="1600" b="0" i="1" smtClean="0">
                              <a:latin typeface="Cambria Math"/>
                            </a:rPr>
                            <m:t>𝑤𝑜𝑜𝑟</m:t>
                          </m:r>
                        </m:e>
                      </m:d>
                      <m:r>
                        <a:rPr lang="de-DE" sz="1600" b="0" i="1" smtClean="0">
                          <a:latin typeface="Cambria Math"/>
                        </a:rPr>
                        <m:t>+[1+</m:t>
                      </m:r>
                      <m:r>
                        <a:rPr lang="de-DE" sz="1600" b="0" i="1" smtClean="0">
                          <a:latin typeface="Cambria Math"/>
                        </a:rPr>
                        <m:t>𝑤𝑎</m:t>
                      </m:r>
                      <m:r>
                        <a:rPr lang="de-DE" sz="1600" b="0" i="1" smtClean="0">
                          <a:latin typeface="Cambria Math"/>
                        </a:rPr>
                        <m:t> </m:t>
                      </m:r>
                      <m:r>
                        <a:rPr lang="de-DE" sz="1600" b="0" i="1" smtClean="0">
                          <a:latin typeface="Cambria Math"/>
                        </a:rPr>
                        <m:t>𝑅𝑎</m:t>
                      </m:r>
                      <m:r>
                        <a:rPr lang="de-DE" sz="1600" b="0" i="1" baseline="-25000" smtClean="0">
                          <a:latin typeface="Cambria Math"/>
                        </a:rPr>
                        <m:t>1] </m:t>
                      </m:r>
                    </m:oMath>
                  </m:oMathPara>
                </a14:m>
                <a:endParaRPr lang="en-US" dirty="0"/>
              </a:p>
            </p:txBody>
          </p:sp>
        </mc:Choice>
        <mc:Fallback xmlns="">
          <p:sp>
            <p:nvSpPr>
              <p:cNvPr id="128" name="TextBox 127"/>
              <p:cNvSpPr txBox="1">
                <a:spLocks noRot="1" noChangeAspect="1" noMove="1" noResize="1" noEditPoints="1" noAdjustHandles="1" noChangeArrowheads="1" noChangeShapeType="1" noTextEdit="1"/>
              </p:cNvSpPr>
              <p:nvPr/>
            </p:nvSpPr>
            <p:spPr>
              <a:xfrm>
                <a:off x="332888" y="1066800"/>
                <a:ext cx="3319307" cy="338554"/>
              </a:xfrm>
              <a:prstGeom prst="rect">
                <a:avLst/>
              </a:prstGeom>
              <a:blipFill rotWithShape="1">
                <a:blip r:embed="rId2"/>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TextBox 128"/>
              <p:cNvSpPr txBox="1"/>
              <p:nvPr/>
            </p:nvSpPr>
            <p:spPr>
              <a:xfrm>
                <a:off x="4733971" y="1058361"/>
                <a:ext cx="3687804"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1600" b="0" i="1" smtClean="0">
                          <a:latin typeface="Cambria Math"/>
                        </a:rPr>
                        <m:t>𝐸</m:t>
                      </m:r>
                      <m:r>
                        <a:rPr lang="de-DE" sz="1600" b="0" i="1" baseline="-25000" smtClean="0">
                          <a:latin typeface="Cambria Math"/>
                        </a:rPr>
                        <m:t>𝑙</m:t>
                      </m:r>
                      <m:r>
                        <a:rPr lang="de-DE" sz="1600" b="0" i="1" baseline="-25000" smtClean="0">
                          <a:latin typeface="Cambria Math"/>
                        </a:rPr>
                        <m:t>1=</m:t>
                      </m:r>
                      <m:d>
                        <m:dPr>
                          <m:begChr m:val="["/>
                          <m:endChr m:val="]"/>
                          <m:ctrlPr>
                            <a:rPr lang="de-DE" sz="1600" b="0" i="1" smtClean="0">
                              <a:latin typeface="Cambria Math"/>
                            </a:rPr>
                          </m:ctrlPr>
                        </m:dPr>
                        <m:e>
                          <m:r>
                            <a:rPr lang="de-DE" sz="1600" b="0" i="1" smtClean="0">
                              <a:latin typeface="Cambria Math"/>
                            </a:rPr>
                            <m:t>𝐷</m:t>
                          </m:r>
                          <m:r>
                            <a:rPr lang="de-DE" sz="1600" b="0" i="1" baseline="-25000" smtClean="0">
                              <a:latin typeface="Cambria Math"/>
                            </a:rPr>
                            <m:t>𝑙</m:t>
                          </m:r>
                          <m:r>
                            <a:rPr lang="de-DE" sz="1600" b="0" i="1" baseline="-25000" smtClean="0">
                              <a:latin typeface="Cambria Math"/>
                            </a:rPr>
                            <m:t>1</m:t>
                          </m:r>
                          <m:r>
                            <a:rPr lang="de-DE" sz="1600" b="0" i="1" baseline="30000" smtClean="0">
                              <a:latin typeface="Cambria Math"/>
                            </a:rPr>
                            <m:t>𝑛</m:t>
                          </m:r>
                          <m:r>
                            <a:rPr lang="de-DE" sz="1600" b="0" i="1" smtClean="0">
                              <a:latin typeface="Cambria Math"/>
                            </a:rPr>
                            <m:t> −</m:t>
                          </m:r>
                          <m:r>
                            <a:rPr lang="de-DE" sz="1600" b="0" i="1" smtClean="0">
                              <a:latin typeface="Cambria Math"/>
                            </a:rPr>
                            <m:t>𝑤𝑜𝑜𝑟</m:t>
                          </m:r>
                        </m:e>
                      </m:d>
                      <m:r>
                        <a:rPr lang="de-DE" sz="1600" b="0" i="1" smtClean="0">
                          <a:latin typeface="Cambria Math"/>
                        </a:rPr>
                        <m:t>+[1+</m:t>
                      </m:r>
                      <m:r>
                        <a:rPr lang="de-DE" sz="1600" b="0" i="1" smtClean="0">
                          <a:solidFill>
                            <a:schemeClr val="tx1"/>
                          </a:solidFill>
                          <a:latin typeface="Cambria Math"/>
                        </a:rPr>
                        <m:t>𝑤</m:t>
                      </m:r>
                      <m:r>
                        <a:rPr lang="de-DE" sz="1600" b="0" i="1" baseline="-25000" smtClean="0">
                          <a:solidFill>
                            <a:schemeClr val="tx1"/>
                          </a:solidFill>
                          <a:latin typeface="Cambria Math"/>
                        </a:rPr>
                        <m:t>𝑎</m:t>
                      </m:r>
                      <m:r>
                        <a:rPr lang="de-DE" sz="1600" b="0" i="1" baseline="-25000" smtClean="0">
                          <a:solidFill>
                            <a:schemeClr val="tx1"/>
                          </a:solidFill>
                          <a:latin typeface="Cambria Math"/>
                        </a:rPr>
                        <m:t>1 </m:t>
                      </m:r>
                      <m:r>
                        <a:rPr lang="de-DE" sz="1600" b="0" i="1" smtClean="0">
                          <a:solidFill>
                            <a:schemeClr val="accent6">
                              <a:lumMod val="75000"/>
                            </a:schemeClr>
                          </a:solidFill>
                          <a:latin typeface="Cambria Math"/>
                        </a:rPr>
                        <m:t>𝑤</m:t>
                      </m:r>
                      <m:r>
                        <a:rPr lang="de-DE" sz="1600" b="0" i="1" baseline="-25000" smtClean="0">
                          <a:solidFill>
                            <a:schemeClr val="accent6">
                              <a:lumMod val="75000"/>
                            </a:schemeClr>
                          </a:solidFill>
                          <a:latin typeface="Cambria Math"/>
                        </a:rPr>
                        <m:t>𝑎</m:t>
                      </m:r>
                      <m:r>
                        <a:rPr lang="de-DE" sz="1600" b="0" i="1" baseline="-25000" smtClean="0">
                          <a:solidFill>
                            <a:schemeClr val="accent6">
                              <a:lumMod val="75000"/>
                            </a:schemeClr>
                          </a:solidFill>
                          <a:latin typeface="Cambria Math"/>
                        </a:rPr>
                        <m:t>2 </m:t>
                      </m:r>
                      <m:r>
                        <a:rPr lang="de-DE" sz="1600" b="0" i="1" smtClean="0">
                          <a:latin typeface="Cambria Math"/>
                        </a:rPr>
                        <m:t>𝑅</m:t>
                      </m:r>
                      <m:r>
                        <a:rPr lang="de-DE" sz="1600" b="0" i="1" baseline="-25000" smtClean="0">
                          <a:latin typeface="Cambria Math"/>
                        </a:rPr>
                        <m:t>𝑎</m:t>
                      </m:r>
                      <m:r>
                        <a:rPr lang="de-DE" sz="1600" b="0" i="1" baseline="-25000" smtClean="0">
                          <a:latin typeface="Cambria Math"/>
                        </a:rPr>
                        <m:t>1] </m:t>
                      </m:r>
                    </m:oMath>
                  </m:oMathPara>
                </a14:m>
                <a:endParaRPr lang="en-US" dirty="0"/>
              </a:p>
            </p:txBody>
          </p:sp>
        </mc:Choice>
        <mc:Fallback xmlns="">
          <p:sp>
            <p:nvSpPr>
              <p:cNvPr id="129" name="TextBox 128"/>
              <p:cNvSpPr txBox="1">
                <a:spLocks noRot="1" noChangeAspect="1" noMove="1" noResize="1" noEditPoints="1" noAdjustHandles="1" noChangeArrowheads="1" noChangeShapeType="1" noTextEdit="1"/>
              </p:cNvSpPr>
              <p:nvPr/>
            </p:nvSpPr>
            <p:spPr>
              <a:xfrm>
                <a:off x="4733971" y="1058361"/>
                <a:ext cx="3687804" cy="338554"/>
              </a:xfrm>
              <a:prstGeom prst="rect">
                <a:avLst/>
              </a:prstGeom>
              <a:blipFill rotWithShape="1">
                <a:blip r:embed="rId3"/>
                <a:stretch>
                  <a:fillRect b="-10909"/>
                </a:stretch>
              </a:blipFill>
            </p:spPr>
            <p:txBody>
              <a:bodyPr/>
              <a:lstStyle/>
              <a:p>
                <a:r>
                  <a:rPr lang="en-US">
                    <a:noFill/>
                  </a:rPr>
                  <a:t> </a:t>
                </a:r>
              </a:p>
            </p:txBody>
          </p:sp>
        </mc:Fallback>
      </mc:AlternateContent>
      <p:sp>
        <p:nvSpPr>
          <p:cNvPr id="130" name="Right Arrow 129"/>
          <p:cNvSpPr/>
          <p:nvPr/>
        </p:nvSpPr>
        <p:spPr>
          <a:xfrm>
            <a:off x="3879399" y="1143000"/>
            <a:ext cx="470172" cy="16927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9" name="Group 148"/>
          <p:cNvGrpSpPr/>
          <p:nvPr/>
        </p:nvGrpSpPr>
        <p:grpSpPr>
          <a:xfrm>
            <a:off x="3999144" y="2800035"/>
            <a:ext cx="1653603" cy="2101672"/>
            <a:chOff x="3960007" y="2797579"/>
            <a:chExt cx="1653603" cy="2101672"/>
          </a:xfrm>
        </p:grpSpPr>
        <p:cxnSp>
          <p:nvCxnSpPr>
            <p:cNvPr id="150" name="Straight Connector 149"/>
            <p:cNvCxnSpPr/>
            <p:nvPr/>
          </p:nvCxnSpPr>
          <p:spPr>
            <a:xfrm>
              <a:off x="5613610" y="2797579"/>
              <a:ext cx="0" cy="2101672"/>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5346910" y="4899251"/>
              <a:ext cx="2667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V="1">
              <a:off x="5346910" y="4652388"/>
              <a:ext cx="0" cy="246863"/>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3960007" y="4899251"/>
              <a:ext cx="1379346"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4919308" y="2797579"/>
              <a:ext cx="694302"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3960007" y="4652388"/>
              <a:ext cx="0" cy="246863"/>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4" name="TextBox 163"/>
              <p:cNvSpPr txBox="1"/>
              <p:nvPr/>
            </p:nvSpPr>
            <p:spPr>
              <a:xfrm>
                <a:off x="609600" y="5791200"/>
                <a:ext cx="7907934" cy="369332"/>
              </a:xfrm>
              <a:prstGeom prst="rect">
                <a:avLst/>
              </a:prstGeom>
              <a:noFill/>
            </p:spPr>
            <p:txBody>
              <a:bodyPr wrap="none" rtlCol="0">
                <a:spAutoFit/>
              </a:bodyPr>
              <a:lstStyle/>
              <a:p>
                <a:r>
                  <a:rPr lang="de-DE" dirty="0" smtClean="0">
                    <a:solidFill>
                      <a:srgbClr val="C00000"/>
                    </a:solidFill>
                  </a:rPr>
                  <a:t>Open question: </a:t>
                </a:r>
                <a:r>
                  <a:rPr lang="de-DE" dirty="0" smtClean="0"/>
                  <a:t>what happens for the other orientation? 	</a:t>
                </a:r>
                <a14:m>
                  <m:oMath xmlns:m="http://schemas.openxmlformats.org/officeDocument/2006/math">
                    <m:r>
                      <a:rPr lang="de-DE" b="0" i="1" smtClean="0">
                        <a:solidFill>
                          <a:schemeClr val="accent6">
                            <a:lumMod val="75000"/>
                          </a:schemeClr>
                        </a:solidFill>
                        <a:latin typeface="Cambria Math"/>
                      </a:rPr>
                      <m:t>𝑤</m:t>
                    </m:r>
                    <m:r>
                      <a:rPr lang="de-DE" b="0" i="1" baseline="-25000" smtClean="0">
                        <a:solidFill>
                          <a:schemeClr val="accent6">
                            <a:lumMod val="75000"/>
                          </a:schemeClr>
                        </a:solidFill>
                        <a:latin typeface="Cambria Math"/>
                      </a:rPr>
                      <m:t>𝑎</m:t>
                    </m:r>
                    <m:r>
                      <a:rPr lang="de-DE" b="0" i="1" baseline="-25000" smtClean="0">
                        <a:solidFill>
                          <a:schemeClr val="accent6">
                            <a:lumMod val="75000"/>
                          </a:schemeClr>
                        </a:solidFill>
                        <a:latin typeface="Cambria Math"/>
                      </a:rPr>
                      <m:t>2 </m:t>
                    </m:r>
                  </m:oMath>
                </a14:m>
                <a:r>
                  <a:rPr lang="en-US" dirty="0" smtClean="0"/>
                  <a:t> = 0 	or </a:t>
                </a:r>
                <a14:m>
                  <m:oMath xmlns:m="http://schemas.openxmlformats.org/officeDocument/2006/math">
                    <m:r>
                      <a:rPr lang="de-DE" b="0" i="0" smtClean="0">
                        <a:solidFill>
                          <a:schemeClr val="accent6">
                            <a:lumMod val="75000"/>
                          </a:schemeClr>
                        </a:solidFill>
                        <a:latin typeface="Cambria Math"/>
                      </a:rPr>
                      <m:t> </m:t>
                    </m:r>
                    <m:r>
                      <a:rPr lang="de-DE" b="0" i="1" smtClean="0">
                        <a:solidFill>
                          <a:schemeClr val="accent6">
                            <a:lumMod val="75000"/>
                          </a:schemeClr>
                        </a:solidFill>
                        <a:latin typeface="Cambria Math"/>
                      </a:rPr>
                      <m:t>𝑤</m:t>
                    </m:r>
                    <m:r>
                      <a:rPr lang="de-DE" b="0" i="1" baseline="-25000" smtClean="0">
                        <a:solidFill>
                          <a:schemeClr val="accent6">
                            <a:lumMod val="75000"/>
                          </a:schemeClr>
                        </a:solidFill>
                        <a:latin typeface="Cambria Math"/>
                      </a:rPr>
                      <m:t>𝑎</m:t>
                    </m:r>
                    <m:r>
                      <a:rPr lang="de-DE" b="0" i="1" baseline="-25000" smtClean="0">
                        <a:solidFill>
                          <a:schemeClr val="accent6">
                            <a:lumMod val="75000"/>
                          </a:schemeClr>
                        </a:solidFill>
                        <a:latin typeface="Cambria Math"/>
                      </a:rPr>
                      <m:t>2 </m:t>
                    </m:r>
                  </m:oMath>
                </a14:m>
                <a:r>
                  <a:rPr lang="en-US" dirty="0" smtClean="0"/>
                  <a:t>= - </a:t>
                </a:r>
                <a14:m>
                  <m:oMath xmlns:m="http://schemas.openxmlformats.org/officeDocument/2006/math">
                    <m:r>
                      <a:rPr lang="de-DE" b="0" i="1" smtClean="0">
                        <a:solidFill>
                          <a:schemeClr val="accent6">
                            <a:lumMod val="75000"/>
                          </a:schemeClr>
                        </a:solidFill>
                        <a:latin typeface="Cambria Math"/>
                      </a:rPr>
                      <m:t>𝑤</m:t>
                    </m:r>
                    <m:r>
                      <a:rPr lang="de-DE" b="0" i="1" baseline="-25000" smtClean="0">
                        <a:solidFill>
                          <a:schemeClr val="accent6">
                            <a:lumMod val="75000"/>
                          </a:schemeClr>
                        </a:solidFill>
                        <a:latin typeface="Cambria Math"/>
                      </a:rPr>
                      <m:t>𝑎</m:t>
                    </m:r>
                    <m:r>
                      <a:rPr lang="de-DE" b="0" i="1" baseline="-25000" smtClean="0">
                        <a:solidFill>
                          <a:schemeClr val="accent6">
                            <a:lumMod val="75000"/>
                          </a:schemeClr>
                        </a:solidFill>
                        <a:latin typeface="Cambria Math"/>
                      </a:rPr>
                      <m:t>2</m:t>
                    </m:r>
                  </m:oMath>
                </a14:m>
                <a:endParaRPr lang="en-US" dirty="0"/>
              </a:p>
            </p:txBody>
          </p:sp>
        </mc:Choice>
        <mc:Fallback xmlns="">
          <p:sp>
            <p:nvSpPr>
              <p:cNvPr id="164" name="TextBox 163"/>
              <p:cNvSpPr txBox="1">
                <a:spLocks noRot="1" noChangeAspect="1" noMove="1" noResize="1" noEditPoints="1" noAdjustHandles="1" noChangeArrowheads="1" noChangeShapeType="1" noTextEdit="1"/>
              </p:cNvSpPr>
              <p:nvPr/>
            </p:nvSpPr>
            <p:spPr>
              <a:xfrm>
                <a:off x="609600" y="5791200"/>
                <a:ext cx="7907934" cy="369332"/>
              </a:xfrm>
              <a:prstGeom prst="rect">
                <a:avLst/>
              </a:prstGeom>
              <a:blipFill rotWithShape="1">
                <a:blip r:embed="rId4"/>
                <a:stretch>
                  <a:fillRect l="-617" t="-8197" b="-24590"/>
                </a:stretch>
              </a:blipFill>
            </p:spPr>
            <p:txBody>
              <a:bodyPr/>
              <a:lstStyle/>
              <a:p>
                <a:r>
                  <a:rPr lang="en-US">
                    <a:noFill/>
                  </a:rPr>
                  <a:t> </a:t>
                </a:r>
              </a:p>
            </p:txBody>
          </p:sp>
        </mc:Fallback>
      </mc:AlternateContent>
      <p:cxnSp>
        <p:nvCxnSpPr>
          <p:cNvPr id="165" name="Straight Connector 164"/>
          <p:cNvCxnSpPr/>
          <p:nvPr/>
        </p:nvCxnSpPr>
        <p:spPr>
          <a:xfrm flipH="1" flipV="1">
            <a:off x="4041245" y="2988079"/>
            <a:ext cx="697890" cy="55374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031106" y="2988079"/>
            <a:ext cx="697702" cy="5335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7" name="Group 166"/>
          <p:cNvGrpSpPr/>
          <p:nvPr/>
        </p:nvGrpSpPr>
        <p:grpSpPr>
          <a:xfrm>
            <a:off x="3602685" y="3339450"/>
            <a:ext cx="3865041" cy="1994550"/>
            <a:chOff x="3602685" y="3339450"/>
            <a:chExt cx="3865041" cy="1994550"/>
          </a:xfrm>
        </p:grpSpPr>
        <p:grpSp>
          <p:nvGrpSpPr>
            <p:cNvPr id="168" name="Group 167"/>
            <p:cNvGrpSpPr/>
            <p:nvPr/>
          </p:nvGrpSpPr>
          <p:grpSpPr>
            <a:xfrm>
              <a:off x="3602685" y="4591334"/>
              <a:ext cx="3102915" cy="742666"/>
              <a:chOff x="3602685" y="4591334"/>
              <a:chExt cx="3102915" cy="742666"/>
            </a:xfrm>
          </p:grpSpPr>
          <p:cxnSp>
            <p:nvCxnSpPr>
              <p:cNvPr id="182" name="Straight Connector 181"/>
              <p:cNvCxnSpPr/>
              <p:nvPr/>
            </p:nvCxnSpPr>
            <p:spPr>
              <a:xfrm flipH="1">
                <a:off x="3605141" y="5334000"/>
                <a:ext cx="310045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3602685" y="4591334"/>
                <a:ext cx="4912" cy="74266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815290" y="4596592"/>
                <a:ext cx="10013" cy="73740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9" name="Group 168"/>
            <p:cNvGrpSpPr/>
            <p:nvPr/>
          </p:nvGrpSpPr>
          <p:grpSpPr>
            <a:xfrm>
              <a:off x="3602685" y="3339450"/>
              <a:ext cx="3865041" cy="1994550"/>
              <a:chOff x="3602685" y="3339450"/>
              <a:chExt cx="3865041" cy="1994550"/>
            </a:xfrm>
          </p:grpSpPr>
          <p:grpSp>
            <p:nvGrpSpPr>
              <p:cNvPr id="170" name="Group 169"/>
              <p:cNvGrpSpPr/>
              <p:nvPr/>
            </p:nvGrpSpPr>
            <p:grpSpPr>
              <a:xfrm>
                <a:off x="6275479" y="3458599"/>
                <a:ext cx="381000" cy="381000"/>
                <a:chOff x="2514600" y="1981200"/>
                <a:chExt cx="381000" cy="381000"/>
              </a:xfrm>
            </p:grpSpPr>
            <p:sp>
              <p:nvSpPr>
                <p:cNvPr id="180" name="Oval 17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1" name="Straight Connector 180"/>
                <p:cNvCxnSpPr>
                  <a:stCxn id="180" idx="1"/>
                  <a:endCxn id="18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1" name="Group 170"/>
              <p:cNvGrpSpPr/>
              <p:nvPr/>
            </p:nvGrpSpPr>
            <p:grpSpPr>
              <a:xfrm>
                <a:off x="6963042" y="3458599"/>
                <a:ext cx="381000" cy="381000"/>
                <a:chOff x="3268098" y="1981200"/>
                <a:chExt cx="381000" cy="381000"/>
              </a:xfrm>
            </p:grpSpPr>
            <p:sp>
              <p:nvSpPr>
                <p:cNvPr id="178" name="Oval 177"/>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Connector 178"/>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Rectangle 171"/>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3" name="Straight Connector 172"/>
              <p:cNvCxnSpPr/>
              <p:nvPr/>
            </p:nvCxnSpPr>
            <p:spPr>
              <a:xfrm>
                <a:off x="6705600" y="3991999"/>
                <a:ext cx="0" cy="134200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endCxn id="178" idx="3"/>
              </p:cNvCxnSpPr>
              <p:nvPr/>
            </p:nvCxnSpPr>
            <p:spPr>
              <a:xfrm flipV="1">
                <a:off x="4094711" y="3783803"/>
                <a:ext cx="2924127" cy="54338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endCxn id="180" idx="3"/>
              </p:cNvCxnSpPr>
              <p:nvPr/>
            </p:nvCxnSpPr>
            <p:spPr>
              <a:xfrm flipV="1">
                <a:off x="3602685" y="3783803"/>
                <a:ext cx="2728590" cy="53812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endCxn id="180" idx="3"/>
              </p:cNvCxnSpPr>
              <p:nvPr/>
            </p:nvCxnSpPr>
            <p:spPr>
              <a:xfrm flipV="1">
                <a:off x="4960650" y="3783803"/>
                <a:ext cx="1370625" cy="54738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endCxn id="178" idx="3"/>
              </p:cNvCxnSpPr>
              <p:nvPr/>
            </p:nvCxnSpPr>
            <p:spPr>
              <a:xfrm flipV="1">
                <a:off x="5481614" y="3783803"/>
                <a:ext cx="1537224" cy="54338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5162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850745" y="2607079"/>
            <a:ext cx="381000" cy="381000"/>
            <a:chOff x="2514600" y="1981200"/>
            <a:chExt cx="381000" cy="381000"/>
          </a:xfrm>
        </p:grpSpPr>
        <p:sp>
          <p:nvSpPr>
            <p:cNvPr id="4" name="Oval 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4" idx="1"/>
              <a:endCxn id="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840606" y="3521669"/>
            <a:ext cx="381000" cy="381000"/>
            <a:chOff x="2514600" y="1981200"/>
            <a:chExt cx="381000" cy="381000"/>
          </a:xfrm>
        </p:grpSpPr>
        <p:sp>
          <p:nvSpPr>
            <p:cNvPr id="24" name="Oval 2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277481" y="4266130"/>
            <a:ext cx="381000" cy="381000"/>
            <a:chOff x="2514600" y="1981200"/>
            <a:chExt cx="381000" cy="381000"/>
          </a:xfrm>
        </p:grpSpPr>
        <p:sp>
          <p:nvSpPr>
            <p:cNvPr id="27" name="Oval 26"/>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7" idx="1"/>
              <a:endCxn id="27"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635446" y="4275389"/>
            <a:ext cx="381000" cy="381000"/>
            <a:chOff x="2514600" y="1981200"/>
            <a:chExt cx="381000" cy="381000"/>
          </a:xfrm>
        </p:grpSpPr>
        <p:sp>
          <p:nvSpPr>
            <p:cNvPr id="30" name="Oval 2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30" idx="1"/>
              <a:endCxn id="3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538308" y="2607079"/>
            <a:ext cx="381000" cy="381000"/>
            <a:chOff x="3268098" y="1981200"/>
            <a:chExt cx="381000" cy="381000"/>
          </a:xfrm>
        </p:grpSpPr>
        <p:sp>
          <p:nvSpPr>
            <p:cNvPr id="5" name="Oval 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4548635" y="3541821"/>
            <a:ext cx="381000" cy="381000"/>
            <a:chOff x="3268098" y="1981200"/>
            <a:chExt cx="381000" cy="381000"/>
          </a:xfrm>
        </p:grpSpPr>
        <p:sp>
          <p:nvSpPr>
            <p:cNvPr id="35" name="Oval 3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769507" y="4271388"/>
            <a:ext cx="381000" cy="381000"/>
            <a:chOff x="3268098" y="1981200"/>
            <a:chExt cx="381000" cy="381000"/>
          </a:xfrm>
        </p:grpSpPr>
        <p:sp>
          <p:nvSpPr>
            <p:cNvPr id="38" name="Oval 37"/>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156410" y="4271388"/>
            <a:ext cx="381000" cy="381000"/>
            <a:chOff x="3268098" y="1981200"/>
            <a:chExt cx="381000" cy="381000"/>
          </a:xfrm>
        </p:grpSpPr>
        <p:sp>
          <p:nvSpPr>
            <p:cNvPr id="44" name="Oval 43"/>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a:stCxn id="27" idx="7"/>
            <a:endCxn id="24" idx="3"/>
          </p:cNvCxnSpPr>
          <p:nvPr/>
        </p:nvCxnSpPr>
        <p:spPr>
          <a:xfrm flipV="1">
            <a:off x="3602685" y="3846873"/>
            <a:ext cx="293717" cy="475053"/>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7"/>
            <a:endCxn id="35" idx="3"/>
          </p:cNvCxnSpPr>
          <p:nvPr/>
        </p:nvCxnSpPr>
        <p:spPr>
          <a:xfrm flipV="1">
            <a:off x="4094711" y="3867025"/>
            <a:ext cx="509720"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4" idx="5"/>
            <a:endCxn id="30" idx="1"/>
          </p:cNvCxnSpPr>
          <p:nvPr/>
        </p:nvCxnSpPr>
        <p:spPr>
          <a:xfrm>
            <a:off x="4165810" y="3846873"/>
            <a:ext cx="525432" cy="48431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1"/>
            <a:endCxn id="35" idx="5"/>
          </p:cNvCxnSpPr>
          <p:nvPr/>
        </p:nvCxnSpPr>
        <p:spPr>
          <a:xfrm flipH="1" flipV="1">
            <a:off x="4873839" y="3867025"/>
            <a:ext cx="338367"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4" idx="0"/>
            <a:endCxn id="4" idx="4"/>
          </p:cNvCxnSpPr>
          <p:nvPr/>
        </p:nvCxnSpPr>
        <p:spPr>
          <a:xfrm flipV="1">
            <a:off x="4031106" y="2988079"/>
            <a:ext cx="10139" cy="53359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5" idx="0"/>
            <a:endCxn id="5" idx="4"/>
          </p:cNvCxnSpPr>
          <p:nvPr/>
        </p:nvCxnSpPr>
        <p:spPr>
          <a:xfrm flipH="1" flipV="1">
            <a:off x="4728808" y="2988079"/>
            <a:ext cx="10327" cy="55374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6275479" y="3458599"/>
            <a:ext cx="381000" cy="381000"/>
            <a:chOff x="2514600" y="1981200"/>
            <a:chExt cx="381000" cy="381000"/>
          </a:xfrm>
        </p:grpSpPr>
        <p:sp>
          <p:nvSpPr>
            <p:cNvPr id="64" name="Oval 6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4" idx="1"/>
              <a:endCxn id="6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6963042" y="3458599"/>
            <a:ext cx="381000" cy="381000"/>
            <a:chOff x="3268098" y="1981200"/>
            <a:chExt cx="381000" cy="381000"/>
          </a:xfrm>
        </p:grpSpPr>
        <p:sp>
          <p:nvSpPr>
            <p:cNvPr id="67" name="Oval 6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195647" y="3560618"/>
            <a:ext cx="381000" cy="381000"/>
            <a:chOff x="2514600" y="1981200"/>
            <a:chExt cx="381000" cy="381000"/>
          </a:xfrm>
        </p:grpSpPr>
        <p:sp>
          <p:nvSpPr>
            <p:cNvPr id="70" name="Oval 6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1"/>
              <a:endCxn id="7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1883210" y="3560618"/>
            <a:ext cx="381000" cy="381000"/>
            <a:chOff x="3268098" y="1981200"/>
            <a:chExt cx="381000" cy="381000"/>
          </a:xfrm>
        </p:grpSpPr>
        <p:sp>
          <p:nvSpPr>
            <p:cNvPr id="73" name="Oval 72"/>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Rectangle 97"/>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119447" y="3405038"/>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3960007" y="2797579"/>
            <a:ext cx="1653603" cy="2101672"/>
            <a:chOff x="3960007" y="2797579"/>
            <a:chExt cx="1653603" cy="2101672"/>
          </a:xfrm>
        </p:grpSpPr>
        <p:cxnSp>
          <p:nvCxnSpPr>
            <p:cNvPr id="78" name="Straight Connector 77"/>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346910" y="4899251"/>
              <a:ext cx="2667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44" idx="4"/>
            </p:cNvCxnSpPr>
            <p:nvPr/>
          </p:nvCxnSpPr>
          <p:spPr>
            <a:xfrm flipV="1">
              <a:off x="5346910"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 idx="6"/>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8" idx="4"/>
            </p:cNvCxnSpPr>
            <p:nvPr/>
          </p:nvCxnSpPr>
          <p:spPr>
            <a:xfrm>
              <a:off x="3960007"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462142" y="743634"/>
            <a:ext cx="8458200" cy="646331"/>
          </a:xfrm>
          <a:prstGeom prst="rect">
            <a:avLst/>
          </a:prstGeom>
          <a:noFill/>
        </p:spPr>
        <p:txBody>
          <a:bodyPr wrap="square" rtlCol="0">
            <a:spAutoFit/>
          </a:bodyPr>
          <a:lstStyle/>
          <a:p>
            <a:r>
              <a:rPr lang="de-DE" dirty="0" smtClean="0"/>
              <a:t>2) Goal-driven facilitation of a specific percept (orientation) </a:t>
            </a:r>
            <a:r>
              <a:rPr lang="de-DE" b="1" dirty="0" smtClean="0"/>
              <a:t>implemented as excitatory and inhibitory drive from the attention layer</a:t>
            </a:r>
            <a:endParaRPr lang="en-US" b="1" dirty="0"/>
          </a:p>
        </p:txBody>
      </p:sp>
      <p:sp>
        <p:nvSpPr>
          <p:cNvPr id="108" name="Rounded Rectangle 107"/>
          <p:cNvSpPr/>
          <p:nvPr/>
        </p:nvSpPr>
        <p:spPr>
          <a:xfrm>
            <a:off x="157342" y="862657"/>
            <a:ext cx="208196" cy="1524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p:cNvGrpSpPr/>
          <p:nvPr/>
        </p:nvGrpSpPr>
        <p:grpSpPr>
          <a:xfrm flipH="1">
            <a:off x="3185097" y="2851328"/>
            <a:ext cx="1653603" cy="2101672"/>
            <a:chOff x="3960007" y="2797579"/>
            <a:chExt cx="1653603" cy="2101672"/>
          </a:xfrm>
        </p:grpSpPr>
        <p:cxnSp>
          <p:nvCxnSpPr>
            <p:cNvPr id="114" name="Straight Connector 113"/>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5266459" y="4899251"/>
              <a:ext cx="3471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27" idx="4"/>
            </p:cNvCxnSpPr>
            <p:nvPr/>
          </p:nvCxnSpPr>
          <p:spPr>
            <a:xfrm flipV="1">
              <a:off x="5328270" y="4593381"/>
              <a:ext cx="2456" cy="3058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30" idx="4"/>
            </p:cNvCxnSpPr>
            <p:nvPr/>
          </p:nvCxnSpPr>
          <p:spPr>
            <a:xfrm flipH="1">
              <a:off x="3972761" y="4602640"/>
              <a:ext cx="0" cy="296611"/>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3" name="Straight Connector 2"/>
          <p:cNvCxnSpPr/>
          <p:nvPr/>
        </p:nvCxnSpPr>
        <p:spPr>
          <a:xfrm>
            <a:off x="6705600" y="3991999"/>
            <a:ext cx="0" cy="134200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3605141" y="5334000"/>
            <a:ext cx="310045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7" idx="5"/>
          </p:cNvCxnSpPr>
          <p:nvPr/>
        </p:nvCxnSpPr>
        <p:spPr>
          <a:xfrm>
            <a:off x="3602685" y="4591334"/>
            <a:ext cx="4912" cy="74266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8" idx="3"/>
          </p:cNvCxnSpPr>
          <p:nvPr/>
        </p:nvCxnSpPr>
        <p:spPr>
          <a:xfrm flipH="1">
            <a:off x="3815290" y="4596592"/>
            <a:ext cx="10013" cy="73740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38" idx="7"/>
            <a:endCxn id="67" idx="3"/>
          </p:cNvCxnSpPr>
          <p:nvPr/>
        </p:nvCxnSpPr>
        <p:spPr>
          <a:xfrm flipV="1">
            <a:off x="4094711" y="3783803"/>
            <a:ext cx="2924127" cy="54338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7" idx="7"/>
            <a:endCxn id="64" idx="3"/>
          </p:cNvCxnSpPr>
          <p:nvPr/>
        </p:nvCxnSpPr>
        <p:spPr>
          <a:xfrm flipV="1">
            <a:off x="3602685" y="3783803"/>
            <a:ext cx="2728590" cy="53812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0" idx="7"/>
            <a:endCxn id="64" idx="3"/>
          </p:cNvCxnSpPr>
          <p:nvPr/>
        </p:nvCxnSpPr>
        <p:spPr>
          <a:xfrm flipV="1">
            <a:off x="4960650" y="3783803"/>
            <a:ext cx="1370625" cy="54738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4" idx="7"/>
            <a:endCxn id="67" idx="3"/>
          </p:cNvCxnSpPr>
          <p:nvPr/>
        </p:nvCxnSpPr>
        <p:spPr>
          <a:xfrm flipV="1">
            <a:off x="5481614" y="3783803"/>
            <a:ext cx="1537224" cy="54338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flipV="1">
            <a:off x="4041245" y="2988079"/>
            <a:ext cx="697890" cy="55374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4031106" y="2988079"/>
            <a:ext cx="697702" cy="5335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905546" y="1129751"/>
            <a:ext cx="5039200" cy="1477328"/>
          </a:xfrm>
          <a:prstGeom prst="rect">
            <a:avLst/>
          </a:prstGeom>
          <a:noFill/>
        </p:spPr>
        <p:txBody>
          <a:bodyPr wrap="none" rtlCol="0">
            <a:spAutoFit/>
          </a:bodyPr>
          <a:lstStyle/>
          <a:p>
            <a:r>
              <a:rPr lang="de-DE" dirty="0" smtClean="0">
                <a:solidFill>
                  <a:srgbClr val="C00000"/>
                </a:solidFill>
              </a:rPr>
              <a:t>Here I stopped to work on it today!!</a:t>
            </a:r>
          </a:p>
          <a:p>
            <a:r>
              <a:rPr lang="de-DE" dirty="0" smtClean="0">
                <a:solidFill>
                  <a:srgbClr val="C00000"/>
                </a:solidFill>
              </a:rPr>
              <a:t>ToDos: </a:t>
            </a:r>
          </a:p>
          <a:p>
            <a:r>
              <a:rPr lang="de-DE" dirty="0" smtClean="0">
                <a:solidFill>
                  <a:srgbClr val="C00000"/>
                </a:solidFill>
              </a:rPr>
              <a:t>Needs the important formulas from attention layer. </a:t>
            </a:r>
          </a:p>
          <a:p>
            <a:r>
              <a:rPr lang="de-DE" dirty="0" smtClean="0">
                <a:solidFill>
                  <a:srgbClr val="C00000"/>
                </a:solidFill>
              </a:rPr>
              <a:t>And how they would be changed!</a:t>
            </a:r>
          </a:p>
          <a:p>
            <a:r>
              <a:rPr lang="de-DE" dirty="0" smtClean="0"/>
              <a:t> </a:t>
            </a:r>
            <a:endParaRPr lang="en-US" dirty="0"/>
          </a:p>
        </p:txBody>
      </p:sp>
      <p:sp>
        <p:nvSpPr>
          <p:cNvPr id="123" name="TextBox 122"/>
          <p:cNvSpPr txBox="1"/>
          <p:nvPr/>
        </p:nvSpPr>
        <p:spPr>
          <a:xfrm>
            <a:off x="1622150" y="291243"/>
            <a:ext cx="4253793" cy="369332"/>
          </a:xfrm>
          <a:prstGeom prst="rect">
            <a:avLst/>
          </a:prstGeom>
          <a:noFill/>
        </p:spPr>
        <p:txBody>
          <a:bodyPr wrap="none" rtlCol="0">
            <a:spAutoFit/>
          </a:bodyPr>
          <a:lstStyle/>
          <a:p>
            <a:r>
              <a:rPr lang="de-DE" dirty="0" smtClean="0"/>
              <a:t>How to implement goal-driven facilitation? </a:t>
            </a:r>
            <a:endParaRPr lang="en-US" dirty="0"/>
          </a:p>
        </p:txBody>
      </p:sp>
    </p:spTree>
    <p:extLst>
      <p:ext uri="{BB962C8B-B14F-4D97-AF65-F5344CB8AC3E}">
        <p14:creationId xmlns:p14="http://schemas.microsoft.com/office/powerpoint/2010/main" val="620422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8229600" cy="923330"/>
          </a:xfrm>
          <a:prstGeom prst="rect">
            <a:avLst/>
          </a:prstGeom>
          <a:noFill/>
        </p:spPr>
        <p:txBody>
          <a:bodyPr wrap="square" rtlCol="0">
            <a:spAutoFit/>
          </a:bodyPr>
          <a:lstStyle/>
          <a:p>
            <a:r>
              <a:rPr lang="de-DE" b="1" dirty="0" smtClean="0"/>
              <a:t>1-starting point: „our intution“</a:t>
            </a:r>
          </a:p>
          <a:p>
            <a:r>
              <a:rPr lang="de-DE" dirty="0" smtClean="0"/>
              <a:t>The goal is to hold onto/focus on a pre-defined orientation (it‘s percept) independent of the sensory strength. </a:t>
            </a:r>
          </a:p>
        </p:txBody>
      </p:sp>
      <p:sp>
        <p:nvSpPr>
          <p:cNvPr id="3" name="TextBox 2"/>
          <p:cNvSpPr txBox="1"/>
          <p:nvPr/>
        </p:nvSpPr>
        <p:spPr>
          <a:xfrm>
            <a:off x="525102" y="1549568"/>
            <a:ext cx="8466498" cy="1938992"/>
          </a:xfrm>
          <a:prstGeom prst="rect">
            <a:avLst/>
          </a:prstGeom>
          <a:noFill/>
        </p:spPr>
        <p:txBody>
          <a:bodyPr wrap="square" rtlCol="0">
            <a:spAutoFit/>
          </a:bodyPr>
          <a:lstStyle/>
          <a:p>
            <a:r>
              <a:rPr lang="de-DE" sz="2000" dirty="0" smtClean="0"/>
              <a:t>How to implement goal-driven attention /voluntary attention in the model? What is the simplest intrinsic cortical computational solution to increase the firing rate of a neuron for a pre-defined orientation?  </a:t>
            </a:r>
          </a:p>
          <a:p>
            <a:pPr marL="457200" indent="-457200">
              <a:buAutoNum type="arabicParenR"/>
            </a:pPr>
            <a:r>
              <a:rPr lang="de-DE" sz="2000" dirty="0" smtClean="0"/>
              <a:t>implemented as </a:t>
            </a:r>
            <a:r>
              <a:rPr lang="de-DE" sz="2000" dirty="0" smtClean="0">
                <a:solidFill>
                  <a:schemeClr val="accent6">
                    <a:lumMod val="75000"/>
                  </a:schemeClr>
                </a:solidFill>
              </a:rPr>
              <a:t>additional weight</a:t>
            </a:r>
          </a:p>
          <a:p>
            <a:pPr marL="457200" indent="-457200">
              <a:buAutoNum type="arabicParenR"/>
            </a:pPr>
            <a:r>
              <a:rPr lang="de-DE" sz="2000" dirty="0"/>
              <a:t>i</a:t>
            </a:r>
            <a:r>
              <a:rPr lang="de-DE" sz="2000" dirty="0" smtClean="0"/>
              <a:t>mplemented as </a:t>
            </a:r>
            <a:r>
              <a:rPr lang="de-DE" sz="2000" dirty="0" smtClean="0">
                <a:solidFill>
                  <a:schemeClr val="accent6">
                    <a:lumMod val="75000"/>
                  </a:schemeClr>
                </a:solidFill>
              </a:rPr>
              <a:t>inhibitory and exitiatory input</a:t>
            </a:r>
          </a:p>
          <a:p>
            <a:pPr marL="457200" indent="-457200">
              <a:buAutoNum type="arabicParenR"/>
            </a:pPr>
            <a:r>
              <a:rPr lang="de-DE" sz="2000" dirty="0" smtClean="0"/>
              <a:t>Why not a attentional drive on summation neurons to change the percept?</a:t>
            </a:r>
          </a:p>
        </p:txBody>
      </p:sp>
      <p:sp>
        <p:nvSpPr>
          <p:cNvPr id="4" name="TextBox 3"/>
          <p:cNvSpPr txBox="1"/>
          <p:nvPr/>
        </p:nvSpPr>
        <p:spPr>
          <a:xfrm>
            <a:off x="541476" y="3886200"/>
            <a:ext cx="8382000" cy="1754326"/>
          </a:xfrm>
          <a:prstGeom prst="rect">
            <a:avLst/>
          </a:prstGeom>
          <a:noFill/>
        </p:spPr>
        <p:txBody>
          <a:bodyPr wrap="square" rtlCol="0">
            <a:spAutoFit/>
          </a:bodyPr>
          <a:lstStyle/>
          <a:p>
            <a:r>
              <a:rPr lang="de-DE" b="1" dirty="0" smtClean="0"/>
              <a:t>2-starting point: From Hancock &amp; Andrews (2007):</a:t>
            </a:r>
          </a:p>
          <a:p>
            <a:r>
              <a:rPr lang="de-DE" dirty="0" smtClean="0"/>
              <a:t>„The voluntary attention influences the ongoing changs in perceptual dominance that accompany longer periods of binocular rivalry. Voluntary attention didnot  increase the mean dominance period of the attended grating, but rather decreased the mean dominance period of the non-attended grating. This pattern is analgogous to increasing the perceived contrast of the attended grating.“</a:t>
            </a:r>
            <a:endParaRPr lang="en-US" dirty="0"/>
          </a:p>
        </p:txBody>
      </p:sp>
      <p:cxnSp>
        <p:nvCxnSpPr>
          <p:cNvPr id="7" name="Straight Connector 6"/>
          <p:cNvCxnSpPr/>
          <p:nvPr/>
        </p:nvCxnSpPr>
        <p:spPr>
          <a:xfrm>
            <a:off x="499338" y="3886200"/>
            <a:ext cx="8145324" cy="0"/>
          </a:xfrm>
          <a:prstGeom prst="line">
            <a:avLst/>
          </a:prstGeom>
          <a:ln w="19050">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67000" y="3488560"/>
            <a:ext cx="4941737" cy="369332"/>
          </a:xfrm>
          <a:prstGeom prst="rect">
            <a:avLst/>
          </a:prstGeom>
          <a:noFill/>
        </p:spPr>
        <p:txBody>
          <a:bodyPr wrap="none" rtlCol="0">
            <a:spAutoFit/>
          </a:bodyPr>
          <a:lstStyle/>
          <a:p>
            <a:pPr marL="285750" indent="-285750">
              <a:buFont typeface="Wingdings" panose="05000000000000000000" pitchFamily="2" charset="2"/>
              <a:buChar char="Ø"/>
            </a:pPr>
            <a:r>
              <a:rPr lang="de-DE" dirty="0" smtClean="0"/>
              <a:t>The following slides are based on „our intution“</a:t>
            </a:r>
            <a:endParaRPr lang="en-US" dirty="0"/>
          </a:p>
        </p:txBody>
      </p:sp>
    </p:spTree>
    <p:extLst>
      <p:ext uri="{BB962C8B-B14F-4D97-AF65-F5344CB8AC3E}">
        <p14:creationId xmlns:p14="http://schemas.microsoft.com/office/powerpoint/2010/main" val="1355279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557</Words>
  <Application>Microsoft Office PowerPoint</Application>
  <PresentationFormat>On-screen Show (4:3)</PresentationFormat>
  <Paragraphs>57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The role of attention in computational models of binocular rivalry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Deutsches Primatenzentrum GmbH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Kaduk, Kristin</dc:creator>
  <cp:lastModifiedBy>Kaduk, Kristin</cp:lastModifiedBy>
  <cp:revision>19</cp:revision>
  <dcterms:created xsi:type="dcterms:W3CDTF">2020-07-28T14:06:48Z</dcterms:created>
  <dcterms:modified xsi:type="dcterms:W3CDTF">2020-07-30T13:01:28Z</dcterms:modified>
</cp:coreProperties>
</file>