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72" r:id="rId3"/>
    <p:sldId id="283" r:id="rId4"/>
    <p:sldId id="284" r:id="rId5"/>
    <p:sldId id="273" r:id="rId6"/>
    <p:sldId id="275" r:id="rId7"/>
    <p:sldId id="278" r:id="rId8"/>
    <p:sldId id="282" r:id="rId9"/>
    <p:sldId id="279" r:id="rId10"/>
    <p:sldId id="286" r:id="rId11"/>
    <p:sldId id="274" r:id="rId12"/>
    <p:sldId id="276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43"/>
  </p:normalViewPr>
  <p:slideViewPr>
    <p:cSldViewPr>
      <p:cViewPr>
        <p:scale>
          <a:sx n="75" d="100"/>
          <a:sy n="75" d="100"/>
        </p:scale>
        <p:origin x="1400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7AF4-4011-284C-AB94-5B9C40AB2119}" type="datetimeFigureOut">
              <a:rPr lang="de-DE" smtClean="0"/>
              <a:t>31.07.20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67DC1-05CA-E944-85D8-EA01A033B1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0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95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1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2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7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7DC1-05CA-E944-85D8-EA01A033B1E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913141F-5F1C-0649-A2A5-C438AE0CFE52}"/>
              </a:ext>
            </a:extLst>
          </p:cNvPr>
          <p:cNvSpPr/>
          <p:nvPr/>
        </p:nvSpPr>
        <p:spPr>
          <a:xfrm>
            <a:off x="304800" y="886383"/>
            <a:ext cx="8172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The </a:t>
            </a:r>
            <a:r>
              <a:rPr lang="de-DE" sz="2800" b="1" dirty="0" err="1"/>
              <a:t>role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attention</a:t>
            </a:r>
            <a:r>
              <a:rPr lang="de-DE" sz="2800" b="1" dirty="0"/>
              <a:t> in a </a:t>
            </a:r>
            <a:r>
              <a:rPr lang="de-DE" sz="2800" b="1" dirty="0" err="1"/>
              <a:t>neural</a:t>
            </a:r>
            <a:r>
              <a:rPr lang="de-DE" sz="2800" b="1" dirty="0"/>
              <a:t> rate </a:t>
            </a:r>
            <a:r>
              <a:rPr lang="de-DE" sz="2800" b="1" dirty="0" err="1"/>
              <a:t>model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binocular</a:t>
            </a:r>
            <a:r>
              <a:rPr lang="de-DE" sz="2800" b="1" dirty="0"/>
              <a:t> </a:t>
            </a:r>
            <a:r>
              <a:rPr lang="de-DE" sz="2800" b="1" dirty="0" err="1"/>
              <a:t>rivalry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25395-6B08-664C-8C91-1E32BEB9295E}"/>
              </a:ext>
            </a:extLst>
          </p:cNvPr>
          <p:cNvSpPr txBox="1"/>
          <p:nvPr/>
        </p:nvSpPr>
        <p:spPr>
          <a:xfrm>
            <a:off x="2610695" y="2176754"/>
            <a:ext cx="356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Neuromatch</a:t>
            </a:r>
            <a:r>
              <a:rPr lang="en-GB" dirty="0"/>
              <a:t> summer school project</a:t>
            </a:r>
          </a:p>
          <a:p>
            <a:pPr algn="ctr"/>
            <a:r>
              <a:rPr lang="en-GB" dirty="0"/>
              <a:t>July 2020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426E0E-A1F2-0042-889F-6C4222B88BA7}"/>
              </a:ext>
            </a:extLst>
          </p:cNvPr>
          <p:cNvSpPr txBox="1"/>
          <p:nvPr/>
        </p:nvSpPr>
        <p:spPr>
          <a:xfrm>
            <a:off x="5334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like to thank our mentor, </a:t>
            </a:r>
            <a:r>
              <a:rPr lang="en-GB" dirty="0" err="1"/>
              <a:t>Xaq</a:t>
            </a:r>
            <a:r>
              <a:rPr lang="en-GB" dirty="0"/>
              <a:t> </a:t>
            </a:r>
            <a:r>
              <a:rPr lang="en-GB" dirty="0" err="1"/>
              <a:t>Pitkow</a:t>
            </a:r>
            <a:r>
              <a:rPr lang="en-GB" dirty="0"/>
              <a:t> for his time and his great explanations and drawings to bifurcation.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B679B-B94E-F34B-BCC5-96127D3B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070412"/>
            <a:ext cx="1733266" cy="15885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799C3B-1150-2C4D-A3F3-D7C3E1E1E3FE}"/>
              </a:ext>
            </a:extLst>
          </p:cNvPr>
          <p:cNvSpPr txBox="1"/>
          <p:nvPr/>
        </p:nvSpPr>
        <p:spPr>
          <a:xfrm>
            <a:off x="6403599" y="5029200"/>
            <a:ext cx="166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Kristin Kaduk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B26F99-FCD2-A243-AA6B-D03104972C22}"/>
              </a:ext>
            </a:extLst>
          </p:cNvPr>
          <p:cNvSpPr txBox="1"/>
          <p:nvPr/>
        </p:nvSpPr>
        <p:spPr>
          <a:xfrm>
            <a:off x="3675559" y="5029200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Lukas Neugebauer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0B57C0-9AD5-D54F-AD0A-D3D997B4B3B8}"/>
              </a:ext>
            </a:extLst>
          </p:cNvPr>
          <p:cNvSpPr txBox="1"/>
          <p:nvPr/>
        </p:nvSpPr>
        <p:spPr>
          <a:xfrm>
            <a:off x="1016769" y="5029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Gerion</a:t>
            </a:r>
            <a:r>
              <a:rPr lang="en-GB" dirty="0"/>
              <a:t> </a:t>
            </a:r>
            <a:r>
              <a:rPr lang="en-GB" dirty="0" err="1"/>
              <a:t>Nabbefeld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5DA45-0EFB-1648-94B0-5D9E58592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/>
          <a:stretch/>
        </p:blipFill>
        <p:spPr>
          <a:xfrm>
            <a:off x="998840" y="3125149"/>
            <a:ext cx="1847172" cy="15113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81DBE2-2B95-6C4D-B5D3-1E7E8409C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11" b="21473"/>
          <a:stretch/>
        </p:blipFill>
        <p:spPr>
          <a:xfrm>
            <a:off x="3887787" y="3048000"/>
            <a:ext cx="1368425" cy="1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F2A1738-570C-D84C-B2B2-A9B561F89F73}"/>
              </a:ext>
            </a:extLst>
          </p:cNvPr>
          <p:cNvSpPr txBox="1"/>
          <p:nvPr/>
        </p:nvSpPr>
        <p:spPr>
          <a:xfrm>
            <a:off x="4572000" y="3048000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733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Simulated dynamic of binocular rivalry depends on attention</a:t>
            </a:r>
            <a:endParaRPr lang="en-US" b="1" dirty="0"/>
          </a:p>
        </p:txBody>
      </p:sp>
      <p:pic>
        <p:nvPicPr>
          <p:cNvPr id="151" name="Picture 2" descr="C:\Users\kkaduk\Desktop\Kristin\GitHub\neuromatch_project\plots\plo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3" y="4501298"/>
            <a:ext cx="6384307" cy="21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10513" r="3093" b="2551"/>
          <a:stretch/>
        </p:blipFill>
        <p:spPr>
          <a:xfrm>
            <a:off x="1856842" y="800784"/>
            <a:ext cx="6067958" cy="3466416"/>
          </a:xfrm>
          <a:prstGeom prst="rect">
            <a:avLst/>
          </a:prstGeom>
        </p:spPr>
      </p:pic>
      <p:sp>
        <p:nvSpPr>
          <p:cNvPr id="154" name="Title 1"/>
          <p:cNvSpPr txBox="1">
            <a:spLocks/>
          </p:cNvSpPr>
          <p:nvPr/>
        </p:nvSpPr>
        <p:spPr>
          <a:xfrm rot="16200000">
            <a:off x="-35349" y="5293151"/>
            <a:ext cx="243290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Our</a:t>
            </a:r>
            <a:r>
              <a:rPr lang="de-DE" b="1" dirty="0"/>
              <a:t> Replication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AB7831-3D40-44BD-BC11-67AE159F439F}"/>
              </a:ext>
            </a:extLst>
          </p:cNvPr>
          <p:cNvSpPr txBox="1">
            <a:spLocks/>
          </p:cNvSpPr>
          <p:nvPr/>
        </p:nvSpPr>
        <p:spPr>
          <a:xfrm rot="16200000">
            <a:off x="-342898" y="2324100"/>
            <a:ext cx="304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Original Publikation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ED49A-8624-4011-873A-F12D4F6EFCD3}"/>
              </a:ext>
            </a:extLst>
          </p:cNvPr>
          <p:cNvSpPr/>
          <p:nvPr/>
        </p:nvSpPr>
        <p:spPr>
          <a:xfrm>
            <a:off x="914401" y="762000"/>
            <a:ext cx="7252354" cy="3505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743A7-6D2E-408A-AA8A-035BA297DBFF}"/>
              </a:ext>
            </a:extLst>
          </p:cNvPr>
          <p:cNvSpPr/>
          <p:nvPr/>
        </p:nvSpPr>
        <p:spPr>
          <a:xfrm>
            <a:off x="914400" y="4343400"/>
            <a:ext cx="7252354" cy="24329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062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8" b="27464"/>
          <a:stretch/>
        </p:blipFill>
        <p:spPr bwMode="auto">
          <a:xfrm>
            <a:off x="284480" y="3725875"/>
            <a:ext cx="5709797" cy="31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448153" y="2201876"/>
            <a:ext cx="7056087" cy="1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FE7288-1AC6-4B30-BEED-9B8461B4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1"/>
          <a:stretch/>
        </p:blipFill>
        <p:spPr>
          <a:xfrm>
            <a:off x="5901222" y="3954475"/>
            <a:ext cx="1032978" cy="6096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8AFE58-131B-42FF-851C-C041C24EF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100" y="2499056"/>
            <a:ext cx="825500" cy="444499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F925D2-13CE-4198-B0B3-E741CDAE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/>
          <a:stretch/>
        </p:blipFill>
        <p:spPr>
          <a:xfrm>
            <a:off x="5910580" y="4984570"/>
            <a:ext cx="736022" cy="328805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D92AE5-7EB9-4084-9F5C-296CDFAD3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7"/>
          <a:stretch/>
        </p:blipFill>
        <p:spPr>
          <a:xfrm>
            <a:off x="5897880" y="6011875"/>
            <a:ext cx="583622" cy="3207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958AA-6FD1-42A0-A10A-E7349FFDE04A}"/>
              </a:ext>
            </a:extLst>
          </p:cNvPr>
          <p:cNvSpPr/>
          <p:nvPr/>
        </p:nvSpPr>
        <p:spPr>
          <a:xfrm>
            <a:off x="487680" y="2306321"/>
            <a:ext cx="7802880" cy="139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itle 470">
            <a:extLst>
              <a:ext uri="{FF2B5EF4-FFF2-40B4-BE49-F238E27FC236}">
                <a16:creationId xmlns:a16="http://schemas.microsoft.com/office/drawing/2014/main" id="{D8A7657A-31D3-408F-A230-9EBB2A2C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F892443-58E4-4A4B-8701-7374D808D5A1}"/>
              </a:ext>
            </a:extLst>
          </p:cNvPr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7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8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44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91200" y="4059715"/>
            <a:ext cx="5596570" cy="2798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413775" y="2079396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AADB-C26C-4130-93EC-61B926F8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20" y="1447800"/>
            <a:ext cx="4561520" cy="1545289"/>
          </a:xfrm>
          <a:prstGeom prst="rect">
            <a:avLst/>
          </a:prstGeom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8778EE4D-9BD4-4100-898A-CD47B601D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19" y="3347901"/>
            <a:ext cx="4561520" cy="155733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82E64-860C-4D8B-8BD1-68118E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8"/>
          <a:stretch/>
        </p:blipFill>
        <p:spPr>
          <a:xfrm>
            <a:off x="252919" y="4940863"/>
            <a:ext cx="4552393" cy="1554227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800600" y="1560822"/>
            <a:ext cx="686023" cy="369396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FD6D46B-0C14-40A5-BAFE-61C98D4FD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4" y="5105400"/>
            <a:ext cx="4038600" cy="1615440"/>
          </a:xfrm>
          <a:prstGeom prst="rect">
            <a:avLst/>
          </a:prstGeom>
        </p:spPr>
      </p:pic>
      <p:pic>
        <p:nvPicPr>
          <p:cNvPr id="21" name="Picture 3" descr="C:\Users\kkaduk\Desktop\Kristin\GitHub\neuromatch_project\plots\example_plots\simulation_ext_attention_drive_[0.060,-0.060].png">
            <a:extLst>
              <a:ext uri="{FF2B5EF4-FFF2-40B4-BE49-F238E27FC236}">
                <a16:creationId xmlns:a16="http://schemas.microsoft.com/office/drawing/2014/main" id="{332D8F04-620A-484B-816B-AEEE4BD24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67647" r="26538" b="29171"/>
          <a:stretch/>
        </p:blipFill>
        <p:spPr bwMode="auto">
          <a:xfrm>
            <a:off x="647704" y="6436104"/>
            <a:ext cx="4071937" cy="1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C352F5-0614-4080-8045-2FEE876EEA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866" t="43448" r="22887" b="17147"/>
          <a:stretch/>
        </p:blipFill>
        <p:spPr>
          <a:xfrm>
            <a:off x="6161309" y="1109227"/>
            <a:ext cx="2971800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The role of attention in a computational model of binocular rivalry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296265" cy="5168008"/>
          </a:xfrm>
        </p:spPr>
        <p:txBody>
          <a:bodyPr>
            <a:normAutofit/>
          </a:bodyPr>
          <a:lstStyle/>
          <a:p>
            <a:r>
              <a:rPr lang="de-DE" sz="1800" b="1" dirty="0"/>
              <a:t>Binocular </a:t>
            </a:r>
            <a:r>
              <a:rPr lang="de-DE" sz="1800" b="1" dirty="0" err="1"/>
              <a:t>rivalry</a:t>
            </a:r>
            <a:r>
              <a:rPr lang="de-DE" sz="1800" b="1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the alternation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incompatible</a:t>
            </a:r>
            <a:r>
              <a:rPr lang="de-DE" sz="1800" dirty="0"/>
              <a:t> monocular images presented to the two </a:t>
            </a:r>
            <a:r>
              <a:rPr lang="de-DE" sz="1800" dirty="0" err="1"/>
              <a:t>eyes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r>
              <a:rPr lang="de-DE" sz="1800" dirty="0" err="1"/>
              <a:t>Binocular</a:t>
            </a:r>
            <a:r>
              <a:rPr lang="de-DE" sz="1800" dirty="0"/>
              <a:t> </a:t>
            </a:r>
            <a:r>
              <a:rPr lang="de-DE" sz="1800" dirty="0" err="1"/>
              <a:t>rivalry</a:t>
            </a:r>
            <a:r>
              <a:rPr lang="de-DE" sz="1800" dirty="0"/>
              <a:t> </a:t>
            </a:r>
            <a:r>
              <a:rPr lang="de-DE" sz="1800" dirty="0" err="1"/>
              <a:t>depends</a:t>
            </a:r>
            <a:r>
              <a:rPr lang="de-DE" sz="1800" dirty="0"/>
              <a:t> on </a:t>
            </a:r>
            <a:r>
              <a:rPr lang="de-DE" sz="1800" dirty="0" err="1"/>
              <a:t>attention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en-US" sz="1800" b="1" dirty="0"/>
              <a:t>Can voluntary attention be incorporated into this model? </a:t>
            </a: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49" y="1371600"/>
            <a:ext cx="4101302" cy="134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59A2F-871E-4D78-9E2F-841A8D676275}"/>
              </a:ext>
            </a:extLst>
          </p:cNvPr>
          <p:cNvSpPr txBox="1"/>
          <p:nvPr/>
        </p:nvSpPr>
        <p:spPr>
          <a:xfrm>
            <a:off x="4753465" y="2676427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Luke </a:t>
            </a:r>
            <a:r>
              <a:rPr lang="de-DE" sz="900" dirty="0" err="1"/>
              <a:t>Smillie</a:t>
            </a:r>
            <a:r>
              <a:rPr lang="en-DE" sz="900" dirty="0"/>
              <a:t> (2017): </a:t>
            </a:r>
            <a:r>
              <a:rPr lang="en-GB" sz="900" dirty="0"/>
              <a:t>People with creative personalities really do see the world differently</a:t>
            </a:r>
            <a:endParaRPr lang="en-DE" sz="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1EA792-67A8-436F-8157-E905A15873B3}"/>
              </a:ext>
            </a:extLst>
          </p:cNvPr>
          <p:cNvSpPr txBox="1">
            <a:spLocks/>
          </p:cNvSpPr>
          <p:nvPr/>
        </p:nvSpPr>
        <p:spPr>
          <a:xfrm>
            <a:off x="460341" y="3212058"/>
            <a:ext cx="8482409" cy="75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Li et al. (2016) </a:t>
            </a:r>
            <a:r>
              <a:rPr lang="de-DE" sz="1800" dirty="0" err="1"/>
              <a:t>modelled</a:t>
            </a:r>
            <a:r>
              <a:rPr lang="de-DE" sz="1800" dirty="0"/>
              <a:t> </a:t>
            </a:r>
            <a:r>
              <a:rPr lang="de-DE" sz="1800" dirty="0" err="1"/>
              <a:t>binocular</a:t>
            </a:r>
            <a:r>
              <a:rPr lang="de-DE" sz="1800" dirty="0"/>
              <a:t> </a:t>
            </a:r>
            <a:r>
              <a:rPr lang="de-DE" sz="1800" dirty="0" err="1"/>
              <a:t>rivalry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an </a:t>
            </a:r>
            <a:r>
              <a:rPr lang="de-DE" sz="1800" dirty="0" err="1"/>
              <a:t>interplay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mutual </a:t>
            </a:r>
            <a:r>
              <a:rPr lang="de-DE" sz="1800" dirty="0" err="1"/>
              <a:t>inhibition</a:t>
            </a:r>
            <a:r>
              <a:rPr lang="de-DE" sz="1800" dirty="0"/>
              <a:t> and </a:t>
            </a:r>
            <a:r>
              <a:rPr lang="de-DE" sz="1800" dirty="0" err="1"/>
              <a:t>saliency</a:t>
            </a:r>
            <a:r>
              <a:rPr lang="de-DE" sz="1800" dirty="0"/>
              <a:t> </a:t>
            </a:r>
            <a:r>
              <a:rPr lang="de-DE" sz="1800" dirty="0" err="1"/>
              <a:t>driven</a:t>
            </a:r>
            <a:r>
              <a:rPr lang="de-DE" sz="1800" dirty="0"/>
              <a:t> </a:t>
            </a:r>
            <a:r>
              <a:rPr lang="de-DE" sz="1800" dirty="0" err="1"/>
              <a:t>attention</a:t>
            </a:r>
            <a:r>
              <a:rPr lang="de-DE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4420761C-DD4F-4F28-993A-C4CED5B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6" t="38498" r="22887" b="17515"/>
          <a:stretch/>
        </p:blipFill>
        <p:spPr>
          <a:xfrm>
            <a:off x="4114800" y="3657600"/>
            <a:ext cx="4800520" cy="31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54E2-CA4B-904C-8CF9-E030D4AF311D}"/>
              </a:ext>
            </a:extLst>
          </p:cNvPr>
          <p:cNvSpPr txBox="1">
            <a:spLocks/>
          </p:cNvSpPr>
          <p:nvPr/>
        </p:nvSpPr>
        <p:spPr>
          <a:xfrm>
            <a:off x="450690" y="304800"/>
            <a:ext cx="8229600" cy="563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Neural</a:t>
            </a:r>
            <a:r>
              <a:rPr lang="de-DE" b="1" dirty="0"/>
              <a:t> rate </a:t>
            </a:r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mutual </a:t>
            </a:r>
            <a:r>
              <a:rPr lang="de-DE" b="1" dirty="0" err="1"/>
              <a:t>inhibition</a:t>
            </a:r>
            <a:r>
              <a:rPr lang="de-DE" b="1" dirty="0"/>
              <a:t> &amp; </a:t>
            </a:r>
            <a:r>
              <a:rPr lang="de-DE" b="1" dirty="0" err="1"/>
              <a:t>attention</a:t>
            </a:r>
            <a:endParaRPr lang="en-US" b="1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9D09F05-7ACA-7949-9E95-5767E14E96CE}"/>
              </a:ext>
            </a:extLst>
          </p:cNvPr>
          <p:cNvGrpSpPr/>
          <p:nvPr/>
        </p:nvGrpSpPr>
        <p:grpSpPr>
          <a:xfrm>
            <a:off x="3840606" y="3521669"/>
            <a:ext cx="381000" cy="381000"/>
            <a:chOff x="2514600" y="1981200"/>
            <a:chExt cx="381000" cy="3810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2ABBBE-1B50-5E49-BDC8-B4A2BF5DAE3E}"/>
                </a:ext>
              </a:extLst>
            </p:cNvPr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90F6B47-6578-0345-8278-3528DEBD5AAB}"/>
                </a:ext>
              </a:extLst>
            </p:cNvPr>
            <p:cNvCxnSpPr>
              <a:stCxn id="145" idx="1"/>
              <a:endCxn id="145" idx="5"/>
            </p:cNvCxnSpPr>
            <p:nvPr/>
          </p:nvCxnSpPr>
          <p:spPr>
            <a:xfrm>
              <a:off x="2570396" y="2036996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8F76ECFC-5081-FA45-A7C3-2655FBCA52DC}"/>
              </a:ext>
            </a:extLst>
          </p:cNvPr>
          <p:cNvGrpSpPr/>
          <p:nvPr/>
        </p:nvGrpSpPr>
        <p:grpSpPr>
          <a:xfrm>
            <a:off x="3277481" y="4867541"/>
            <a:ext cx="381000" cy="381000"/>
            <a:chOff x="2514600" y="1981200"/>
            <a:chExt cx="381000" cy="381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E8277C0-5C43-1049-ACCE-168D604E24B1}"/>
                </a:ext>
              </a:extLst>
            </p:cNvPr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308604E-00D3-F742-A9A1-27C5BC713E7E}"/>
                </a:ext>
              </a:extLst>
            </p:cNvPr>
            <p:cNvCxnSpPr>
              <a:stCxn id="143" idx="1"/>
              <a:endCxn id="143" idx="5"/>
            </p:cNvCxnSpPr>
            <p:nvPr/>
          </p:nvCxnSpPr>
          <p:spPr>
            <a:xfrm>
              <a:off x="2570396" y="2036996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7E4BE3E3-3B3A-6A44-93AC-B3F490AD5E1E}"/>
              </a:ext>
            </a:extLst>
          </p:cNvPr>
          <p:cNvGrpSpPr/>
          <p:nvPr/>
        </p:nvGrpSpPr>
        <p:grpSpPr>
          <a:xfrm>
            <a:off x="4635446" y="4876800"/>
            <a:ext cx="381000" cy="381000"/>
            <a:chOff x="2514600" y="1981200"/>
            <a:chExt cx="381000" cy="38100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1DA625A-C86B-F74A-99E2-87A5093F2301}"/>
                </a:ext>
              </a:extLst>
            </p:cNvPr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32FDA4-E432-8A40-9B4C-031BAD3223E3}"/>
                </a:ext>
              </a:extLst>
            </p:cNvPr>
            <p:cNvCxnSpPr>
              <a:stCxn id="141" idx="1"/>
              <a:endCxn id="141" idx="5"/>
            </p:cNvCxnSpPr>
            <p:nvPr/>
          </p:nvCxnSpPr>
          <p:spPr>
            <a:xfrm>
              <a:off x="2570396" y="2036996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BC906571-D681-5341-B8BC-4C5DC1BDA806}"/>
              </a:ext>
            </a:extLst>
          </p:cNvPr>
          <p:cNvGrpSpPr/>
          <p:nvPr/>
        </p:nvGrpSpPr>
        <p:grpSpPr>
          <a:xfrm>
            <a:off x="4548635" y="3541821"/>
            <a:ext cx="381000" cy="381000"/>
            <a:chOff x="3268098" y="1981200"/>
            <a:chExt cx="381000" cy="3810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01C71B3-73D7-8C4F-84DD-891D678557CF}"/>
                </a:ext>
              </a:extLst>
            </p:cNvPr>
            <p:cNvSpPr/>
            <p:nvPr/>
          </p:nvSpPr>
          <p:spPr>
            <a:xfrm>
              <a:off x="3268098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DBC8C8-D632-494F-878D-F6DEFBE6C5B3}"/>
                </a:ext>
              </a:extLst>
            </p:cNvPr>
            <p:cNvCxnSpPr/>
            <p:nvPr/>
          </p:nvCxnSpPr>
          <p:spPr>
            <a:xfrm rot="5400000">
              <a:off x="3321438" y="2051228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99EFAA2E-78BE-E94E-A5F5-6C8588C8D122}"/>
              </a:ext>
            </a:extLst>
          </p:cNvPr>
          <p:cNvGrpSpPr/>
          <p:nvPr/>
        </p:nvGrpSpPr>
        <p:grpSpPr>
          <a:xfrm>
            <a:off x="3769507" y="4872799"/>
            <a:ext cx="381000" cy="381000"/>
            <a:chOff x="3268098" y="1981200"/>
            <a:chExt cx="381000" cy="38100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9A80564-D1AA-D44C-BB1D-3FF84744C6C8}"/>
                </a:ext>
              </a:extLst>
            </p:cNvPr>
            <p:cNvSpPr/>
            <p:nvPr/>
          </p:nvSpPr>
          <p:spPr>
            <a:xfrm>
              <a:off x="3268098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5492FE1-15F3-9D4A-A964-A59019DCE12A}"/>
                </a:ext>
              </a:extLst>
            </p:cNvPr>
            <p:cNvCxnSpPr/>
            <p:nvPr/>
          </p:nvCxnSpPr>
          <p:spPr>
            <a:xfrm rot="5400000">
              <a:off x="3313881" y="2029943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0AFFE68F-34D9-8041-A08D-7150EC52209E}"/>
              </a:ext>
            </a:extLst>
          </p:cNvPr>
          <p:cNvGrpSpPr/>
          <p:nvPr/>
        </p:nvGrpSpPr>
        <p:grpSpPr>
          <a:xfrm>
            <a:off x="5156410" y="4872799"/>
            <a:ext cx="381000" cy="381000"/>
            <a:chOff x="3268098" y="1981200"/>
            <a:chExt cx="381000" cy="381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857CCC1-115F-9C46-A7E0-677454DDB2FA}"/>
                </a:ext>
              </a:extLst>
            </p:cNvPr>
            <p:cNvSpPr/>
            <p:nvPr/>
          </p:nvSpPr>
          <p:spPr>
            <a:xfrm>
              <a:off x="3268098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BA66E7-204B-7B4F-8D36-BC9D34BA6039}"/>
                </a:ext>
              </a:extLst>
            </p:cNvPr>
            <p:cNvCxnSpPr/>
            <p:nvPr/>
          </p:nvCxnSpPr>
          <p:spPr>
            <a:xfrm rot="5400000">
              <a:off x="3313881" y="2029943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BE06EABF-CFF8-9D4C-B9AB-87780D87E6A4}"/>
              </a:ext>
            </a:extLst>
          </p:cNvPr>
          <p:cNvGrpSpPr/>
          <p:nvPr/>
        </p:nvGrpSpPr>
        <p:grpSpPr>
          <a:xfrm>
            <a:off x="1217437" y="3429000"/>
            <a:ext cx="381000" cy="381000"/>
            <a:chOff x="2514600" y="1981200"/>
            <a:chExt cx="381000" cy="381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B36BFD2-AF78-FF4C-B53A-A35478AB5A67}"/>
                </a:ext>
              </a:extLst>
            </p:cNvPr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51885E-6E6B-264D-A14D-FADB3DE07A3D}"/>
                </a:ext>
              </a:extLst>
            </p:cNvPr>
            <p:cNvCxnSpPr>
              <a:stCxn id="133" idx="1"/>
              <a:endCxn id="133" idx="5"/>
            </p:cNvCxnSpPr>
            <p:nvPr/>
          </p:nvCxnSpPr>
          <p:spPr>
            <a:xfrm>
              <a:off x="2570396" y="2036996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EB0E3CFC-DBEA-9346-92FE-4C56EDECE5DA}"/>
              </a:ext>
            </a:extLst>
          </p:cNvPr>
          <p:cNvGrpSpPr/>
          <p:nvPr/>
        </p:nvGrpSpPr>
        <p:grpSpPr>
          <a:xfrm>
            <a:off x="1905000" y="3429000"/>
            <a:ext cx="381000" cy="381000"/>
            <a:chOff x="3268098" y="1981200"/>
            <a:chExt cx="381000" cy="381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34E7E3D-462B-6C47-9FC6-9D3B476CD0B4}"/>
                </a:ext>
              </a:extLst>
            </p:cNvPr>
            <p:cNvSpPr/>
            <p:nvPr/>
          </p:nvSpPr>
          <p:spPr>
            <a:xfrm>
              <a:off x="3268098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D06127-C420-7D4C-99F7-9B62DDC3EA41}"/>
                </a:ext>
              </a:extLst>
            </p:cNvPr>
            <p:cNvCxnSpPr/>
            <p:nvPr/>
          </p:nvCxnSpPr>
          <p:spPr>
            <a:xfrm rot="5400000">
              <a:off x="3321438" y="2051228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07FEA0C9-1AFE-E24D-9FFD-7DBCCBE6E4EB}"/>
              </a:ext>
            </a:extLst>
          </p:cNvPr>
          <p:cNvGrpSpPr/>
          <p:nvPr/>
        </p:nvGrpSpPr>
        <p:grpSpPr>
          <a:xfrm>
            <a:off x="6275479" y="3429000"/>
            <a:ext cx="381000" cy="381000"/>
            <a:chOff x="2514600" y="1981200"/>
            <a:chExt cx="381000" cy="381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4BECC6B-08FC-3043-AA33-54DF5769A2AC}"/>
                </a:ext>
              </a:extLst>
            </p:cNvPr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539ADDF-F1EA-BC42-8300-5D19AB9CBA6E}"/>
                </a:ext>
              </a:extLst>
            </p:cNvPr>
            <p:cNvCxnSpPr>
              <a:stCxn id="129" idx="1"/>
              <a:endCxn id="129" idx="5"/>
            </p:cNvCxnSpPr>
            <p:nvPr/>
          </p:nvCxnSpPr>
          <p:spPr>
            <a:xfrm>
              <a:off x="2570396" y="2036996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D080C0ED-6D56-4147-8462-4CB522E94ABC}"/>
              </a:ext>
            </a:extLst>
          </p:cNvPr>
          <p:cNvGrpSpPr/>
          <p:nvPr/>
        </p:nvGrpSpPr>
        <p:grpSpPr>
          <a:xfrm>
            <a:off x="6963042" y="3429000"/>
            <a:ext cx="381000" cy="381000"/>
            <a:chOff x="3268098" y="1981200"/>
            <a:chExt cx="381000" cy="38100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87E717E-0954-BF45-880D-D1C6A1036F25}"/>
                </a:ext>
              </a:extLst>
            </p:cNvPr>
            <p:cNvSpPr/>
            <p:nvPr/>
          </p:nvSpPr>
          <p:spPr>
            <a:xfrm>
              <a:off x="3268098" y="1981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6B463B8-16AF-C246-98F1-77D32D7585B2}"/>
                </a:ext>
              </a:extLst>
            </p:cNvPr>
            <p:cNvCxnSpPr/>
            <p:nvPr/>
          </p:nvCxnSpPr>
          <p:spPr>
            <a:xfrm rot="5400000">
              <a:off x="3321438" y="2051228"/>
              <a:ext cx="27432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9">
            <a:extLst>
              <a:ext uri="{FF2B5EF4-FFF2-40B4-BE49-F238E27FC236}">
                <a16:creationId xmlns:a16="http://schemas.microsoft.com/office/drawing/2014/main" id="{07740BFA-71F9-5E49-B990-8E0A4356C732}"/>
              </a:ext>
            </a:extLst>
          </p:cNvPr>
          <p:cNvSpPr/>
          <p:nvPr/>
        </p:nvSpPr>
        <p:spPr>
          <a:xfrm>
            <a:off x="6053212" y="3291230"/>
            <a:ext cx="1414387" cy="6525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E3080229-20A5-D447-A522-E4693C91560A}"/>
              </a:ext>
            </a:extLst>
          </p:cNvPr>
          <p:cNvCxnSpPr>
            <a:endCxn id="85" idx="3"/>
          </p:cNvCxnSpPr>
          <p:nvPr/>
        </p:nvCxnSpPr>
        <p:spPr>
          <a:xfrm flipV="1">
            <a:off x="4095346" y="3693592"/>
            <a:ext cx="2712581" cy="126749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1">
            <a:extLst>
              <a:ext uri="{FF2B5EF4-FFF2-40B4-BE49-F238E27FC236}">
                <a16:creationId xmlns:a16="http://schemas.microsoft.com/office/drawing/2014/main" id="{AB2FF9EA-AF8C-C94A-A2E4-AD8F919BACAF}"/>
              </a:ext>
            </a:extLst>
          </p:cNvPr>
          <p:cNvCxnSpPr>
            <a:stCxn id="143" idx="7"/>
            <a:endCxn id="87" idx="3"/>
          </p:cNvCxnSpPr>
          <p:nvPr/>
        </p:nvCxnSpPr>
        <p:spPr>
          <a:xfrm flipV="1">
            <a:off x="3602685" y="3689851"/>
            <a:ext cx="2517747" cy="1233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D1FBFB40-2AE0-3E4B-8B75-BC1174F9321B}"/>
              </a:ext>
            </a:extLst>
          </p:cNvPr>
          <p:cNvCxnSpPr>
            <a:stCxn id="141" idx="7"/>
            <a:endCxn id="96" idx="3"/>
          </p:cNvCxnSpPr>
          <p:nvPr/>
        </p:nvCxnSpPr>
        <p:spPr>
          <a:xfrm flipV="1">
            <a:off x="4960650" y="3855738"/>
            <a:ext cx="1217027" cy="107685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4C754A8D-140E-7C40-98F1-7086088A1474}"/>
              </a:ext>
            </a:extLst>
          </p:cNvPr>
          <p:cNvCxnSpPr>
            <a:stCxn id="135" idx="7"/>
            <a:endCxn id="94" idx="3"/>
          </p:cNvCxnSpPr>
          <p:nvPr/>
        </p:nvCxnSpPr>
        <p:spPr>
          <a:xfrm flipV="1">
            <a:off x="5481614" y="3860178"/>
            <a:ext cx="1388954" cy="10684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BB396B-3795-FB4B-89E2-B1541AC8B1DE}"/>
              </a:ext>
            </a:extLst>
          </p:cNvPr>
          <p:cNvGrpSpPr/>
          <p:nvPr/>
        </p:nvGrpSpPr>
        <p:grpSpPr>
          <a:xfrm>
            <a:off x="3803352" y="3879075"/>
            <a:ext cx="169874" cy="152400"/>
            <a:chOff x="2628900" y="1937490"/>
            <a:chExt cx="190500" cy="152400"/>
          </a:xfrm>
        </p:grpSpPr>
        <p:sp>
          <p:nvSpPr>
            <p:cNvPr id="111" name="Plus 110">
              <a:extLst>
                <a:ext uri="{FF2B5EF4-FFF2-40B4-BE49-F238E27FC236}">
                  <a16:creationId xmlns:a16="http://schemas.microsoft.com/office/drawing/2014/main" id="{C2B8AA10-ECCF-F647-A8F5-969D1320A22C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8B01483-06F2-5145-802F-7293F7AA8CD4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2B5B3A-FC32-0A4A-95BE-C2F6F06ED5E2}"/>
              </a:ext>
            </a:extLst>
          </p:cNvPr>
          <p:cNvGrpSpPr/>
          <p:nvPr/>
        </p:nvGrpSpPr>
        <p:grpSpPr>
          <a:xfrm>
            <a:off x="4109755" y="3867025"/>
            <a:ext cx="169874" cy="152400"/>
            <a:chOff x="2628900" y="1937490"/>
            <a:chExt cx="190500" cy="152400"/>
          </a:xfrm>
        </p:grpSpPr>
        <p:sp>
          <p:nvSpPr>
            <p:cNvPr id="109" name="Plus 108">
              <a:extLst>
                <a:ext uri="{FF2B5EF4-FFF2-40B4-BE49-F238E27FC236}">
                  <a16:creationId xmlns:a16="http://schemas.microsoft.com/office/drawing/2014/main" id="{F0278A27-E021-954E-8B3F-95592D7008E2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02396D-1972-6A41-A9D1-B5A00256ED33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637B72-8925-BB4B-B5D1-1D9A0B8D0ECD}"/>
              </a:ext>
            </a:extLst>
          </p:cNvPr>
          <p:cNvGrpSpPr/>
          <p:nvPr/>
        </p:nvGrpSpPr>
        <p:grpSpPr>
          <a:xfrm>
            <a:off x="4465572" y="3871465"/>
            <a:ext cx="169874" cy="152400"/>
            <a:chOff x="2628900" y="1937490"/>
            <a:chExt cx="190500" cy="152400"/>
          </a:xfrm>
        </p:grpSpPr>
        <p:sp>
          <p:nvSpPr>
            <p:cNvPr id="107" name="Plus 106">
              <a:extLst>
                <a:ext uri="{FF2B5EF4-FFF2-40B4-BE49-F238E27FC236}">
                  <a16:creationId xmlns:a16="http://schemas.microsoft.com/office/drawing/2014/main" id="{304BB656-B0D4-F742-9D3D-621E045E06A3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3EC811E-1BCA-334D-A968-A226CF841E6C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643AC6-D21E-DB4D-A138-EE75521C8406}"/>
              </a:ext>
            </a:extLst>
          </p:cNvPr>
          <p:cNvGrpSpPr/>
          <p:nvPr/>
        </p:nvGrpSpPr>
        <p:grpSpPr>
          <a:xfrm>
            <a:off x="4828275" y="3878056"/>
            <a:ext cx="169874" cy="152400"/>
            <a:chOff x="2628900" y="1937490"/>
            <a:chExt cx="190500" cy="152400"/>
          </a:xfrm>
        </p:grpSpPr>
        <p:sp>
          <p:nvSpPr>
            <p:cNvPr id="105" name="Plus 104">
              <a:extLst>
                <a:ext uri="{FF2B5EF4-FFF2-40B4-BE49-F238E27FC236}">
                  <a16:creationId xmlns:a16="http://schemas.microsoft.com/office/drawing/2014/main" id="{00CFF061-E307-2F4A-BA06-21B00ED442BB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B7C641C-5D83-E04C-82B4-1429C900B579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9D92D1-5B12-FE48-AEAA-60345D7C6044}"/>
              </a:ext>
            </a:extLst>
          </p:cNvPr>
          <p:cNvGrpSpPr/>
          <p:nvPr/>
        </p:nvGrpSpPr>
        <p:grpSpPr>
          <a:xfrm>
            <a:off x="6152800" y="3725656"/>
            <a:ext cx="169874" cy="152400"/>
            <a:chOff x="2628900" y="1937490"/>
            <a:chExt cx="190500" cy="152400"/>
          </a:xfrm>
        </p:grpSpPr>
        <p:sp>
          <p:nvSpPr>
            <p:cNvPr id="95" name="Plus 94">
              <a:extLst>
                <a:ext uri="{FF2B5EF4-FFF2-40B4-BE49-F238E27FC236}">
                  <a16:creationId xmlns:a16="http://schemas.microsoft.com/office/drawing/2014/main" id="{CBD9724E-2F9F-974C-A38A-23FBDFF91F5D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7542F71-4249-224D-94C4-F6CD5B2B3DB6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2F8143-FF8D-9549-8213-D7A20EE60312}"/>
              </a:ext>
            </a:extLst>
          </p:cNvPr>
          <p:cNvGrpSpPr/>
          <p:nvPr/>
        </p:nvGrpSpPr>
        <p:grpSpPr>
          <a:xfrm>
            <a:off x="6845691" y="3730096"/>
            <a:ext cx="169874" cy="152400"/>
            <a:chOff x="2628900" y="1937490"/>
            <a:chExt cx="190500" cy="152400"/>
          </a:xfrm>
        </p:grpSpPr>
        <p:sp>
          <p:nvSpPr>
            <p:cNvPr id="93" name="Plus 92">
              <a:extLst>
                <a:ext uri="{FF2B5EF4-FFF2-40B4-BE49-F238E27FC236}">
                  <a16:creationId xmlns:a16="http://schemas.microsoft.com/office/drawing/2014/main" id="{87AFADF6-A465-C242-8F3C-923C3655EC5E}"/>
                </a:ext>
              </a:extLst>
            </p:cNvPr>
            <p:cNvSpPr/>
            <p:nvPr/>
          </p:nvSpPr>
          <p:spPr>
            <a:xfrm>
              <a:off x="2645700" y="1951396"/>
              <a:ext cx="153074" cy="133469"/>
            </a:xfrm>
            <a:prstGeom prst="mathPlus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2663CD2-54D4-EF4A-8F89-9EE91AF9CB46}"/>
                </a:ext>
              </a:extLst>
            </p:cNvPr>
            <p:cNvSpPr/>
            <p:nvPr/>
          </p:nvSpPr>
          <p:spPr>
            <a:xfrm>
              <a:off x="2628900" y="1937490"/>
              <a:ext cx="190500" cy="152400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CD4B3D-5D40-A04D-A0DA-250EF52FD7B9}"/>
              </a:ext>
            </a:extLst>
          </p:cNvPr>
          <p:cNvGrpSpPr/>
          <p:nvPr/>
        </p:nvGrpSpPr>
        <p:grpSpPr>
          <a:xfrm>
            <a:off x="6095555" y="3559769"/>
            <a:ext cx="169874" cy="152400"/>
            <a:chOff x="1820063" y="2286000"/>
            <a:chExt cx="16987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241C52F-C18A-C543-970B-26A5E5F55A21}"/>
                </a:ext>
              </a:extLst>
            </p:cNvPr>
            <p:cNvSpPr/>
            <p:nvPr/>
          </p:nvSpPr>
          <p:spPr>
            <a:xfrm>
              <a:off x="1820063" y="2286000"/>
              <a:ext cx="169874" cy="1524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inus 87">
              <a:extLst>
                <a:ext uri="{FF2B5EF4-FFF2-40B4-BE49-F238E27FC236}">
                  <a16:creationId xmlns:a16="http://schemas.microsoft.com/office/drawing/2014/main" id="{66781FCA-510D-2C4D-8B47-C25BCEE1A9EE}"/>
                </a:ext>
              </a:extLst>
            </p:cNvPr>
            <p:cNvSpPr/>
            <p:nvPr/>
          </p:nvSpPr>
          <p:spPr>
            <a:xfrm>
              <a:off x="1845273" y="2339340"/>
              <a:ext cx="109657" cy="45719"/>
            </a:xfrm>
            <a:prstGeom prst="mathMinus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A2648-C5DE-AC4A-B76C-AFC11082DC39}"/>
              </a:ext>
            </a:extLst>
          </p:cNvPr>
          <p:cNvGrpSpPr/>
          <p:nvPr/>
        </p:nvGrpSpPr>
        <p:grpSpPr>
          <a:xfrm>
            <a:off x="6783050" y="3563510"/>
            <a:ext cx="169874" cy="152400"/>
            <a:chOff x="1820063" y="2286000"/>
            <a:chExt cx="169874" cy="1524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70CB0F3-F294-5B42-84BF-74E9D5563339}"/>
                </a:ext>
              </a:extLst>
            </p:cNvPr>
            <p:cNvSpPr/>
            <p:nvPr/>
          </p:nvSpPr>
          <p:spPr>
            <a:xfrm>
              <a:off x="1820063" y="2286000"/>
              <a:ext cx="169874" cy="1524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inus 85">
              <a:extLst>
                <a:ext uri="{FF2B5EF4-FFF2-40B4-BE49-F238E27FC236}">
                  <a16:creationId xmlns:a16="http://schemas.microsoft.com/office/drawing/2014/main" id="{04407A79-839C-7D4B-AFCB-32F7898E9484}"/>
                </a:ext>
              </a:extLst>
            </p:cNvPr>
            <p:cNvSpPr/>
            <p:nvPr/>
          </p:nvSpPr>
          <p:spPr>
            <a:xfrm>
              <a:off x="1845273" y="2339340"/>
              <a:ext cx="109657" cy="45719"/>
            </a:xfrm>
            <a:prstGeom prst="mathMinus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C278E24-BE70-1745-B605-E829D608955B}"/>
              </a:ext>
            </a:extLst>
          </p:cNvPr>
          <p:cNvSpPr txBox="1"/>
          <p:nvPr/>
        </p:nvSpPr>
        <p:spPr>
          <a:xfrm>
            <a:off x="5935473" y="293861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RE-LE Opponency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E9D3E0-F4ED-2F4E-9872-FF0939AB2DF3}"/>
              </a:ext>
            </a:extLst>
          </p:cNvPr>
          <p:cNvSpPr txBox="1"/>
          <p:nvPr/>
        </p:nvSpPr>
        <p:spPr>
          <a:xfrm>
            <a:off x="801237" y="291277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LE-RE Opponency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5ACEEF-8104-B248-87B3-548EA4CD90E1}"/>
              </a:ext>
            </a:extLst>
          </p:cNvPr>
          <p:cNvSpPr txBox="1"/>
          <p:nvPr/>
        </p:nvSpPr>
        <p:spPr>
          <a:xfrm>
            <a:off x="2740741" y="3194178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Summation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7A6646-967C-4743-8BE9-20E77CC47C20}"/>
              </a:ext>
            </a:extLst>
          </p:cNvPr>
          <p:cNvCxnSpPr>
            <a:stCxn id="143" idx="0"/>
            <a:endCxn id="112" idx="4"/>
          </p:cNvCxnSpPr>
          <p:nvPr/>
        </p:nvCxnSpPr>
        <p:spPr>
          <a:xfrm flipV="1">
            <a:off x="3467981" y="4031475"/>
            <a:ext cx="420308" cy="836066"/>
          </a:xfrm>
          <a:prstGeom prst="line">
            <a:avLst/>
          </a:prstGeom>
          <a:ln w="38100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E089CC-F3CF-3140-BC4D-62D1A5A258CC}"/>
              </a:ext>
            </a:extLst>
          </p:cNvPr>
          <p:cNvCxnSpPr>
            <a:stCxn id="137" idx="7"/>
            <a:endCxn id="108" idx="3"/>
          </p:cNvCxnSpPr>
          <p:nvPr/>
        </p:nvCxnSpPr>
        <p:spPr>
          <a:xfrm flipV="1">
            <a:off x="4094711" y="4001547"/>
            <a:ext cx="395738" cy="927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ACAD99-93D8-084B-821F-4AE3EB3D61A7}"/>
              </a:ext>
            </a:extLst>
          </p:cNvPr>
          <p:cNvCxnSpPr>
            <a:stCxn id="110" idx="5"/>
            <a:endCxn id="141" idx="1"/>
          </p:cNvCxnSpPr>
          <p:nvPr/>
        </p:nvCxnSpPr>
        <p:spPr>
          <a:xfrm>
            <a:off x="4254752" y="3997107"/>
            <a:ext cx="436490" cy="9354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FB9474-DFE5-A34C-8D99-7F0B29430603}"/>
              </a:ext>
            </a:extLst>
          </p:cNvPr>
          <p:cNvCxnSpPr>
            <a:stCxn id="135" idx="1"/>
            <a:endCxn id="105" idx="1"/>
          </p:cNvCxnSpPr>
          <p:nvPr/>
        </p:nvCxnSpPr>
        <p:spPr>
          <a:xfrm flipH="1" flipV="1">
            <a:off x="4911506" y="4007740"/>
            <a:ext cx="300700" cy="92085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7218F4A-09BF-B046-91DB-00271163C242}"/>
              </a:ext>
            </a:extLst>
          </p:cNvPr>
          <p:cNvSpPr txBox="1"/>
          <p:nvPr/>
        </p:nvSpPr>
        <p:spPr>
          <a:xfrm>
            <a:off x="2667000" y="6019800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Left monocular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11DF72-E0FF-2F49-AA4C-88F9211AB79A}"/>
              </a:ext>
            </a:extLst>
          </p:cNvPr>
          <p:cNvSpPr txBox="1"/>
          <p:nvPr/>
        </p:nvSpPr>
        <p:spPr>
          <a:xfrm>
            <a:off x="4557440" y="6019800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Right monocular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E83867-4C45-4642-9F69-6ABA646BB741}"/>
              </a:ext>
            </a:extLst>
          </p:cNvPr>
          <p:cNvSpPr/>
          <p:nvPr/>
        </p:nvSpPr>
        <p:spPr>
          <a:xfrm>
            <a:off x="1098970" y="3304834"/>
            <a:ext cx="1414387" cy="6525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63">
            <a:extLst>
              <a:ext uri="{FF2B5EF4-FFF2-40B4-BE49-F238E27FC236}">
                <a16:creationId xmlns:a16="http://schemas.microsoft.com/office/drawing/2014/main" id="{CEAFA507-D7F2-5549-80BF-43A5942FEA5F}"/>
              </a:ext>
            </a:extLst>
          </p:cNvPr>
          <p:cNvSpPr/>
          <p:nvPr/>
        </p:nvSpPr>
        <p:spPr>
          <a:xfrm>
            <a:off x="574318" y="893891"/>
            <a:ext cx="8063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interocular conflict between two percepts is here mediated through opponency neurons.</a:t>
            </a:r>
          </a:p>
        </p:txBody>
      </p:sp>
      <p:sp>
        <p:nvSpPr>
          <p:cNvPr id="154" name="Pfeil nach oben 153">
            <a:extLst>
              <a:ext uri="{FF2B5EF4-FFF2-40B4-BE49-F238E27FC236}">
                <a16:creationId xmlns:a16="http://schemas.microsoft.com/office/drawing/2014/main" id="{CE407327-C6EC-F94B-90B0-A9A125FD0B25}"/>
              </a:ext>
            </a:extLst>
          </p:cNvPr>
          <p:cNvSpPr/>
          <p:nvPr/>
        </p:nvSpPr>
        <p:spPr>
          <a:xfrm>
            <a:off x="3352800" y="5486400"/>
            <a:ext cx="180423" cy="3810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Pfeil nach oben 157">
            <a:extLst>
              <a:ext uri="{FF2B5EF4-FFF2-40B4-BE49-F238E27FC236}">
                <a16:creationId xmlns:a16="http://schemas.microsoft.com/office/drawing/2014/main" id="{B1D6D343-589B-614F-8984-6FB41FD95E2F}"/>
              </a:ext>
            </a:extLst>
          </p:cNvPr>
          <p:cNvSpPr/>
          <p:nvPr/>
        </p:nvSpPr>
        <p:spPr>
          <a:xfrm>
            <a:off x="5235290" y="5486400"/>
            <a:ext cx="180423" cy="3810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Picture 4">
            <a:extLst>
              <a:ext uri="{FF2B5EF4-FFF2-40B4-BE49-F238E27FC236}">
                <a16:creationId xmlns:a16="http://schemas.microsoft.com/office/drawing/2014/main" id="{CD58F980-B872-0246-98E0-C6D3D78AC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t="32230" r="78916" b="13546"/>
          <a:stretch/>
        </p:blipFill>
        <p:spPr>
          <a:xfrm>
            <a:off x="7033494" y="4963989"/>
            <a:ext cx="1734257" cy="171005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FA90B486-AE79-1F4F-8315-BCF29334C7D5}"/>
              </a:ext>
            </a:extLst>
          </p:cNvPr>
          <p:cNvSpPr txBox="1"/>
          <p:nvPr/>
        </p:nvSpPr>
        <p:spPr>
          <a:xfrm>
            <a:off x="2113247" y="55537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Input: </a:t>
            </a:r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FCCBC66-8F25-914E-9BE2-DDB128AFA6C9}"/>
              </a:ext>
            </a:extLst>
          </p:cNvPr>
          <p:cNvGrpSpPr/>
          <p:nvPr/>
        </p:nvGrpSpPr>
        <p:grpSpPr>
          <a:xfrm>
            <a:off x="7239000" y="1661274"/>
            <a:ext cx="1276486" cy="777125"/>
            <a:chOff x="7239000" y="1661274"/>
            <a:chExt cx="1276486" cy="777125"/>
          </a:xfrm>
        </p:grpSpPr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D4A09998-DD9D-8448-A1E6-4FBF1CCF9717}"/>
                </a:ext>
              </a:extLst>
            </p:cNvPr>
            <p:cNvSpPr/>
            <p:nvPr/>
          </p:nvSpPr>
          <p:spPr>
            <a:xfrm>
              <a:off x="7239000" y="1661274"/>
              <a:ext cx="1276486" cy="777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310A35A-6F52-0745-A1B4-4A4894148959}"/>
                </a:ext>
              </a:extLst>
            </p:cNvPr>
            <p:cNvSpPr txBox="1"/>
            <p:nvPr/>
          </p:nvSpPr>
          <p:spPr>
            <a:xfrm>
              <a:off x="7309616" y="1738731"/>
              <a:ext cx="1148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Excitatory</a:t>
              </a:r>
            </a:p>
            <a:p>
              <a:r>
                <a:rPr lang="en-GB" dirty="0">
                  <a:solidFill>
                    <a:srgbClr val="7030A0"/>
                  </a:solidFill>
                </a:rPr>
                <a:t>Inhibitory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6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54E2-CA4B-904C-8CF9-E030D4AF311D}"/>
              </a:ext>
            </a:extLst>
          </p:cNvPr>
          <p:cNvSpPr txBox="1">
            <a:spLocks/>
          </p:cNvSpPr>
          <p:nvPr/>
        </p:nvSpPr>
        <p:spPr>
          <a:xfrm>
            <a:off x="450690" y="304800"/>
            <a:ext cx="8229600" cy="563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Neural</a:t>
            </a:r>
            <a:r>
              <a:rPr lang="de-DE" b="1" dirty="0"/>
              <a:t> rate </a:t>
            </a:r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mutual </a:t>
            </a:r>
            <a:r>
              <a:rPr lang="de-DE" b="1" dirty="0" err="1"/>
              <a:t>inhibition</a:t>
            </a:r>
            <a:r>
              <a:rPr lang="de-DE" b="1" dirty="0"/>
              <a:t> &amp; </a:t>
            </a:r>
            <a:r>
              <a:rPr lang="de-DE" b="1" dirty="0" err="1"/>
              <a:t>attention</a:t>
            </a:r>
            <a:endParaRPr lang="en-US" b="1" dirty="0"/>
          </a:p>
        </p:txBody>
      </p: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D08BA32-7287-3B44-A708-CCBFAF6D7F22}"/>
              </a:ext>
            </a:extLst>
          </p:cNvPr>
          <p:cNvGrpSpPr/>
          <p:nvPr/>
        </p:nvGrpSpPr>
        <p:grpSpPr>
          <a:xfrm>
            <a:off x="801237" y="2912770"/>
            <a:ext cx="6968392" cy="3476362"/>
            <a:chOff x="801237" y="2912770"/>
            <a:chExt cx="6968392" cy="3476362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99D09F05-7ACA-7949-9E95-5767E14E96CE}"/>
                </a:ext>
              </a:extLst>
            </p:cNvPr>
            <p:cNvGrpSpPr/>
            <p:nvPr/>
          </p:nvGrpSpPr>
          <p:grpSpPr>
            <a:xfrm>
              <a:off x="3840606" y="3521669"/>
              <a:ext cx="381000" cy="381000"/>
              <a:chOff x="2514600" y="1981200"/>
              <a:chExt cx="381000" cy="3810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A2ABBBE-1B50-5E49-BDC8-B4A2BF5DAE3E}"/>
                  </a:ext>
                </a:extLst>
              </p:cNvPr>
              <p:cNvSpPr/>
              <p:nvPr/>
            </p:nvSpPr>
            <p:spPr>
              <a:xfrm>
                <a:off x="2514600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90F6B47-6578-0345-8278-3528DEBD5AAB}"/>
                  </a:ext>
                </a:extLst>
              </p:cNvPr>
              <p:cNvCxnSpPr>
                <a:stCxn id="145" idx="1"/>
                <a:endCxn id="145" idx="5"/>
              </p:cNvCxnSpPr>
              <p:nvPr/>
            </p:nvCxnSpPr>
            <p:spPr>
              <a:xfrm>
                <a:off x="2570396" y="2036996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8F76ECFC-5081-FA45-A7C3-2655FBCA52DC}"/>
                </a:ext>
              </a:extLst>
            </p:cNvPr>
            <p:cNvGrpSpPr/>
            <p:nvPr/>
          </p:nvGrpSpPr>
          <p:grpSpPr>
            <a:xfrm>
              <a:off x="3277481" y="4867541"/>
              <a:ext cx="381000" cy="381000"/>
              <a:chOff x="2514600" y="1981200"/>
              <a:chExt cx="381000" cy="381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E8277C0-5C43-1049-ACCE-168D604E24B1}"/>
                  </a:ext>
                </a:extLst>
              </p:cNvPr>
              <p:cNvSpPr/>
              <p:nvPr/>
            </p:nvSpPr>
            <p:spPr>
              <a:xfrm>
                <a:off x="2514600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308604E-00D3-F742-A9A1-27C5BC713E7E}"/>
                  </a:ext>
                </a:extLst>
              </p:cNvPr>
              <p:cNvCxnSpPr>
                <a:stCxn id="143" idx="1"/>
                <a:endCxn id="143" idx="5"/>
              </p:cNvCxnSpPr>
              <p:nvPr/>
            </p:nvCxnSpPr>
            <p:spPr>
              <a:xfrm>
                <a:off x="2570396" y="2036996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7E4BE3E3-3B3A-6A44-93AC-B3F490AD5E1E}"/>
                </a:ext>
              </a:extLst>
            </p:cNvPr>
            <p:cNvGrpSpPr/>
            <p:nvPr/>
          </p:nvGrpSpPr>
          <p:grpSpPr>
            <a:xfrm>
              <a:off x="4635446" y="4876800"/>
              <a:ext cx="381000" cy="381000"/>
              <a:chOff x="2514600" y="1981200"/>
              <a:chExt cx="381000" cy="3810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D1DA625A-C86B-F74A-99E2-87A5093F2301}"/>
                  </a:ext>
                </a:extLst>
              </p:cNvPr>
              <p:cNvSpPr/>
              <p:nvPr/>
            </p:nvSpPr>
            <p:spPr>
              <a:xfrm>
                <a:off x="2514600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A32FDA4-E432-8A40-9B4C-031BAD3223E3}"/>
                  </a:ext>
                </a:extLst>
              </p:cNvPr>
              <p:cNvCxnSpPr>
                <a:stCxn id="141" idx="1"/>
                <a:endCxn id="141" idx="5"/>
              </p:cNvCxnSpPr>
              <p:nvPr/>
            </p:nvCxnSpPr>
            <p:spPr>
              <a:xfrm>
                <a:off x="2570396" y="2036996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C906571-D681-5341-B8BC-4C5DC1BDA806}"/>
                </a:ext>
              </a:extLst>
            </p:cNvPr>
            <p:cNvGrpSpPr/>
            <p:nvPr/>
          </p:nvGrpSpPr>
          <p:grpSpPr>
            <a:xfrm>
              <a:off x="4548635" y="3541821"/>
              <a:ext cx="381000" cy="381000"/>
              <a:chOff x="3268098" y="1981200"/>
              <a:chExt cx="381000" cy="38100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01C71B3-73D7-8C4F-84DD-891D678557CF}"/>
                  </a:ext>
                </a:extLst>
              </p:cNvPr>
              <p:cNvSpPr/>
              <p:nvPr/>
            </p:nvSpPr>
            <p:spPr>
              <a:xfrm>
                <a:off x="3268098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0DBC8C8-D632-494F-878D-F6DEFBE6C5B3}"/>
                  </a:ext>
                </a:extLst>
              </p:cNvPr>
              <p:cNvCxnSpPr/>
              <p:nvPr/>
            </p:nvCxnSpPr>
            <p:spPr>
              <a:xfrm rot="5400000">
                <a:off x="3321438" y="2051228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9EFAA2E-78BE-E94E-A5F5-6C8588C8D122}"/>
                </a:ext>
              </a:extLst>
            </p:cNvPr>
            <p:cNvGrpSpPr/>
            <p:nvPr/>
          </p:nvGrpSpPr>
          <p:grpSpPr>
            <a:xfrm>
              <a:off x="3769507" y="4872799"/>
              <a:ext cx="381000" cy="381000"/>
              <a:chOff x="3268098" y="1981200"/>
              <a:chExt cx="381000" cy="3810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9A80564-D1AA-D44C-BB1D-3FF84744C6C8}"/>
                  </a:ext>
                </a:extLst>
              </p:cNvPr>
              <p:cNvSpPr/>
              <p:nvPr/>
            </p:nvSpPr>
            <p:spPr>
              <a:xfrm>
                <a:off x="3268098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5492FE1-15F3-9D4A-A964-A59019DCE12A}"/>
                  </a:ext>
                </a:extLst>
              </p:cNvPr>
              <p:cNvCxnSpPr/>
              <p:nvPr/>
            </p:nvCxnSpPr>
            <p:spPr>
              <a:xfrm rot="5400000">
                <a:off x="3313881" y="2029943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0AFFE68F-34D9-8041-A08D-7150EC52209E}"/>
                </a:ext>
              </a:extLst>
            </p:cNvPr>
            <p:cNvGrpSpPr/>
            <p:nvPr/>
          </p:nvGrpSpPr>
          <p:grpSpPr>
            <a:xfrm>
              <a:off x="5156410" y="4872799"/>
              <a:ext cx="381000" cy="381000"/>
              <a:chOff x="3268098" y="1981200"/>
              <a:chExt cx="381000" cy="3810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857CCC1-115F-9C46-A7E0-677454DDB2FA}"/>
                  </a:ext>
                </a:extLst>
              </p:cNvPr>
              <p:cNvSpPr/>
              <p:nvPr/>
            </p:nvSpPr>
            <p:spPr>
              <a:xfrm>
                <a:off x="3268098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9BA66E7-204B-7B4F-8D36-BC9D34BA6039}"/>
                  </a:ext>
                </a:extLst>
              </p:cNvPr>
              <p:cNvCxnSpPr/>
              <p:nvPr/>
            </p:nvCxnSpPr>
            <p:spPr>
              <a:xfrm rot="5400000">
                <a:off x="3313881" y="2029943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BE06EABF-CFF8-9D4C-B9AB-87780D87E6A4}"/>
                </a:ext>
              </a:extLst>
            </p:cNvPr>
            <p:cNvGrpSpPr/>
            <p:nvPr/>
          </p:nvGrpSpPr>
          <p:grpSpPr>
            <a:xfrm>
              <a:off x="1217437" y="3429000"/>
              <a:ext cx="381000" cy="381000"/>
              <a:chOff x="2514600" y="1981200"/>
              <a:chExt cx="381000" cy="381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B36BFD2-AF78-FF4C-B53A-A35478AB5A67}"/>
                  </a:ext>
                </a:extLst>
              </p:cNvPr>
              <p:cNvSpPr/>
              <p:nvPr/>
            </p:nvSpPr>
            <p:spPr>
              <a:xfrm>
                <a:off x="2514600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C51885E-6E6B-264D-A14D-FADB3DE07A3D}"/>
                  </a:ext>
                </a:extLst>
              </p:cNvPr>
              <p:cNvCxnSpPr>
                <a:stCxn id="133" idx="1"/>
                <a:endCxn id="133" idx="5"/>
              </p:cNvCxnSpPr>
              <p:nvPr/>
            </p:nvCxnSpPr>
            <p:spPr>
              <a:xfrm>
                <a:off x="2570396" y="2036996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EB0E3CFC-DBEA-9346-92FE-4C56EDECE5DA}"/>
                </a:ext>
              </a:extLst>
            </p:cNvPr>
            <p:cNvGrpSpPr/>
            <p:nvPr/>
          </p:nvGrpSpPr>
          <p:grpSpPr>
            <a:xfrm>
              <a:off x="1905000" y="3429000"/>
              <a:ext cx="381000" cy="381000"/>
              <a:chOff x="3268098" y="1981200"/>
              <a:chExt cx="381000" cy="3810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34E7E3D-462B-6C47-9FC6-9D3B476CD0B4}"/>
                  </a:ext>
                </a:extLst>
              </p:cNvPr>
              <p:cNvSpPr/>
              <p:nvPr/>
            </p:nvSpPr>
            <p:spPr>
              <a:xfrm>
                <a:off x="3268098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D06127-C420-7D4C-99F7-9B62DDC3EA41}"/>
                  </a:ext>
                </a:extLst>
              </p:cNvPr>
              <p:cNvCxnSpPr/>
              <p:nvPr/>
            </p:nvCxnSpPr>
            <p:spPr>
              <a:xfrm rot="5400000">
                <a:off x="3321438" y="2051228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07FEA0C9-1AFE-E24D-9FFD-7DBCCBE6E4EB}"/>
                </a:ext>
              </a:extLst>
            </p:cNvPr>
            <p:cNvGrpSpPr/>
            <p:nvPr/>
          </p:nvGrpSpPr>
          <p:grpSpPr>
            <a:xfrm>
              <a:off x="6275479" y="3429000"/>
              <a:ext cx="381000" cy="381000"/>
              <a:chOff x="2514600" y="1981200"/>
              <a:chExt cx="381000" cy="381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4BECC6B-08FC-3043-AA33-54DF5769A2AC}"/>
                  </a:ext>
                </a:extLst>
              </p:cNvPr>
              <p:cNvSpPr/>
              <p:nvPr/>
            </p:nvSpPr>
            <p:spPr>
              <a:xfrm>
                <a:off x="2514600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539ADDF-F1EA-BC42-8300-5D19AB9CBA6E}"/>
                  </a:ext>
                </a:extLst>
              </p:cNvPr>
              <p:cNvCxnSpPr>
                <a:stCxn id="129" idx="1"/>
                <a:endCxn id="129" idx="5"/>
              </p:cNvCxnSpPr>
              <p:nvPr/>
            </p:nvCxnSpPr>
            <p:spPr>
              <a:xfrm>
                <a:off x="2570396" y="2036996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D080C0ED-6D56-4147-8462-4CB522E94ABC}"/>
                </a:ext>
              </a:extLst>
            </p:cNvPr>
            <p:cNvGrpSpPr/>
            <p:nvPr/>
          </p:nvGrpSpPr>
          <p:grpSpPr>
            <a:xfrm>
              <a:off x="6963042" y="3429000"/>
              <a:ext cx="381000" cy="381000"/>
              <a:chOff x="3268098" y="1981200"/>
              <a:chExt cx="381000" cy="3810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87E717E-0954-BF45-880D-D1C6A1036F25}"/>
                  </a:ext>
                </a:extLst>
              </p:cNvPr>
              <p:cNvSpPr/>
              <p:nvPr/>
            </p:nvSpPr>
            <p:spPr>
              <a:xfrm>
                <a:off x="3268098" y="1981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B463B8-16AF-C246-98F1-77D32D7585B2}"/>
                  </a:ext>
                </a:extLst>
              </p:cNvPr>
              <p:cNvCxnSpPr/>
              <p:nvPr/>
            </p:nvCxnSpPr>
            <p:spPr>
              <a:xfrm rot="5400000">
                <a:off x="3321438" y="2051228"/>
                <a:ext cx="27432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7740BFA-71F9-5E49-B990-8E0A4356C732}"/>
                </a:ext>
              </a:extLst>
            </p:cNvPr>
            <p:cNvSpPr/>
            <p:nvPr/>
          </p:nvSpPr>
          <p:spPr>
            <a:xfrm>
              <a:off x="6053212" y="3291230"/>
              <a:ext cx="1414387" cy="6525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E3080229-20A5-D447-A522-E4693C91560A}"/>
                </a:ext>
              </a:extLst>
            </p:cNvPr>
            <p:cNvCxnSpPr>
              <a:endCxn id="85" idx="3"/>
            </p:cNvCxnSpPr>
            <p:nvPr/>
          </p:nvCxnSpPr>
          <p:spPr>
            <a:xfrm flipV="1">
              <a:off x="4095346" y="3693592"/>
              <a:ext cx="2712581" cy="126749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AB2FF9EA-AF8C-C94A-A2E4-AD8F919BACAF}"/>
                </a:ext>
              </a:extLst>
            </p:cNvPr>
            <p:cNvCxnSpPr>
              <a:stCxn id="143" idx="7"/>
              <a:endCxn id="87" idx="3"/>
            </p:cNvCxnSpPr>
            <p:nvPr/>
          </p:nvCxnSpPr>
          <p:spPr>
            <a:xfrm flipV="1">
              <a:off x="3602685" y="3689851"/>
              <a:ext cx="2517747" cy="123348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D1FBFB40-2AE0-3E4B-8B75-BC1174F9321B}"/>
                </a:ext>
              </a:extLst>
            </p:cNvPr>
            <p:cNvCxnSpPr>
              <a:stCxn id="141" idx="7"/>
              <a:endCxn id="96" idx="3"/>
            </p:cNvCxnSpPr>
            <p:nvPr/>
          </p:nvCxnSpPr>
          <p:spPr>
            <a:xfrm flipV="1">
              <a:off x="4960650" y="3855738"/>
              <a:ext cx="1217027" cy="107685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3">
              <a:extLst>
                <a:ext uri="{FF2B5EF4-FFF2-40B4-BE49-F238E27FC236}">
                  <a16:creationId xmlns:a16="http://schemas.microsoft.com/office/drawing/2014/main" id="{4C754A8D-140E-7C40-98F1-7086088A1474}"/>
                </a:ext>
              </a:extLst>
            </p:cNvPr>
            <p:cNvCxnSpPr>
              <a:stCxn id="135" idx="7"/>
              <a:endCxn id="94" idx="3"/>
            </p:cNvCxnSpPr>
            <p:nvPr/>
          </p:nvCxnSpPr>
          <p:spPr>
            <a:xfrm flipV="1">
              <a:off x="5481614" y="3860178"/>
              <a:ext cx="1388954" cy="10684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57C8A9F6-6834-7249-B5C1-E75DAB8331D9}"/>
                </a:ext>
              </a:extLst>
            </p:cNvPr>
            <p:cNvGrpSpPr/>
            <p:nvPr/>
          </p:nvGrpSpPr>
          <p:grpSpPr>
            <a:xfrm flipH="1">
              <a:off x="1410392" y="3966933"/>
              <a:ext cx="3816768" cy="1941146"/>
              <a:chOff x="6263880" y="5365572"/>
              <a:chExt cx="3332975" cy="1403663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823041C-BF9A-7644-ACA6-D859B0710A78}"/>
                  </a:ext>
                </a:extLst>
              </p:cNvPr>
              <p:cNvGrpSpPr/>
              <p:nvPr/>
            </p:nvGrpSpPr>
            <p:grpSpPr>
              <a:xfrm>
                <a:off x="6263880" y="6381631"/>
                <a:ext cx="3332975" cy="387604"/>
                <a:chOff x="3400586" y="4946396"/>
                <a:chExt cx="3332975" cy="387604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6D3A1F9-2530-B44F-BAF7-ADD3C23E85B9}"/>
                    </a:ext>
                  </a:extLst>
                </p:cNvPr>
                <p:cNvCxnSpPr/>
                <p:nvPr/>
              </p:nvCxnSpPr>
              <p:spPr>
                <a:xfrm flipH="1">
                  <a:off x="3400586" y="5323306"/>
                  <a:ext cx="3332975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688B845-A1ED-3C41-93B1-2DECFC552DEA}"/>
                    </a:ext>
                  </a:extLst>
                </p:cNvPr>
                <p:cNvCxnSpPr>
                  <a:stCxn id="81" idx="4"/>
                </p:cNvCxnSpPr>
                <p:nvPr/>
              </p:nvCxnSpPr>
              <p:spPr>
                <a:xfrm flipH="1">
                  <a:off x="3400586" y="4946396"/>
                  <a:ext cx="13075" cy="385675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49B2A58-6B85-C94B-B053-D7E3609C62A6}"/>
                    </a:ext>
                  </a:extLst>
                </p:cNvPr>
                <p:cNvCxnSpPr/>
                <p:nvPr/>
              </p:nvCxnSpPr>
              <p:spPr>
                <a:xfrm flipH="1">
                  <a:off x="3869111" y="4962163"/>
                  <a:ext cx="0" cy="37183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0F5C048-9377-F84C-B5CD-24B2486B6577}"/>
                  </a:ext>
                </a:extLst>
              </p:cNvPr>
              <p:cNvCxnSpPr/>
              <p:nvPr/>
            </p:nvCxnSpPr>
            <p:spPr>
              <a:xfrm flipH="1">
                <a:off x="9588777" y="5365572"/>
                <a:ext cx="0" cy="139839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7">
              <a:extLst>
                <a:ext uri="{FF2B5EF4-FFF2-40B4-BE49-F238E27FC236}">
                  <a16:creationId xmlns:a16="http://schemas.microsoft.com/office/drawing/2014/main" id="{FC6827CC-1EE4-7B47-B62E-5562B2FC84B2}"/>
                </a:ext>
              </a:extLst>
            </p:cNvPr>
            <p:cNvCxnSpPr>
              <a:stCxn id="89" idx="5"/>
              <a:endCxn id="135" idx="1"/>
            </p:cNvCxnSpPr>
            <p:nvPr/>
          </p:nvCxnSpPr>
          <p:spPr>
            <a:xfrm>
              <a:off x="2441685" y="3671116"/>
              <a:ext cx="2770521" cy="125747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id="{0ACAB1BE-E5BE-654A-A54E-B9EA194E4E22}"/>
                </a:ext>
              </a:extLst>
            </p:cNvPr>
            <p:cNvCxnSpPr>
              <a:stCxn id="91" idx="5"/>
              <a:endCxn id="141" idx="1"/>
            </p:cNvCxnSpPr>
            <p:nvPr/>
          </p:nvCxnSpPr>
          <p:spPr>
            <a:xfrm>
              <a:off x="1745850" y="3696746"/>
              <a:ext cx="2945392" cy="1235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4E58F678-B902-1247-9029-F4A3E6AB716B}"/>
                </a:ext>
              </a:extLst>
            </p:cNvPr>
            <p:cNvCxnSpPr>
              <a:stCxn id="100" idx="5"/>
              <a:endCxn id="143" idx="1"/>
            </p:cNvCxnSpPr>
            <p:nvPr/>
          </p:nvCxnSpPr>
          <p:spPr>
            <a:xfrm>
              <a:off x="1693438" y="3849147"/>
              <a:ext cx="1639839" cy="107419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0">
              <a:extLst>
                <a:ext uri="{FF2B5EF4-FFF2-40B4-BE49-F238E27FC236}">
                  <a16:creationId xmlns:a16="http://schemas.microsoft.com/office/drawing/2014/main" id="{9EEA02F9-ACD4-4E44-B6FC-48E0806B3BB7}"/>
                </a:ext>
              </a:extLst>
            </p:cNvPr>
            <p:cNvCxnSpPr>
              <a:stCxn id="98" idx="5"/>
              <a:endCxn id="137" idx="1"/>
            </p:cNvCxnSpPr>
            <p:nvPr/>
          </p:nvCxnSpPr>
          <p:spPr>
            <a:xfrm>
              <a:off x="2386723" y="3849688"/>
              <a:ext cx="1438580" cy="107890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BB396B-3795-FB4B-89E2-B1541AC8B1DE}"/>
                </a:ext>
              </a:extLst>
            </p:cNvPr>
            <p:cNvGrpSpPr/>
            <p:nvPr/>
          </p:nvGrpSpPr>
          <p:grpSpPr>
            <a:xfrm>
              <a:off x="3803352" y="3879075"/>
              <a:ext cx="169874" cy="152400"/>
              <a:chOff x="2628900" y="1937490"/>
              <a:chExt cx="190500" cy="152400"/>
            </a:xfrm>
          </p:grpSpPr>
          <p:sp>
            <p:nvSpPr>
              <p:cNvPr id="111" name="Plus 110">
                <a:extLst>
                  <a:ext uri="{FF2B5EF4-FFF2-40B4-BE49-F238E27FC236}">
                    <a16:creationId xmlns:a16="http://schemas.microsoft.com/office/drawing/2014/main" id="{C2B8AA10-ECCF-F647-A8F5-969D1320A22C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8B01483-06F2-5145-802F-7293F7AA8CD4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2B5B3A-FC32-0A4A-95BE-C2F6F06ED5E2}"/>
                </a:ext>
              </a:extLst>
            </p:cNvPr>
            <p:cNvGrpSpPr/>
            <p:nvPr/>
          </p:nvGrpSpPr>
          <p:grpSpPr>
            <a:xfrm>
              <a:off x="4109755" y="3867025"/>
              <a:ext cx="169874" cy="152400"/>
              <a:chOff x="2628900" y="1937490"/>
              <a:chExt cx="190500" cy="152400"/>
            </a:xfrm>
          </p:grpSpPr>
          <p:sp>
            <p:nvSpPr>
              <p:cNvPr id="109" name="Plus 108">
                <a:extLst>
                  <a:ext uri="{FF2B5EF4-FFF2-40B4-BE49-F238E27FC236}">
                    <a16:creationId xmlns:a16="http://schemas.microsoft.com/office/drawing/2014/main" id="{F0278A27-E021-954E-8B3F-95592D7008E2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C02396D-1972-6A41-A9D1-B5A00256ED33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637B72-8925-BB4B-B5D1-1D9A0B8D0ECD}"/>
                </a:ext>
              </a:extLst>
            </p:cNvPr>
            <p:cNvGrpSpPr/>
            <p:nvPr/>
          </p:nvGrpSpPr>
          <p:grpSpPr>
            <a:xfrm>
              <a:off x="4465572" y="3871465"/>
              <a:ext cx="169874" cy="152400"/>
              <a:chOff x="2628900" y="1937490"/>
              <a:chExt cx="190500" cy="152400"/>
            </a:xfrm>
          </p:grpSpPr>
          <p:sp>
            <p:nvSpPr>
              <p:cNvPr id="107" name="Plus 106">
                <a:extLst>
                  <a:ext uri="{FF2B5EF4-FFF2-40B4-BE49-F238E27FC236}">
                    <a16:creationId xmlns:a16="http://schemas.microsoft.com/office/drawing/2014/main" id="{304BB656-B0D4-F742-9D3D-621E045E06A3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3EC811E-1BCA-334D-A968-A226CF841E6C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3643AC6-D21E-DB4D-A138-EE75521C8406}"/>
                </a:ext>
              </a:extLst>
            </p:cNvPr>
            <p:cNvGrpSpPr/>
            <p:nvPr/>
          </p:nvGrpSpPr>
          <p:grpSpPr>
            <a:xfrm>
              <a:off x="4828275" y="3878056"/>
              <a:ext cx="169874" cy="152400"/>
              <a:chOff x="2628900" y="1937490"/>
              <a:chExt cx="190500" cy="152400"/>
            </a:xfrm>
          </p:grpSpPr>
          <p:sp>
            <p:nvSpPr>
              <p:cNvPr id="105" name="Plus 104">
                <a:extLst>
                  <a:ext uri="{FF2B5EF4-FFF2-40B4-BE49-F238E27FC236}">
                    <a16:creationId xmlns:a16="http://schemas.microsoft.com/office/drawing/2014/main" id="{00CFF061-E307-2F4A-BA06-21B00ED442BB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B7C641C-5D83-E04C-82B4-1429C900B579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92BF58E-DBB9-A74E-9149-DB290C88878D}"/>
                </a:ext>
              </a:extLst>
            </p:cNvPr>
            <p:cNvGrpSpPr/>
            <p:nvPr/>
          </p:nvGrpSpPr>
          <p:grpSpPr>
            <a:xfrm>
              <a:off x="1548441" y="3719065"/>
              <a:ext cx="169874" cy="152400"/>
              <a:chOff x="2628900" y="1937490"/>
              <a:chExt cx="190500" cy="152400"/>
            </a:xfrm>
          </p:grpSpPr>
          <p:sp>
            <p:nvSpPr>
              <p:cNvPr id="99" name="Plus 98">
                <a:extLst>
                  <a:ext uri="{FF2B5EF4-FFF2-40B4-BE49-F238E27FC236}">
                    <a16:creationId xmlns:a16="http://schemas.microsoft.com/office/drawing/2014/main" id="{711D8EE4-AA6B-A24F-B1FF-BDB2135E4537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6C9EF77-CCFD-6643-879F-730AC7B537E5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E89286B-1BA3-A943-BFAE-923D70E667D4}"/>
                </a:ext>
              </a:extLst>
            </p:cNvPr>
            <p:cNvGrpSpPr/>
            <p:nvPr/>
          </p:nvGrpSpPr>
          <p:grpSpPr>
            <a:xfrm>
              <a:off x="2241726" y="3719606"/>
              <a:ext cx="169874" cy="152400"/>
              <a:chOff x="2628900" y="1937490"/>
              <a:chExt cx="190500" cy="152400"/>
            </a:xfrm>
          </p:grpSpPr>
          <p:sp>
            <p:nvSpPr>
              <p:cNvPr id="97" name="Plus 96">
                <a:extLst>
                  <a:ext uri="{FF2B5EF4-FFF2-40B4-BE49-F238E27FC236}">
                    <a16:creationId xmlns:a16="http://schemas.microsoft.com/office/drawing/2014/main" id="{F18E06A7-00E1-F843-826E-54E12C5E192E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B7B15B5-5FE6-664D-AE70-83A1D997D2CC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9D92D1-5B12-FE48-AEAA-60345D7C6044}"/>
                </a:ext>
              </a:extLst>
            </p:cNvPr>
            <p:cNvGrpSpPr/>
            <p:nvPr/>
          </p:nvGrpSpPr>
          <p:grpSpPr>
            <a:xfrm>
              <a:off x="6152800" y="3725656"/>
              <a:ext cx="169874" cy="152400"/>
              <a:chOff x="2628900" y="1937490"/>
              <a:chExt cx="190500" cy="152400"/>
            </a:xfrm>
          </p:grpSpPr>
          <p:sp>
            <p:nvSpPr>
              <p:cNvPr id="95" name="Plus 94">
                <a:extLst>
                  <a:ext uri="{FF2B5EF4-FFF2-40B4-BE49-F238E27FC236}">
                    <a16:creationId xmlns:a16="http://schemas.microsoft.com/office/drawing/2014/main" id="{CBD9724E-2F9F-974C-A38A-23FBDFF91F5D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7542F71-4249-224D-94C4-F6CD5B2B3DB6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2F8143-FF8D-9549-8213-D7A20EE60312}"/>
                </a:ext>
              </a:extLst>
            </p:cNvPr>
            <p:cNvGrpSpPr/>
            <p:nvPr/>
          </p:nvGrpSpPr>
          <p:grpSpPr>
            <a:xfrm>
              <a:off x="6845691" y="3730096"/>
              <a:ext cx="169874" cy="152400"/>
              <a:chOff x="2628900" y="1937490"/>
              <a:chExt cx="190500" cy="152400"/>
            </a:xfrm>
          </p:grpSpPr>
          <p:sp>
            <p:nvSpPr>
              <p:cNvPr id="93" name="Plus 92">
                <a:extLst>
                  <a:ext uri="{FF2B5EF4-FFF2-40B4-BE49-F238E27FC236}">
                    <a16:creationId xmlns:a16="http://schemas.microsoft.com/office/drawing/2014/main" id="{87AFADF6-A465-C242-8F3C-923C3655EC5E}"/>
                  </a:ext>
                </a:extLst>
              </p:cNvPr>
              <p:cNvSpPr/>
              <p:nvPr/>
            </p:nvSpPr>
            <p:spPr>
              <a:xfrm>
                <a:off x="2645700" y="1951396"/>
                <a:ext cx="153074" cy="133469"/>
              </a:xfrm>
              <a:prstGeom prst="mathPlus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2663CD2-54D4-EF4A-8F89-9EE91AF9CB46}"/>
                  </a:ext>
                </a:extLst>
              </p:cNvPr>
              <p:cNvSpPr/>
              <p:nvPr/>
            </p:nvSpPr>
            <p:spPr>
              <a:xfrm>
                <a:off x="2628900" y="1937490"/>
                <a:ext cx="190500" cy="152400"/>
              </a:xfrm>
              <a:prstGeom prst="ellipse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77E954-922B-474A-A173-D6394CC89099}"/>
                </a:ext>
              </a:extLst>
            </p:cNvPr>
            <p:cNvGrpSpPr/>
            <p:nvPr/>
          </p:nvGrpSpPr>
          <p:grpSpPr>
            <a:xfrm>
              <a:off x="1600853" y="3566664"/>
              <a:ext cx="169874" cy="152400"/>
              <a:chOff x="1820063" y="2286000"/>
              <a:chExt cx="169874" cy="1524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817F246-92BB-6844-B5FD-0A33C1859117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Minus 91">
                <a:extLst>
                  <a:ext uri="{FF2B5EF4-FFF2-40B4-BE49-F238E27FC236}">
                    <a16:creationId xmlns:a16="http://schemas.microsoft.com/office/drawing/2014/main" id="{69DF06EE-8056-554D-A87E-1DB7CB2AE15D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87243B8-9A4F-9D42-A827-5381A0E8BF4D}"/>
                </a:ext>
              </a:extLst>
            </p:cNvPr>
            <p:cNvGrpSpPr/>
            <p:nvPr/>
          </p:nvGrpSpPr>
          <p:grpSpPr>
            <a:xfrm>
              <a:off x="2296688" y="3541034"/>
              <a:ext cx="169874" cy="152400"/>
              <a:chOff x="1820063" y="2286000"/>
              <a:chExt cx="169874" cy="152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7AE8CC9-4F5B-094E-A660-617B0EC6F0FC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Minus 89">
                <a:extLst>
                  <a:ext uri="{FF2B5EF4-FFF2-40B4-BE49-F238E27FC236}">
                    <a16:creationId xmlns:a16="http://schemas.microsoft.com/office/drawing/2014/main" id="{A9582733-5722-4547-922D-73F1A7D48145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CD4B3D-5D40-A04D-A0DA-250EF52FD7B9}"/>
                </a:ext>
              </a:extLst>
            </p:cNvPr>
            <p:cNvGrpSpPr/>
            <p:nvPr/>
          </p:nvGrpSpPr>
          <p:grpSpPr>
            <a:xfrm>
              <a:off x="6095555" y="3559769"/>
              <a:ext cx="169874" cy="152400"/>
              <a:chOff x="1820063" y="2286000"/>
              <a:chExt cx="169874" cy="1524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241C52F-C18A-C543-970B-26A5E5F55A21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Minus 87">
                <a:extLst>
                  <a:ext uri="{FF2B5EF4-FFF2-40B4-BE49-F238E27FC236}">
                    <a16:creationId xmlns:a16="http://schemas.microsoft.com/office/drawing/2014/main" id="{66781FCA-510D-2C4D-8B47-C25BCEE1A9EE}"/>
                  </a:ext>
                </a:extLst>
              </p:cNvPr>
              <p:cNvSpPr/>
              <p:nvPr/>
            </p:nvSpPr>
            <p:spPr>
              <a:xfrm>
                <a:off x="1845273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2AA2648-C5DE-AC4A-B76C-AFC11082DC39}"/>
                </a:ext>
              </a:extLst>
            </p:cNvPr>
            <p:cNvGrpSpPr/>
            <p:nvPr/>
          </p:nvGrpSpPr>
          <p:grpSpPr>
            <a:xfrm>
              <a:off x="6783050" y="3563510"/>
              <a:ext cx="169874" cy="152400"/>
              <a:chOff x="1820063" y="2286000"/>
              <a:chExt cx="169874" cy="1524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70CB0F3-F294-5B42-84BF-74E9D5563339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Minus 85">
                <a:extLst>
                  <a:ext uri="{FF2B5EF4-FFF2-40B4-BE49-F238E27FC236}">
                    <a16:creationId xmlns:a16="http://schemas.microsoft.com/office/drawing/2014/main" id="{04407A79-839C-7D4B-AFCB-32F7898E9484}"/>
                  </a:ext>
                </a:extLst>
              </p:cNvPr>
              <p:cNvSpPr/>
              <p:nvPr/>
            </p:nvSpPr>
            <p:spPr>
              <a:xfrm>
                <a:off x="1845273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7C67CC7-6E9C-AB47-991A-4F06A1A5DFF9}"/>
                </a:ext>
              </a:extLst>
            </p:cNvPr>
            <p:cNvGrpSpPr/>
            <p:nvPr/>
          </p:nvGrpSpPr>
          <p:grpSpPr>
            <a:xfrm>
              <a:off x="4606305" y="5248541"/>
              <a:ext cx="169874" cy="152400"/>
              <a:chOff x="1820063" y="2286000"/>
              <a:chExt cx="169874" cy="1524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E1E8781-0D10-CE49-A983-213CD61C77CE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Minus 83">
                <a:extLst>
                  <a:ext uri="{FF2B5EF4-FFF2-40B4-BE49-F238E27FC236}">
                    <a16:creationId xmlns:a16="http://schemas.microsoft.com/office/drawing/2014/main" id="{B6662348-3F95-8B4F-BA7D-73F05D0D910D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AADE14-627C-8044-B694-224661302C8A}"/>
                </a:ext>
              </a:extLst>
            </p:cNvPr>
            <p:cNvGrpSpPr/>
            <p:nvPr/>
          </p:nvGrpSpPr>
          <p:grpSpPr>
            <a:xfrm>
              <a:off x="5127269" y="5230443"/>
              <a:ext cx="169874" cy="152400"/>
              <a:chOff x="1820063" y="2286000"/>
              <a:chExt cx="169874" cy="152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664C4B-3302-C243-A8BE-DCE67D4A0456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inus 81">
                <a:extLst>
                  <a:ext uri="{FF2B5EF4-FFF2-40B4-BE49-F238E27FC236}">
                    <a16:creationId xmlns:a16="http://schemas.microsoft.com/office/drawing/2014/main" id="{27920B2D-7016-C34E-8F68-0EB761211C1E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156D96-A37D-C84C-9119-D9DEB3598E24}"/>
                </a:ext>
              </a:extLst>
            </p:cNvPr>
            <p:cNvGrpSpPr/>
            <p:nvPr/>
          </p:nvGrpSpPr>
          <p:grpSpPr>
            <a:xfrm>
              <a:off x="3570304" y="3957382"/>
              <a:ext cx="3778309" cy="2000656"/>
              <a:chOff x="6295838" y="5333561"/>
              <a:chExt cx="3303163" cy="1435674"/>
            </a:xfrm>
          </p:grpSpPr>
          <p:grpSp>
            <p:nvGrpSpPr>
              <p:cNvPr id="76" name="Group 74">
                <a:extLst>
                  <a:ext uri="{FF2B5EF4-FFF2-40B4-BE49-F238E27FC236}">
                    <a16:creationId xmlns:a16="http://schemas.microsoft.com/office/drawing/2014/main" id="{B26BE30E-015F-7F40-8115-A75CBAE79354}"/>
                  </a:ext>
                </a:extLst>
              </p:cNvPr>
              <p:cNvGrpSpPr/>
              <p:nvPr/>
            </p:nvGrpSpPr>
            <p:grpSpPr>
              <a:xfrm>
                <a:off x="6295838" y="6355710"/>
                <a:ext cx="3303163" cy="413525"/>
                <a:chOff x="3432544" y="4920475"/>
                <a:chExt cx="3303163" cy="413525"/>
              </a:xfrm>
            </p:grpSpPr>
            <p:cxnSp>
              <p:nvCxnSpPr>
                <p:cNvPr id="78" name="Straight Connector 78">
                  <a:extLst>
                    <a:ext uri="{FF2B5EF4-FFF2-40B4-BE49-F238E27FC236}">
                      <a16:creationId xmlns:a16="http://schemas.microsoft.com/office/drawing/2014/main" id="{F5CDED85-203F-B647-9C30-9F34DD01263C}"/>
                    </a:ext>
                  </a:extLst>
                </p:cNvPr>
                <p:cNvCxnSpPr/>
                <p:nvPr/>
              </p:nvCxnSpPr>
              <p:spPr>
                <a:xfrm>
                  <a:off x="3874028" y="4920475"/>
                  <a:ext cx="10692" cy="411596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6">
                  <a:extLst>
                    <a:ext uri="{FF2B5EF4-FFF2-40B4-BE49-F238E27FC236}">
                      <a16:creationId xmlns:a16="http://schemas.microsoft.com/office/drawing/2014/main" id="{DA22AAAB-B8A7-4347-80A6-F941AA373B94}"/>
                    </a:ext>
                  </a:extLst>
                </p:cNvPr>
                <p:cNvCxnSpPr/>
                <p:nvPr/>
              </p:nvCxnSpPr>
              <p:spPr>
                <a:xfrm flipH="1">
                  <a:off x="3432544" y="5334000"/>
                  <a:ext cx="3303163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7">
                  <a:extLst>
                    <a:ext uri="{FF2B5EF4-FFF2-40B4-BE49-F238E27FC236}">
                      <a16:creationId xmlns:a16="http://schemas.microsoft.com/office/drawing/2014/main" id="{CB81A544-F94A-0842-BBE1-BF9AF1A39080}"/>
                    </a:ext>
                  </a:extLst>
                </p:cNvPr>
                <p:cNvCxnSpPr/>
                <p:nvPr/>
              </p:nvCxnSpPr>
              <p:spPr>
                <a:xfrm flipH="1">
                  <a:off x="3438067" y="4935557"/>
                  <a:ext cx="1014" cy="39651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5">
                <a:extLst>
                  <a:ext uri="{FF2B5EF4-FFF2-40B4-BE49-F238E27FC236}">
                    <a16:creationId xmlns:a16="http://schemas.microsoft.com/office/drawing/2014/main" id="{C6EA4B66-6B55-0040-8240-FE9C56ADE102}"/>
                  </a:ext>
                </a:extLst>
              </p:cNvPr>
              <p:cNvCxnSpPr/>
              <p:nvPr/>
            </p:nvCxnSpPr>
            <p:spPr>
              <a:xfrm>
                <a:off x="9588777" y="5333561"/>
                <a:ext cx="0" cy="143040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43996B5-AE98-9E4A-A204-1C2780BF6E34}"/>
                </a:ext>
              </a:extLst>
            </p:cNvPr>
            <p:cNvGrpSpPr/>
            <p:nvPr/>
          </p:nvGrpSpPr>
          <p:grpSpPr>
            <a:xfrm>
              <a:off x="4000848" y="5236728"/>
              <a:ext cx="169874" cy="152400"/>
              <a:chOff x="1820063" y="2286000"/>
              <a:chExt cx="169874" cy="152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1D6C90B-6D33-B444-9003-442B6490AEFF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Minus 74">
                <a:extLst>
                  <a:ext uri="{FF2B5EF4-FFF2-40B4-BE49-F238E27FC236}">
                    <a16:creationId xmlns:a16="http://schemas.microsoft.com/office/drawing/2014/main" id="{D300FFAB-DCC2-D749-9097-3D3403CBA775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D96092A-513A-864D-94D5-D0D86B4220CE}"/>
                </a:ext>
              </a:extLst>
            </p:cNvPr>
            <p:cNvGrpSpPr/>
            <p:nvPr/>
          </p:nvGrpSpPr>
          <p:grpSpPr>
            <a:xfrm>
              <a:off x="3491685" y="5248540"/>
              <a:ext cx="169874" cy="152400"/>
              <a:chOff x="1820063" y="2286000"/>
              <a:chExt cx="169874" cy="1524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FCF92B4-3496-F446-B015-147B59939DCC}"/>
                  </a:ext>
                </a:extLst>
              </p:cNvPr>
              <p:cNvSpPr/>
              <p:nvPr/>
            </p:nvSpPr>
            <p:spPr>
              <a:xfrm>
                <a:off x="1820063" y="2286000"/>
                <a:ext cx="169874" cy="152400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Minus 72">
                <a:extLst>
                  <a:ext uri="{FF2B5EF4-FFF2-40B4-BE49-F238E27FC236}">
                    <a16:creationId xmlns:a16="http://schemas.microsoft.com/office/drawing/2014/main" id="{D0EA344F-8F99-BB48-92EE-5FCD9668FD7E}"/>
                  </a:ext>
                </a:extLst>
              </p:cNvPr>
              <p:cNvSpPr/>
              <p:nvPr/>
            </p:nvSpPr>
            <p:spPr>
              <a:xfrm>
                <a:off x="1852588" y="2339340"/>
                <a:ext cx="109657" cy="45719"/>
              </a:xfrm>
              <a:prstGeom prst="mathMinus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278E24-BE70-1745-B605-E829D608955B}"/>
                </a:ext>
              </a:extLst>
            </p:cNvPr>
            <p:cNvSpPr txBox="1"/>
            <p:nvPr/>
          </p:nvSpPr>
          <p:spPr>
            <a:xfrm>
              <a:off x="5935473" y="2938615"/>
              <a:ext cx="183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RE-LE Opponency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E9D3E0-F4ED-2F4E-9872-FF0939AB2DF3}"/>
                </a:ext>
              </a:extLst>
            </p:cNvPr>
            <p:cNvSpPr txBox="1"/>
            <p:nvPr/>
          </p:nvSpPr>
          <p:spPr>
            <a:xfrm>
              <a:off x="801237" y="2912770"/>
              <a:ext cx="183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LE-RE Opponency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5ACEEF-8104-B248-87B3-548EA4CD90E1}"/>
                </a:ext>
              </a:extLst>
            </p:cNvPr>
            <p:cNvSpPr txBox="1"/>
            <p:nvPr/>
          </p:nvSpPr>
          <p:spPr>
            <a:xfrm>
              <a:off x="2740741" y="3194178"/>
              <a:ext cx="1262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Summation</a:t>
              </a:r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7A6646-967C-4743-8BE9-20E77CC47C20}"/>
                </a:ext>
              </a:extLst>
            </p:cNvPr>
            <p:cNvCxnSpPr>
              <a:stCxn id="143" idx="0"/>
              <a:endCxn id="112" idx="4"/>
            </p:cNvCxnSpPr>
            <p:nvPr/>
          </p:nvCxnSpPr>
          <p:spPr>
            <a:xfrm flipV="1">
              <a:off x="3467981" y="4031475"/>
              <a:ext cx="420308" cy="836066"/>
            </a:xfrm>
            <a:prstGeom prst="line">
              <a:avLst/>
            </a:prstGeom>
            <a:ln w="38100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E089CC-F3CF-3140-BC4D-62D1A5A258CC}"/>
                </a:ext>
              </a:extLst>
            </p:cNvPr>
            <p:cNvCxnSpPr>
              <a:stCxn id="137" idx="7"/>
              <a:endCxn id="108" idx="3"/>
            </p:cNvCxnSpPr>
            <p:nvPr/>
          </p:nvCxnSpPr>
          <p:spPr>
            <a:xfrm flipV="1">
              <a:off x="4094711" y="4001547"/>
              <a:ext cx="395738" cy="92704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ACAD99-93D8-084B-821F-4AE3EB3D61A7}"/>
                </a:ext>
              </a:extLst>
            </p:cNvPr>
            <p:cNvCxnSpPr>
              <a:stCxn id="110" idx="5"/>
              <a:endCxn id="141" idx="1"/>
            </p:cNvCxnSpPr>
            <p:nvPr/>
          </p:nvCxnSpPr>
          <p:spPr>
            <a:xfrm>
              <a:off x="4254752" y="3997107"/>
              <a:ext cx="436490" cy="93548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FB9474-DFE5-A34C-8D99-7F0B29430603}"/>
                </a:ext>
              </a:extLst>
            </p:cNvPr>
            <p:cNvCxnSpPr>
              <a:stCxn id="135" idx="1"/>
              <a:endCxn id="105" idx="1"/>
            </p:cNvCxnSpPr>
            <p:nvPr/>
          </p:nvCxnSpPr>
          <p:spPr>
            <a:xfrm flipH="1" flipV="1">
              <a:off x="4911506" y="4007740"/>
              <a:ext cx="300700" cy="9208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218F4A-09BF-B046-91DB-00271163C242}"/>
                </a:ext>
              </a:extLst>
            </p:cNvPr>
            <p:cNvSpPr txBox="1"/>
            <p:nvPr/>
          </p:nvSpPr>
          <p:spPr>
            <a:xfrm>
              <a:off x="2667000" y="6019800"/>
              <a:ext cx="16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Left monocular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11DF72-E0FF-2F49-AA4C-88F9211AB79A}"/>
                </a:ext>
              </a:extLst>
            </p:cNvPr>
            <p:cNvSpPr txBox="1"/>
            <p:nvPr/>
          </p:nvSpPr>
          <p:spPr>
            <a:xfrm>
              <a:off x="4557440" y="6019800"/>
              <a:ext cx="17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Right monocular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E83867-4C45-4642-9F69-6ABA646BB741}"/>
                </a:ext>
              </a:extLst>
            </p:cNvPr>
            <p:cNvSpPr/>
            <p:nvPr/>
          </p:nvSpPr>
          <p:spPr>
            <a:xfrm>
              <a:off x="1098970" y="3304834"/>
              <a:ext cx="1414387" cy="6525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63">
            <a:extLst>
              <a:ext uri="{FF2B5EF4-FFF2-40B4-BE49-F238E27FC236}">
                <a16:creationId xmlns:a16="http://schemas.microsoft.com/office/drawing/2014/main" id="{CEAFA507-D7F2-5549-80BF-43A5942FEA5F}"/>
              </a:ext>
            </a:extLst>
          </p:cNvPr>
          <p:cNvSpPr/>
          <p:nvPr/>
        </p:nvSpPr>
        <p:spPr>
          <a:xfrm>
            <a:off x="574318" y="893891"/>
            <a:ext cx="8063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interocular conflict between two percepts is here mediated through opponency neurons.</a:t>
            </a:r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659C97C1-9ED3-064D-AA29-BC42FBB7D774}"/>
              </a:ext>
            </a:extLst>
          </p:cNvPr>
          <p:cNvGrpSpPr/>
          <p:nvPr/>
        </p:nvGrpSpPr>
        <p:grpSpPr>
          <a:xfrm>
            <a:off x="7239000" y="1661274"/>
            <a:ext cx="1276486" cy="777125"/>
            <a:chOff x="7239000" y="1661274"/>
            <a:chExt cx="1276486" cy="777125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6435FB76-EC5D-1940-BAE7-0F44A3856A02}"/>
                </a:ext>
              </a:extLst>
            </p:cNvPr>
            <p:cNvSpPr/>
            <p:nvPr/>
          </p:nvSpPr>
          <p:spPr>
            <a:xfrm>
              <a:off x="7239000" y="1661274"/>
              <a:ext cx="1276486" cy="777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32702AAA-8825-5349-9241-8FE7D9733FCF}"/>
                </a:ext>
              </a:extLst>
            </p:cNvPr>
            <p:cNvSpPr txBox="1"/>
            <p:nvPr/>
          </p:nvSpPr>
          <p:spPr>
            <a:xfrm>
              <a:off x="7309616" y="1738731"/>
              <a:ext cx="1148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Excitatory</a:t>
              </a:r>
            </a:p>
            <a:p>
              <a:r>
                <a:rPr lang="en-GB" dirty="0">
                  <a:solidFill>
                    <a:srgbClr val="7030A0"/>
                  </a:solidFill>
                </a:rPr>
                <a:t>Inhibitory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4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4" name="Group 3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9" idx="1"/>
                  <a:endCxn id="1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1"/>
                  <a:endCxn id="1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141" idx="1"/>
                  <a:endCxn id="14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>
                <a:stCxn id="145" idx="0"/>
                <a:endCxn id="103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39" idx="0"/>
                <a:endCxn id="100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/>
                <p:cNvCxnSpPr>
                  <a:stCxn id="129" idx="1"/>
                  <a:endCxn id="12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84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3" idx="7"/>
                <a:endCxn id="86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1" idx="7"/>
                <a:endCxn id="95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5" idx="7"/>
                <a:endCxn id="93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9" idx="0"/>
                <a:endCxn id="69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7" idx="3"/>
                <a:endCxn id="145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80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88" idx="5"/>
                <a:endCxn id="135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0" idx="5"/>
                <a:endCxn id="141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99" idx="5"/>
                <a:endCxn id="143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97" idx="5"/>
                <a:endCxn id="137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cxnSpLocks/>
                  <a:endCxn id="149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47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110" name="Plus 10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8" name="Plus 10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6" name="Plus 10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4" name="Plus 10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2" name="Plus 10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0" name="Plus 9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98" name="Plus 9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96" name="Plus 9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94" name="Plus 9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92" name="Plus 9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Minus 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Minus 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Minus 84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Minus 82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Minus 8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Minus 7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Minus 7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Minus 69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Minus 67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60" name="Straight Connector 59"/>
              <p:cNvCxnSpPr>
                <a:stCxn id="143" idx="0"/>
                <a:endCxn id="111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137" idx="7"/>
                <a:endCxn id="107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9" idx="5"/>
                <a:endCxn id="141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35" idx="1"/>
                <a:endCxn id="104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74318" y="893891"/>
            <a:ext cx="806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</a:t>
            </a:r>
            <a:r>
              <a:rPr lang="en-US" dirty="0" err="1"/>
              <a:t>interocular</a:t>
            </a:r>
            <a:r>
              <a:rPr lang="en-US" dirty="0"/>
              <a:t> conflict between two percepts is here mediated through </a:t>
            </a:r>
            <a:r>
              <a:rPr lang="en-US" dirty="0" err="1"/>
              <a:t>opponency</a:t>
            </a:r>
            <a:r>
              <a:rPr lang="en-US" dirty="0"/>
              <a:t> neurons.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Saliency driven Attention: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stimulus with stronger sensory responses </a:t>
            </a:r>
            <a:r>
              <a:rPr lang="en-US" dirty="0"/>
              <a:t>attracts greater share of attention and reduces the attention allocated to the other stimulus. </a:t>
            </a: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80F74A7D-5B9D-7F42-8A5D-D5E45BDA0839}"/>
              </a:ext>
            </a:extLst>
          </p:cNvPr>
          <p:cNvSpPr txBox="1">
            <a:spLocks/>
          </p:cNvSpPr>
          <p:nvPr/>
        </p:nvSpPr>
        <p:spPr>
          <a:xfrm>
            <a:off x="450690" y="304800"/>
            <a:ext cx="8229600" cy="563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Neural</a:t>
            </a:r>
            <a:r>
              <a:rPr lang="de-DE" b="1" dirty="0"/>
              <a:t> rate </a:t>
            </a:r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mutual </a:t>
            </a:r>
            <a:r>
              <a:rPr lang="de-DE" b="1" dirty="0" err="1"/>
              <a:t>inhibition</a:t>
            </a:r>
            <a:r>
              <a:rPr lang="de-DE" b="1" dirty="0"/>
              <a:t> &amp; </a:t>
            </a:r>
            <a:r>
              <a:rPr lang="de-DE" b="1" dirty="0" err="1"/>
              <a:t>attention</a:t>
            </a:r>
            <a:endParaRPr lang="en-US" b="1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B58BAC-729A-0848-9F05-61968414C6CB}"/>
              </a:ext>
            </a:extLst>
          </p:cNvPr>
          <p:cNvGrpSpPr/>
          <p:nvPr/>
        </p:nvGrpSpPr>
        <p:grpSpPr>
          <a:xfrm>
            <a:off x="7629766" y="5776075"/>
            <a:ext cx="1276486" cy="777125"/>
            <a:chOff x="7239000" y="1661274"/>
            <a:chExt cx="1276486" cy="777125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1FA504-9FA9-BA4D-B518-16D519D97DDF}"/>
                </a:ext>
              </a:extLst>
            </p:cNvPr>
            <p:cNvSpPr/>
            <p:nvPr/>
          </p:nvSpPr>
          <p:spPr>
            <a:xfrm>
              <a:off x="7239000" y="1661274"/>
              <a:ext cx="1276486" cy="777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4F312487-3B3B-F643-992E-6EA2CEBB6F3B}"/>
                </a:ext>
              </a:extLst>
            </p:cNvPr>
            <p:cNvSpPr txBox="1"/>
            <p:nvPr/>
          </p:nvSpPr>
          <p:spPr>
            <a:xfrm>
              <a:off x="7309616" y="1738731"/>
              <a:ext cx="1148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Excitatory</a:t>
              </a:r>
            </a:p>
            <a:p>
              <a:r>
                <a:rPr lang="en-GB" dirty="0">
                  <a:solidFill>
                    <a:srgbClr val="7030A0"/>
                  </a:solidFill>
                </a:rPr>
                <a:t>Inhibitory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2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9725" y="1216223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07173" y="2357673"/>
            <a:ext cx="247439" cy="227157"/>
            <a:chOff x="4166452" y="2306983"/>
            <a:chExt cx="169874" cy="153924"/>
          </a:xfrm>
        </p:grpSpPr>
        <p:sp>
          <p:nvSpPr>
            <p:cNvPr id="309" name="Oval 308"/>
            <p:cNvSpPr/>
            <p:nvPr/>
          </p:nvSpPr>
          <p:spPr>
            <a:xfrm>
              <a:off x="4166452" y="2306983"/>
              <a:ext cx="169874" cy="153924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Minus 309"/>
            <p:cNvSpPr/>
            <p:nvPr/>
          </p:nvSpPr>
          <p:spPr>
            <a:xfrm>
              <a:off x="4198646" y="2360856"/>
              <a:ext cx="109657" cy="46176"/>
            </a:xfrm>
            <a:prstGeom prst="mathMinus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6680" y="2360856"/>
            <a:ext cx="247439" cy="224908"/>
            <a:chOff x="4995471" y="2280215"/>
            <a:chExt cx="169874" cy="152400"/>
          </a:xfrm>
        </p:grpSpPr>
        <p:sp>
          <p:nvSpPr>
            <p:cNvPr id="311" name="Plus 310"/>
            <p:cNvSpPr/>
            <p:nvPr/>
          </p:nvSpPr>
          <p:spPr>
            <a:xfrm>
              <a:off x="5014262" y="2290311"/>
              <a:ext cx="136500" cy="133469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995471" y="2280215"/>
              <a:ext cx="169874" cy="152400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Straight Arrow Connector 315"/>
          <p:cNvCxnSpPr>
            <a:cxnSpLocks/>
          </p:cNvCxnSpPr>
          <p:nvPr/>
        </p:nvCxnSpPr>
        <p:spPr>
          <a:xfrm>
            <a:off x="4049970" y="2196558"/>
            <a:ext cx="0" cy="164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>
            <a:off x="4728808" y="2209800"/>
            <a:ext cx="1919" cy="151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320" name="Group 319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5" name="Oval 46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Connector 465"/>
                <p:cNvCxnSpPr>
                  <a:stCxn id="465" idx="1"/>
                  <a:endCxn id="46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63" name="Oval 46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4" name="Straight Connector 46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1" name="Oval 46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61" idx="1"/>
                  <a:endCxn id="46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Connector 459"/>
                <p:cNvCxnSpPr>
                  <a:stCxn id="459" idx="1"/>
                  <a:endCxn id="45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57" name="Oval 45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7" idx="1"/>
                  <a:endCxn id="45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55" name="Oval 45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6" name="Straight Connector 455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3" name="Oval 45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461" idx="0"/>
                <a:endCxn id="420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455" idx="0"/>
                <a:endCxn id="417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9" idx="1"/>
                  <a:endCxn id="4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" name="Straight Connector 337"/>
              <p:cNvCxnSpPr>
                <a:endCxn id="401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stCxn id="459" idx="7"/>
                <a:endCxn id="403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457" idx="7"/>
                <a:endCxn id="412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451" idx="7"/>
                <a:endCxn id="410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455" idx="0"/>
                <a:endCxn id="386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stCxn id="384" idx="3"/>
                <a:endCxn id="461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38" name="Group 437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>
                    <a:stCxn id="397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Straight Connector 344"/>
              <p:cNvCxnSpPr>
                <a:stCxn id="405" idx="5"/>
                <a:endCxn id="451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407" idx="5"/>
                <a:endCxn id="457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416" idx="5"/>
                <a:endCxn id="459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414" idx="5"/>
                <a:endCxn id="453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9" name="Group 348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endCxn id="465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63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7" name="Plus 42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5" name="Plus 42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3" name="Plus 42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21" name="Plus 42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9" name="Plus 41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7" name="Plus 41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5" name="Plus 41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Minus 40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5" name="Oval 40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Minus 40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403" name="Oval 40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Minus 403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401" name="Oval 40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Minus 401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Minus 399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Minus 39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Group 367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Minus 3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Minus 3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Minus 386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Minus 384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2" name="TextBox 371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76" name="Straight Connector 375"/>
              <p:cNvCxnSpPr>
                <a:stCxn id="459" idx="0"/>
                <a:endCxn id="428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>
                <a:stCxn id="453" idx="7"/>
                <a:endCxn id="424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426" idx="5"/>
                <a:endCxn id="457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451" idx="1"/>
                <a:endCxn id="421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3" name="Straight Connector 382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/>
              <p:cNvSpPr txBox="1"/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470" name="TextBox 4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Title 470"/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A14C06F-6122-4ADA-811E-8C588E49F564}"/>
              </a:ext>
            </a:extLst>
          </p:cNvPr>
          <p:cNvCxnSpPr>
            <a:cxnSpLocks/>
          </p:cNvCxnSpPr>
          <p:nvPr/>
        </p:nvCxnSpPr>
        <p:spPr>
          <a:xfrm>
            <a:off x="4031681" y="2209800"/>
            <a:ext cx="71680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E0066ED-0091-4499-B8E9-F5B4EE985469}"/>
              </a:ext>
            </a:extLst>
          </p:cNvPr>
          <p:cNvCxnSpPr>
            <a:cxnSpLocks/>
          </p:cNvCxnSpPr>
          <p:nvPr/>
        </p:nvCxnSpPr>
        <p:spPr>
          <a:xfrm>
            <a:off x="4417330" y="1924095"/>
            <a:ext cx="0" cy="2857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1071" y="8674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 r="26538" b="27464"/>
          <a:stretch/>
        </p:blipFill>
        <p:spPr bwMode="auto">
          <a:xfrm>
            <a:off x="838200" y="2819400"/>
            <a:ext cx="6175520" cy="11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838201" y="1581346"/>
            <a:ext cx="61755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74613" y="8382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3" y="838200"/>
                <a:ext cx="4125208" cy="400110"/>
              </a:xfrm>
              <a:prstGeom prst="rect">
                <a:avLst/>
              </a:prstGeom>
              <a:blipFill>
                <a:blip r:embed="rId4"/>
                <a:stretch>
                  <a:fillRect t="-6061" b="-2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74613" y="1181236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3" y="1181236"/>
                <a:ext cx="4125208" cy="400110"/>
              </a:xfrm>
              <a:prstGeom prst="rect">
                <a:avLst/>
              </a:prstGeom>
              <a:blipFill>
                <a:blip r:embed="rId5"/>
                <a:stretch>
                  <a:fillRect t="-6061" b="-2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3952610"/>
            <a:ext cx="5770556" cy="2885277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6934671" y="1842760"/>
            <a:ext cx="686023" cy="369396"/>
          </a:xfrm>
          <a:prstGeom prst="rect">
            <a:avLst/>
          </a:prstGeom>
        </p:spPr>
      </p:pic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787679"/>
          </a:xfrm>
        </p:spPr>
        <p:txBody>
          <a:bodyPr>
            <a:normAutofit/>
          </a:bodyPr>
          <a:lstStyle/>
          <a:p>
            <a:r>
              <a:rPr lang="en-DE" b="1" dirty="0"/>
              <a:t>Model Alteration:</a:t>
            </a:r>
            <a:r>
              <a:rPr lang="en-US" b="1" dirty="0"/>
              <a:t> 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sp>
        <p:nvSpPr>
          <p:cNvPr id="4" name="Rectangle 3"/>
          <p:cNvSpPr/>
          <p:nvPr/>
        </p:nvSpPr>
        <p:spPr>
          <a:xfrm>
            <a:off x="5867400" y="4436951"/>
            <a:ext cx="3222455" cy="20035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Results</a:t>
            </a:r>
            <a:endParaRPr lang="en-DE" b="1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Adding external input to attention neurons </a:t>
            </a:r>
            <a:r>
              <a:rPr lang="en-US" b="1" dirty="0">
                <a:solidFill>
                  <a:schemeClr val="tx1"/>
                </a:solidFill>
              </a:rPr>
              <a:t>prolonged </a:t>
            </a:r>
            <a:r>
              <a:rPr lang="en-DE" dirty="0">
                <a:solidFill>
                  <a:schemeClr val="tx1"/>
                </a:solidFill>
              </a:rPr>
              <a:t>dominance periods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excited representation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shortened </a:t>
            </a:r>
            <a:r>
              <a:rPr lang="en-US" dirty="0">
                <a:solidFill>
                  <a:schemeClr val="tx1"/>
                </a:solidFill>
              </a:rPr>
              <a:t>periods of the </a:t>
            </a:r>
            <a:r>
              <a:rPr lang="en-US" b="1" dirty="0">
                <a:solidFill>
                  <a:schemeClr val="tx1"/>
                </a:solidFill>
              </a:rPr>
              <a:t>suppressed</a:t>
            </a:r>
            <a:r>
              <a:rPr lang="en-US" dirty="0">
                <a:solidFill>
                  <a:schemeClr val="tx1"/>
                </a:solidFill>
              </a:rPr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22037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00E8-9B20-BC4F-AD74-E8CC34C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E0D7B-9919-49DB-8754-0B42D1E0F34E}"/>
              </a:ext>
            </a:extLst>
          </p:cNvPr>
          <p:cNvSpPr/>
          <p:nvPr/>
        </p:nvSpPr>
        <p:spPr>
          <a:xfrm>
            <a:off x="381001" y="1219200"/>
            <a:ext cx="4114799" cy="358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were able to reimplement the model in an object-oriented framework in python 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alteration:</a:t>
            </a:r>
            <a:endParaRPr lang="en-DE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 excitatory input to attention neurons prolongs dominance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input strengths of &gt; ~12.4% of normal excitatory drive leads to a </a:t>
            </a:r>
            <a:r>
              <a:rPr lang="en-US" b="1" dirty="0">
                <a:solidFill>
                  <a:schemeClr val="tx1"/>
                </a:solidFill>
              </a:rPr>
              <a:t>Winner-takes-all </a:t>
            </a:r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9DE818A-C5F6-4FED-8ACE-782859367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6" t="38498" r="22887" b="17515"/>
          <a:stretch/>
        </p:blipFill>
        <p:spPr>
          <a:xfrm>
            <a:off x="4114800" y="1273011"/>
            <a:ext cx="4829492" cy="312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471C6-2E81-4416-A23B-B9639A296DCC}"/>
              </a:ext>
            </a:extLst>
          </p:cNvPr>
          <p:cNvSpPr/>
          <p:nvPr/>
        </p:nvSpPr>
        <p:spPr>
          <a:xfrm>
            <a:off x="381000" y="5138582"/>
            <a:ext cx="8381999" cy="118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Outlook: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 the observed changes in dominance duration to experimental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alternative alteration by weight changes</a:t>
            </a:r>
          </a:p>
        </p:txBody>
      </p:sp>
    </p:spTree>
    <p:extLst>
      <p:ext uri="{BB962C8B-B14F-4D97-AF65-F5344CB8AC3E}">
        <p14:creationId xmlns:p14="http://schemas.microsoft.com/office/powerpoint/2010/main" val="219716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7A02A59-17CA-644E-8D2B-446E57E1F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1" b="21473"/>
          <a:stretch/>
        </p:blipFill>
        <p:spPr>
          <a:xfrm>
            <a:off x="180534" y="4460559"/>
            <a:ext cx="1725163" cy="2067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ADFB8E-EFEE-9246-9583-924B346E4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21" y="2900883"/>
            <a:ext cx="1941081" cy="177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3817-78AD-4C0C-8676-1ECCDDFFAD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/>
          <a:stretch/>
        </p:blipFill>
        <p:spPr>
          <a:xfrm>
            <a:off x="914400" y="2208415"/>
            <a:ext cx="2351276" cy="19917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993823" y="838200"/>
            <a:ext cx="4966013" cy="2356945"/>
          </a:xfrm>
          <a:prstGeom prst="wedgeRectCallout">
            <a:avLst>
              <a:gd name="adj1" fmla="val 14329"/>
              <a:gd name="adj2" fmla="val 5840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 work was an inspiring adventure for me with the exploration how to implement object-based programming in python and how a well-defined scope of a project improves motivation and success. It was fun working in an interdisciplinary team and in the end,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my dream to  explore a cortical mechanism without data became true.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697" y="4741191"/>
            <a:ext cx="6593650" cy="1243367"/>
          </a:xfrm>
          <a:prstGeom prst="wedgeRectCallout">
            <a:avLst>
              <a:gd name="adj1" fmla="val -56035"/>
              <a:gd name="adj2" fmla="val 2604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While it has been really interesting to implement a model that goes a lot deeper than I’m used to as a cognitive neuroscientist, the most helpful aspect for me has been the project-based work in a team. It’s been a really enjoyable journey and I take a lot away from it.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52400" y="892311"/>
            <a:ext cx="3212592" cy="1316104"/>
          </a:xfrm>
          <a:prstGeom prst="wedgeRectCallout">
            <a:avLst>
              <a:gd name="adj1" fmla="val -3519"/>
              <a:gd name="adj2" fmla="val 8923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 really enjoyed this project work. </a:t>
            </a:r>
          </a:p>
          <a:p>
            <a:pPr algn="ctr"/>
            <a:r>
              <a:rPr lang="en-DE" sz="1600" dirty="0"/>
              <a:t>It took use some time to find a project everyone was interested in, but once we had a plan it was pretty straight forward.</a:t>
            </a: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87B155ED-6F32-4C44-B965-37CE0BE5CEA3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/>
              <a:t>Neuromatch</a:t>
            </a:r>
            <a:r>
              <a:rPr lang="en-GB" sz="2800" b="1" dirty="0"/>
              <a:t> summer school project TEAM:</a:t>
            </a:r>
          </a:p>
          <a:p>
            <a:pPr algn="ctr"/>
            <a:r>
              <a:rPr lang="en-GB" sz="2000" b="1" dirty="0"/>
              <a:t>“We’re usually modelling for Victoria’s secret”</a:t>
            </a:r>
            <a:endParaRPr lang="en-GB" sz="2800" b="1" dirty="0"/>
          </a:p>
        </p:txBody>
      </p:sp>
      <p:sp>
        <p:nvSpPr>
          <p:cNvPr id="12" name="Textfeld 3">
            <a:extLst>
              <a:ext uri="{FF2B5EF4-FFF2-40B4-BE49-F238E27FC236}">
                <a16:creationId xmlns:a16="http://schemas.microsoft.com/office/drawing/2014/main" id="{95DB7359-3BEB-4EF1-815F-B18C4958847A}"/>
              </a:ext>
            </a:extLst>
          </p:cNvPr>
          <p:cNvSpPr txBox="1"/>
          <p:nvPr/>
        </p:nvSpPr>
        <p:spPr>
          <a:xfrm>
            <a:off x="16553" y="6553200"/>
            <a:ext cx="920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 would like to thank our mentor, </a:t>
            </a:r>
            <a:r>
              <a:rPr lang="en-GB" sz="1400" dirty="0" err="1"/>
              <a:t>Xaq</a:t>
            </a:r>
            <a:r>
              <a:rPr lang="en-GB" sz="1400" dirty="0"/>
              <a:t> </a:t>
            </a:r>
            <a:r>
              <a:rPr lang="en-GB" sz="1400" dirty="0" err="1"/>
              <a:t>Pitkow</a:t>
            </a:r>
            <a:r>
              <a:rPr lang="en-GB" sz="1400" dirty="0"/>
              <a:t> for his time and his great explanations and drawings to bifurcation.  </a:t>
            </a:r>
          </a:p>
        </p:txBody>
      </p:sp>
    </p:spTree>
    <p:extLst>
      <p:ext uri="{BB962C8B-B14F-4D97-AF65-F5344CB8AC3E}">
        <p14:creationId xmlns:p14="http://schemas.microsoft.com/office/powerpoint/2010/main" val="33746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Bildschirmpräsentation (4:3)</PresentationFormat>
  <Paragraphs>107</Paragraphs>
  <Slides>13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PowerPoint-Präsentation</vt:lpstr>
      <vt:lpstr>The role of attention in a computational model of binocular rivalry</vt:lpstr>
      <vt:lpstr>PowerPoint-Präsentation</vt:lpstr>
      <vt:lpstr>PowerPoint-Präsentation</vt:lpstr>
      <vt:lpstr>PowerPoint-Präsentation</vt:lpstr>
      <vt:lpstr>Model Alteration I: External input to attention population</vt:lpstr>
      <vt:lpstr>Model Alteration: External input to attention population</vt:lpstr>
      <vt:lpstr>Conclusion</vt:lpstr>
      <vt:lpstr>PowerPoint-Präsentation</vt:lpstr>
      <vt:lpstr>PowerPoint-Präsentation</vt:lpstr>
      <vt:lpstr>Simulated dynamic of binocular rivalry depends on attention</vt:lpstr>
      <vt:lpstr>Model Alteration I: External input to attention population</vt:lpstr>
      <vt:lpstr>Model Alteration I: External input to attention population</vt:lpstr>
    </vt:vector>
  </TitlesOfParts>
  <Company>Deutsches Primatenzentrum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Kaduk, Kristin</dc:creator>
  <cp:lastModifiedBy>Kristin Kaduk</cp:lastModifiedBy>
  <cp:revision>79</cp:revision>
  <dcterms:created xsi:type="dcterms:W3CDTF">2020-07-28T14:06:48Z</dcterms:created>
  <dcterms:modified xsi:type="dcterms:W3CDTF">2020-07-31T18:28:41Z</dcterms:modified>
</cp:coreProperties>
</file>