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2" r:id="rId3"/>
    <p:sldId id="273" r:id="rId4"/>
    <p:sldId id="274" r:id="rId5"/>
    <p:sldId id="281" r:id="rId6"/>
    <p:sldId id="275" r:id="rId7"/>
    <p:sldId id="276" r:id="rId8"/>
    <p:sldId id="278" r:id="rId9"/>
    <p:sldId id="277" r:id="rId10"/>
    <p:sldId id="284" r:id="rId11"/>
    <p:sldId id="285" r:id="rId12"/>
    <p:sldId id="282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9" autoAdjust="0"/>
    <p:restoredTop sz="94643"/>
  </p:normalViewPr>
  <p:slideViewPr>
    <p:cSldViewPr>
      <p:cViewPr varScale="1">
        <p:scale>
          <a:sx n="81" d="100"/>
          <a:sy n="81" d="100"/>
        </p:scale>
        <p:origin x="12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9A75-32FE-4C9A-A6BA-C42EBCAC6AD0}" type="datetimeFigureOut">
              <a:rPr lang="en-US" smtClean="0"/>
              <a:t>2020-07-31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2892-4D7A-484D-BD3B-6A575BA3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913141F-5F1C-0649-A2A5-C438AE0CFE52}"/>
              </a:ext>
            </a:extLst>
          </p:cNvPr>
          <p:cNvSpPr/>
          <p:nvPr/>
        </p:nvSpPr>
        <p:spPr>
          <a:xfrm>
            <a:off x="304800" y="886383"/>
            <a:ext cx="8172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b="1" dirty="0"/>
              <a:t>The </a:t>
            </a:r>
            <a:r>
              <a:rPr lang="de-DE" sz="2800" b="1" dirty="0" err="1"/>
              <a:t>role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attention</a:t>
            </a:r>
            <a:r>
              <a:rPr lang="de-DE" sz="2800" b="1" dirty="0"/>
              <a:t> in a </a:t>
            </a:r>
            <a:r>
              <a:rPr lang="de-DE" sz="2800" b="1" dirty="0" err="1"/>
              <a:t>neural</a:t>
            </a:r>
            <a:r>
              <a:rPr lang="de-DE" sz="2800" b="1" dirty="0"/>
              <a:t> rate </a:t>
            </a:r>
            <a:r>
              <a:rPr lang="de-DE" sz="2800" b="1" dirty="0" err="1"/>
              <a:t>model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binocular</a:t>
            </a:r>
            <a:r>
              <a:rPr lang="de-DE" sz="2800" b="1" dirty="0"/>
              <a:t> </a:t>
            </a:r>
            <a:r>
              <a:rPr lang="de-DE" sz="2800" b="1" dirty="0" err="1"/>
              <a:t>rivalry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925395-6B08-664C-8C91-1E32BEB9295E}"/>
              </a:ext>
            </a:extLst>
          </p:cNvPr>
          <p:cNvSpPr txBox="1"/>
          <p:nvPr/>
        </p:nvSpPr>
        <p:spPr>
          <a:xfrm>
            <a:off x="2610695" y="2176754"/>
            <a:ext cx="356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Neuromatch</a:t>
            </a:r>
            <a:r>
              <a:rPr lang="en-GB" dirty="0"/>
              <a:t> summer school project</a:t>
            </a:r>
          </a:p>
          <a:p>
            <a:pPr algn="ctr"/>
            <a:r>
              <a:rPr lang="en-GB" dirty="0"/>
              <a:t>July 2020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426E0E-A1F2-0042-889F-6C4222B88BA7}"/>
              </a:ext>
            </a:extLst>
          </p:cNvPr>
          <p:cNvSpPr txBox="1"/>
          <p:nvPr/>
        </p:nvSpPr>
        <p:spPr>
          <a:xfrm>
            <a:off x="533400" y="5791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would like to thank our mentor, </a:t>
            </a:r>
            <a:r>
              <a:rPr lang="en-GB" dirty="0" err="1"/>
              <a:t>Xaq</a:t>
            </a:r>
            <a:r>
              <a:rPr lang="en-GB" dirty="0"/>
              <a:t> </a:t>
            </a:r>
            <a:r>
              <a:rPr lang="en-GB" dirty="0" err="1"/>
              <a:t>Pitkow</a:t>
            </a:r>
            <a:r>
              <a:rPr lang="en-GB" dirty="0"/>
              <a:t> for his time and his great explanations and drawings to bifurcation. 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B679B-B94E-F34B-BCC5-96127D3BB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9" y="3070412"/>
            <a:ext cx="1733266" cy="15885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799C3B-1150-2C4D-A3F3-D7C3E1E1E3FE}"/>
              </a:ext>
            </a:extLst>
          </p:cNvPr>
          <p:cNvSpPr txBox="1"/>
          <p:nvPr/>
        </p:nvSpPr>
        <p:spPr>
          <a:xfrm>
            <a:off x="6403599" y="5029200"/>
            <a:ext cx="166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Kristin Kaduk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B26F99-FCD2-A243-AA6B-D03104972C22}"/>
              </a:ext>
            </a:extLst>
          </p:cNvPr>
          <p:cNvSpPr txBox="1"/>
          <p:nvPr/>
        </p:nvSpPr>
        <p:spPr>
          <a:xfrm>
            <a:off x="3675559" y="5029200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Lukas Neugebauer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0B57C0-9AD5-D54F-AD0A-D3D997B4B3B8}"/>
              </a:ext>
            </a:extLst>
          </p:cNvPr>
          <p:cNvSpPr txBox="1"/>
          <p:nvPr/>
        </p:nvSpPr>
        <p:spPr>
          <a:xfrm>
            <a:off x="1016769" y="5029200"/>
            <a:ext cx="18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Gerion</a:t>
            </a:r>
            <a:r>
              <a:rPr lang="en-GB" dirty="0"/>
              <a:t> </a:t>
            </a:r>
            <a:r>
              <a:rPr lang="en-GB" dirty="0" err="1"/>
              <a:t>Nabbefeld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5DA45-0EFB-1648-94B0-5D9E585927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/>
          <a:stretch/>
        </p:blipFill>
        <p:spPr>
          <a:xfrm>
            <a:off x="998840" y="3125149"/>
            <a:ext cx="1847172" cy="151138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D81DBE2-2B95-6C4D-B5D3-1E7E8409C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11" b="21473"/>
          <a:stretch/>
        </p:blipFill>
        <p:spPr>
          <a:xfrm>
            <a:off x="3887787" y="3048000"/>
            <a:ext cx="1368425" cy="16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EC2684-1E2E-4BA4-B133-4C317903F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791200" y="4059715"/>
            <a:ext cx="5596570" cy="27982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BFB85-1065-4309-9B74-0E51CD318746}"/>
              </a:ext>
            </a:extLst>
          </p:cNvPr>
          <p:cNvSpPr/>
          <p:nvPr/>
        </p:nvSpPr>
        <p:spPr>
          <a:xfrm>
            <a:off x="9413775" y="2079396"/>
            <a:ext cx="28194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600" b="1" dirty="0">
                <a:solidFill>
                  <a:schemeClr val="tx1"/>
                </a:solidFill>
              </a:rPr>
              <a:t>Conclusion:</a:t>
            </a:r>
          </a:p>
          <a:p>
            <a:r>
              <a:rPr lang="en-DE" sz="1600" dirty="0">
                <a:solidFill>
                  <a:schemeClr val="tx1"/>
                </a:solidFill>
              </a:rPr>
              <a:t>Adding differential external input to the attention neurons prolongs dominance periods of the excited representation, while reducing the duration for the inhibited representation, over the entire network. </a:t>
            </a:r>
          </a:p>
          <a:p>
            <a:endParaRPr lang="en-DE" sz="1600" dirty="0">
              <a:solidFill>
                <a:schemeClr val="tx1"/>
              </a:solidFill>
            </a:endParaRPr>
          </a:p>
          <a:p>
            <a:r>
              <a:rPr lang="en-DE" sz="1600" dirty="0">
                <a:solidFill>
                  <a:schemeClr val="tx1"/>
                </a:solidFill>
              </a:rPr>
              <a:t>This holds for additional inputs with a strength of up to ~12.4% of the maximum excitatory drive by summation neurons to the attention neurons. For stronger inputs the excited representation becomes persistent.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itle 470">
            <a:extLst>
              <a:ext uri="{FF2B5EF4-FFF2-40B4-BE49-F238E27FC236}">
                <a16:creationId xmlns:a16="http://schemas.microsoft.com/office/drawing/2014/main" id="{C3851D02-0E35-430F-A0E0-B74B52FD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6AADB-C26C-4130-93EC-61B926F8F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9"/>
          <a:stretch/>
        </p:blipFill>
        <p:spPr>
          <a:xfrm>
            <a:off x="252320" y="1447800"/>
            <a:ext cx="4561520" cy="1545289"/>
          </a:xfrm>
          <a:prstGeom prst="rect">
            <a:avLst/>
          </a:prstGeom>
        </p:spPr>
      </p:pic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8778EE4D-9BD4-4100-898A-CD47B601D4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9"/>
          <a:stretch/>
        </p:blipFill>
        <p:spPr>
          <a:xfrm>
            <a:off x="252319" y="3347901"/>
            <a:ext cx="4561520" cy="155733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82E64-860C-4D8B-8BD1-68118E0FAB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8"/>
          <a:stretch/>
        </p:blipFill>
        <p:spPr>
          <a:xfrm>
            <a:off x="252919" y="4940863"/>
            <a:ext cx="4552393" cy="1554227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A37CF6-7D95-4B96-8E99-1B6EC30ED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t="78354" r="4890" b="12896"/>
          <a:stretch/>
        </p:blipFill>
        <p:spPr>
          <a:xfrm>
            <a:off x="4800600" y="1560822"/>
            <a:ext cx="686023" cy="369396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FD6D46B-0C14-40A5-BAFE-61C98D4FD7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4" y="5105400"/>
            <a:ext cx="4038600" cy="1615440"/>
          </a:xfrm>
          <a:prstGeom prst="rect">
            <a:avLst/>
          </a:prstGeom>
        </p:spPr>
      </p:pic>
      <p:pic>
        <p:nvPicPr>
          <p:cNvPr id="21" name="Picture 3" descr="C:\Users\kkaduk\Desktop\Kristin\GitHub\neuromatch_project\plots\example_plots\simulation_ext_attention_drive_[0.060,-0.060].png">
            <a:extLst>
              <a:ext uri="{FF2B5EF4-FFF2-40B4-BE49-F238E27FC236}">
                <a16:creationId xmlns:a16="http://schemas.microsoft.com/office/drawing/2014/main" id="{332D8F04-620A-484B-816B-AEEE4BD24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67647" r="26538" b="29171"/>
          <a:stretch/>
        </p:blipFill>
        <p:spPr bwMode="auto">
          <a:xfrm>
            <a:off x="647704" y="6436104"/>
            <a:ext cx="4071937" cy="1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C352F5-0614-4080-8045-2FEE876EEA3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866" t="43448" r="22887" b="17147"/>
          <a:stretch/>
        </p:blipFill>
        <p:spPr>
          <a:xfrm>
            <a:off x="6161309" y="1109227"/>
            <a:ext cx="2971800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639415-790A-4CFC-9A23-5EC27FBD1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1905000"/>
            <a:ext cx="914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00E8-9B20-BC4F-AD74-E8CC34C8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E0D7B-9919-49DB-8754-0B42D1E0F34E}"/>
              </a:ext>
            </a:extLst>
          </p:cNvPr>
          <p:cNvSpPr/>
          <p:nvPr/>
        </p:nvSpPr>
        <p:spPr>
          <a:xfrm>
            <a:off x="381001" y="1219200"/>
            <a:ext cx="5029199" cy="522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were able to reimplement the model in an object-oriented framework in python </a:t>
            </a:r>
          </a:p>
          <a:p>
            <a:endParaRPr lang="en-US" b="1" u="sng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Model alteration I:</a:t>
            </a:r>
            <a:endParaRPr lang="en-DE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 excitatory input to attention neurons prolongs dominance durations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input strengths of &gt; ~12.4% of normal excitatory drive leads to a </a:t>
            </a:r>
            <a:r>
              <a:rPr lang="en-US" b="1" dirty="0">
                <a:solidFill>
                  <a:schemeClr val="tx1"/>
                </a:solidFill>
              </a:rPr>
              <a:t>Winner-takes-all </a:t>
            </a:r>
            <a:r>
              <a:rPr lang="en-US" dirty="0">
                <a:solidFill>
                  <a:schemeClr val="tx1"/>
                </a:solidFill>
              </a:rPr>
              <a:t>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Model alteration II: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Increasing attention weights of sensory neurons reduces dominance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Finally, leads to winning in </a:t>
            </a:r>
            <a:r>
              <a:rPr lang="en-US" b="1" dirty="0">
                <a:solidFill>
                  <a:schemeClr val="tx1"/>
                </a:solidFill>
              </a:rPr>
              <a:t>Winner-take-all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49DE818A-C5F6-4FED-8ACE-782859367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6" t="38498" r="22887" b="17515"/>
          <a:stretch/>
        </p:blipFill>
        <p:spPr>
          <a:xfrm>
            <a:off x="5434553" y="1905000"/>
            <a:ext cx="3497344" cy="2262433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36DD6058-0218-43A2-959C-710A1575B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6" t="43448" r="22887" b="17147"/>
          <a:stretch/>
        </p:blipFill>
        <p:spPr>
          <a:xfrm>
            <a:off x="5434553" y="4417055"/>
            <a:ext cx="3497344" cy="20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6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C7A02A59-17CA-644E-8D2B-446E57E1F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1" b="21473"/>
          <a:stretch/>
        </p:blipFill>
        <p:spPr>
          <a:xfrm>
            <a:off x="609600" y="4596167"/>
            <a:ext cx="1725163" cy="20676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ADFB8E-EFEE-9246-9583-924B346E4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98" y="2672283"/>
            <a:ext cx="1941081" cy="1778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23817-78AD-4C0C-8676-1ECCDDFFAD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2988216" cy="199176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962400" y="386254"/>
            <a:ext cx="4966013" cy="2580291"/>
          </a:xfrm>
          <a:prstGeom prst="wedgeRectCallout">
            <a:avLst>
              <a:gd name="adj1" fmla="val 14329"/>
              <a:gd name="adj2" fmla="val 5840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project work was an inspiring adventure for me with the exploration how to implement object-based programming in python and how a well defined scope of a project improves motivation and success. It was fun working in an interdisciplinary team and in the end,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my dream to  explore a cortical mechanism without data became true.</a:t>
            </a:r>
          </a:p>
          <a:p>
            <a:pPr algn="ctr"/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334763" y="4596167"/>
            <a:ext cx="6593650" cy="1524000"/>
          </a:xfrm>
          <a:prstGeom prst="wedgeRectCallout">
            <a:avLst>
              <a:gd name="adj1" fmla="val -56035"/>
              <a:gd name="adj2" fmla="val 2604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While it has been really interesting to implement a model that goes a lot deeper than I’m used to as a cognitive neuroscientist, the most helpful aspect for me has been the project-based work in a team. It’s been a really enjoyable journey and I take a lot away from it.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84074" y="194209"/>
            <a:ext cx="3212592" cy="1524000"/>
          </a:xfrm>
          <a:prstGeom prst="wedgeRectCallout">
            <a:avLst>
              <a:gd name="adj1" fmla="val -8508"/>
              <a:gd name="adj2" fmla="val 9356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I really enjoyed this project work. </a:t>
            </a:r>
          </a:p>
          <a:p>
            <a:pPr algn="ctr"/>
            <a:r>
              <a:rPr lang="en-DE" sz="1600" dirty="0"/>
              <a:t>It took use some time to find a project everyone was interested in, but once we had a plan it was pretty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33746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The role of attention in a computational model of binocular rivalry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403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dirty="0"/>
              <a:t>Binocular rivalry </a:t>
            </a:r>
            <a:r>
              <a:rPr lang="de-DE" dirty="0"/>
              <a:t>is the alternation between incompartible monocular images presented to the two eyes.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Experimental evidence has shown that binocular rivalry also depends on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attention</a:t>
            </a:r>
            <a:r>
              <a:rPr lang="de-DE" dirty="0"/>
              <a:t>. The neural network model from Li et al. (2016) explains the intrinsic cortical interactions between mutual inhibition and attention in visual perception.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Our scientific questions: </a:t>
            </a:r>
            <a:r>
              <a:rPr lang="en-US" dirty="0"/>
              <a:t>What is the computational role of saliency and voluntary attention in binocular rivalry?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What did we do? </a:t>
            </a:r>
          </a:p>
          <a:p>
            <a:pPr marL="457200" indent="-457200">
              <a:buAutoNum type="arabicParenR"/>
            </a:pPr>
            <a:r>
              <a:rPr lang="de-DE" dirty="0"/>
              <a:t>Replication of the published model (Li et al. 2016) from matlab into a object-based environment in python</a:t>
            </a:r>
          </a:p>
          <a:p>
            <a:pPr marL="457200" indent="-457200">
              <a:buAutoNum type="arabicParenR"/>
            </a:pPr>
            <a:r>
              <a:rPr lang="de-DE" dirty="0"/>
              <a:t>Two different ideas how to implement voluntary attention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98" y="1574884"/>
            <a:ext cx="5459404" cy="1795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59A2F-871E-4D78-9E2F-841A8D676275}"/>
              </a:ext>
            </a:extLst>
          </p:cNvPr>
          <p:cNvSpPr txBox="1"/>
          <p:nvPr/>
        </p:nvSpPr>
        <p:spPr>
          <a:xfrm>
            <a:off x="1752600" y="3327484"/>
            <a:ext cx="6248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Luke </a:t>
            </a:r>
            <a:r>
              <a:rPr lang="de-DE" sz="1050" dirty="0" err="1"/>
              <a:t>Smillie</a:t>
            </a:r>
            <a:r>
              <a:rPr lang="en-DE" sz="1050" dirty="0"/>
              <a:t> (2017): </a:t>
            </a:r>
            <a:r>
              <a:rPr lang="en-GB" sz="1050" dirty="0"/>
              <a:t>People with creative personalities really do see the world differently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22183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90" y="304800"/>
            <a:ext cx="8229600" cy="563562"/>
          </a:xfrm>
        </p:spPr>
        <p:txBody>
          <a:bodyPr>
            <a:normAutofit/>
          </a:bodyPr>
          <a:lstStyle/>
          <a:p>
            <a:r>
              <a:rPr lang="de-DE" b="1" dirty="0"/>
              <a:t>Neural rate model with mutual inhibition &amp; attention</a:t>
            </a:r>
            <a:endParaRPr lang="en-US" b="1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801237" y="2360856"/>
            <a:ext cx="6968392" cy="4028276"/>
            <a:chOff x="801237" y="2360856"/>
            <a:chExt cx="6968392" cy="4028276"/>
          </a:xfrm>
        </p:grpSpPr>
        <p:grpSp>
          <p:nvGrpSpPr>
            <p:cNvPr id="4" name="Group 3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Connector 149"/>
                <p:cNvCxnSpPr>
                  <a:stCxn id="149" idx="1"/>
                  <a:endCxn id="14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>
                  <a:stCxn id="145" idx="1"/>
                  <a:endCxn id="1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43" idx="1"/>
                  <a:endCxn id="14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/>
                <p:cNvCxnSpPr>
                  <a:stCxn id="141" idx="1"/>
                  <a:endCxn id="14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>
                <a:stCxn id="145" idx="0"/>
                <a:endCxn id="103" idx="4"/>
              </p:cNvCxnSpPr>
              <p:nvPr/>
            </p:nvCxnSpPr>
            <p:spPr>
              <a:xfrm flipV="1">
                <a:off x="4031106" y="3153166"/>
                <a:ext cx="12595" cy="36850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39" idx="0"/>
                <a:endCxn id="100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3" idx="1"/>
                  <a:endCxn id="13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/>
                <p:cNvCxnSpPr>
                  <a:stCxn id="129" idx="1"/>
                  <a:endCxn id="12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endCxn id="84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3" idx="7"/>
                <a:endCxn id="86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41" idx="7"/>
                <a:endCxn id="95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35" idx="7"/>
                <a:endCxn id="93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9" idx="0"/>
                <a:endCxn id="69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67" idx="3"/>
                <a:endCxn id="145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>
                    <a:stCxn id="80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88" idx="5"/>
                <a:endCxn id="135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90" idx="5"/>
                <a:endCxn id="141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99" idx="5"/>
                <a:endCxn id="143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97" idx="5"/>
                <a:endCxn id="137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2721585" y="2797579"/>
                <a:ext cx="2104362" cy="2764911"/>
                <a:chOff x="3169885" y="2797579"/>
                <a:chExt cx="1656061" cy="2764911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183481" y="2797579"/>
                  <a:ext cx="0" cy="27542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3726596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169885" y="5551831"/>
                  <a:ext cx="1653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4823488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endCxn id="149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3955640" y="2797579"/>
                <a:ext cx="1994544" cy="2877904"/>
                <a:chOff x="3947182" y="2797579"/>
                <a:chExt cx="1705033" cy="2877904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 flipH="1" flipV="1">
                  <a:off x="5136507" y="5268463"/>
                  <a:ext cx="3400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47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3952450" y="5253799"/>
                  <a:ext cx="7557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3947182" y="5660819"/>
                  <a:ext cx="170503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110" name="Plus 109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108" name="Plus 107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106" name="Plus 105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4" name="Plus 103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2" name="Plus 101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100" name="Plus 99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98" name="Plus 97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96" name="Plus 95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94" name="Plus 93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92" name="Plus 91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Minus 9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Minus 88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Minus 84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Minus 82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Minus 8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Minus 7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Minus 71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Minus 69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Minus 67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60" name="Straight Connector 59"/>
              <p:cNvCxnSpPr>
                <a:stCxn id="143" idx="0"/>
                <a:endCxn id="111" idx="4"/>
              </p:cNvCxnSpPr>
              <p:nvPr/>
            </p:nvCxnSpPr>
            <p:spPr>
              <a:xfrm flipV="1">
                <a:off x="3467981" y="4031475"/>
                <a:ext cx="420308" cy="836066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137" idx="7"/>
                <a:endCxn id="107" idx="3"/>
              </p:cNvCxnSpPr>
              <p:nvPr/>
            </p:nvCxnSpPr>
            <p:spPr>
              <a:xfrm flipV="1">
                <a:off x="4094711" y="4001547"/>
                <a:ext cx="395738" cy="92704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09" idx="5"/>
                <a:endCxn id="141" idx="1"/>
              </p:cNvCxnSpPr>
              <p:nvPr/>
            </p:nvCxnSpPr>
            <p:spPr>
              <a:xfrm>
                <a:off x="4254752" y="3997107"/>
                <a:ext cx="436490" cy="935489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135" idx="1"/>
                <a:endCxn id="104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5934960" y="2797579"/>
                <a:ext cx="0" cy="2863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/>
            <p:nvPr/>
          </p:nvCxnSpPr>
          <p:spPr>
            <a:xfrm flipV="1">
              <a:off x="4919308" y="2797579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74318" y="893891"/>
            <a:ext cx="8063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Mutual inhibition</a:t>
            </a:r>
            <a:r>
              <a:rPr lang="en-US" dirty="0"/>
              <a:t>: The </a:t>
            </a:r>
            <a:r>
              <a:rPr lang="en-US" dirty="0" err="1"/>
              <a:t>interocular</a:t>
            </a:r>
            <a:r>
              <a:rPr lang="en-US" dirty="0"/>
              <a:t> conflict between two percepts is here mediated through </a:t>
            </a:r>
            <a:r>
              <a:rPr lang="en-US" dirty="0" err="1"/>
              <a:t>opponency</a:t>
            </a:r>
            <a:r>
              <a:rPr lang="en-US" dirty="0"/>
              <a:t> neurons.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Saliency:</a:t>
            </a:r>
            <a:r>
              <a:rPr lang="en-US" dirty="0"/>
              <a:t> The </a:t>
            </a:r>
            <a:r>
              <a:rPr lang="en-US" b="1" dirty="0"/>
              <a:t>stimulus with stronger sensory responses </a:t>
            </a:r>
            <a:r>
              <a:rPr lang="en-US" dirty="0"/>
              <a:t>attracts greater share of attention and reduces the attention allocated to the other stimulus.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688383" y="6096000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Sensory Input??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Simulated dynamic of binocular rivalry depends on attention</a:t>
            </a:r>
            <a:endParaRPr lang="en-US" b="1" dirty="0"/>
          </a:p>
        </p:txBody>
      </p:sp>
      <p:pic>
        <p:nvPicPr>
          <p:cNvPr id="151" name="Picture 2" descr="C:\Users\kkaduk\Desktop\Kristin\GitHub\neuromatch_project\plots\plo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3" y="4501298"/>
            <a:ext cx="6384307" cy="212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10513" r="3093" b="2551"/>
          <a:stretch/>
        </p:blipFill>
        <p:spPr>
          <a:xfrm>
            <a:off x="1856842" y="800784"/>
            <a:ext cx="6067958" cy="3466416"/>
          </a:xfrm>
          <a:prstGeom prst="rect">
            <a:avLst/>
          </a:prstGeom>
        </p:spPr>
      </p:pic>
      <p:sp>
        <p:nvSpPr>
          <p:cNvPr id="154" name="Title 1"/>
          <p:cNvSpPr txBox="1">
            <a:spLocks/>
          </p:cNvSpPr>
          <p:nvPr/>
        </p:nvSpPr>
        <p:spPr>
          <a:xfrm rot="16200000">
            <a:off x="-35349" y="5293151"/>
            <a:ext cx="2432901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Our</a:t>
            </a:r>
            <a:r>
              <a:rPr lang="de-DE" b="1" dirty="0"/>
              <a:t> Replication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AB7831-3D40-44BD-BC11-67AE159F439F}"/>
              </a:ext>
            </a:extLst>
          </p:cNvPr>
          <p:cNvSpPr txBox="1">
            <a:spLocks/>
          </p:cNvSpPr>
          <p:nvPr/>
        </p:nvSpPr>
        <p:spPr>
          <a:xfrm rot="16200000">
            <a:off x="-342898" y="2324100"/>
            <a:ext cx="304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Original Publikation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ED49A-8624-4011-873A-F12D4F6EFCD3}"/>
              </a:ext>
            </a:extLst>
          </p:cNvPr>
          <p:cNvSpPr/>
          <p:nvPr/>
        </p:nvSpPr>
        <p:spPr>
          <a:xfrm>
            <a:off x="914401" y="762000"/>
            <a:ext cx="7252354" cy="3505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743A7-6D2E-408A-AA8A-035BA297DBFF}"/>
              </a:ext>
            </a:extLst>
          </p:cNvPr>
          <p:cNvSpPr/>
          <p:nvPr/>
        </p:nvSpPr>
        <p:spPr>
          <a:xfrm>
            <a:off x="914400" y="4343400"/>
            <a:ext cx="7252354" cy="24329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30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ABCEF-D73B-0345-BB81-20633FC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450056"/>
            <a:ext cx="8229600" cy="563562"/>
          </a:xfrm>
        </p:spPr>
        <p:txBody>
          <a:bodyPr>
            <a:normAutofit/>
          </a:bodyPr>
          <a:lstStyle/>
          <a:p>
            <a:r>
              <a:rPr lang="en-GB" dirty="0"/>
              <a:t>Voluntary attention in relation to binocular rivalry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12A9F8-96F3-FB4C-B1FB-69310524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Voluntary attention is deliberately applied on a pre-defined orientation. Therefore, attention should bias the intraocular changes in perceptual dominance towards the pre-defined orientation. </a:t>
            </a:r>
          </a:p>
          <a:p>
            <a:endParaRPr lang="en-GB" dirty="0"/>
          </a:p>
          <a:p>
            <a:r>
              <a:rPr lang="en-GB" dirty="0"/>
              <a:t>Two ideas how to implement „voluntary attention“ in the model: </a:t>
            </a:r>
          </a:p>
          <a:p>
            <a:pPr marL="914400" lvl="1" indent="-457200">
              <a:buAutoNum type="arabicParenR"/>
            </a:pPr>
            <a:r>
              <a:rPr lang="en-GB" dirty="0"/>
              <a:t>Facilitation of one attention neuron vs. suppression the other one</a:t>
            </a:r>
          </a:p>
          <a:p>
            <a:pPr marL="914400" lvl="1" indent="-457200">
              <a:buAutoNum type="arabicParenR"/>
            </a:pPr>
            <a:r>
              <a:rPr lang="en-GB"/>
              <a:t>Weight change</a:t>
            </a:r>
            <a:endParaRPr lang="en-GB" dirty="0"/>
          </a:p>
          <a:p>
            <a:pPr marL="914400" lvl="1" indent="-457200">
              <a:buAutoNum type="arabicParenR"/>
            </a:pPr>
            <a:endParaRPr lang="en-GB" dirty="0"/>
          </a:p>
          <a:p>
            <a:pPr marL="57150" indent="0">
              <a:buNone/>
            </a:pPr>
            <a:endParaRPr lang="en-GB" dirty="0"/>
          </a:p>
          <a:p>
            <a:pPr marL="400050"/>
            <a:r>
              <a:rPr lang="en-GB" dirty="0"/>
              <a:t> </a:t>
            </a:r>
            <a:r>
              <a:rPr lang="en-GB" b="1" dirty="0"/>
              <a:t>Hancock &amp; Andrews (2007): „</a:t>
            </a:r>
            <a:r>
              <a:rPr lang="en-GB" dirty="0"/>
              <a:t>Voluntary attention did not  increase the mean dominance period of the attended grating, but rather decreased the mean dominance period of the non-attended grating. This pattern is analogous to increasing the perceived contrast of the attended grating.“</a:t>
            </a:r>
          </a:p>
          <a:p>
            <a:pPr marL="571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1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9725" y="1216223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4607173" y="2357673"/>
            <a:ext cx="247439" cy="227157"/>
            <a:chOff x="4166452" y="2306983"/>
            <a:chExt cx="169874" cy="153924"/>
          </a:xfrm>
        </p:grpSpPr>
        <p:sp>
          <p:nvSpPr>
            <p:cNvPr id="309" name="Oval 308"/>
            <p:cNvSpPr/>
            <p:nvPr/>
          </p:nvSpPr>
          <p:spPr>
            <a:xfrm>
              <a:off x="4166452" y="2306983"/>
              <a:ext cx="169874" cy="153924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Minus 309"/>
            <p:cNvSpPr/>
            <p:nvPr/>
          </p:nvSpPr>
          <p:spPr>
            <a:xfrm>
              <a:off x="4198646" y="2360856"/>
              <a:ext cx="109657" cy="46176"/>
            </a:xfrm>
            <a:prstGeom prst="mathMinus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26680" y="2360856"/>
            <a:ext cx="247439" cy="224908"/>
            <a:chOff x="4995471" y="2280215"/>
            <a:chExt cx="169874" cy="152400"/>
          </a:xfrm>
        </p:grpSpPr>
        <p:sp>
          <p:nvSpPr>
            <p:cNvPr id="311" name="Plus 310"/>
            <p:cNvSpPr/>
            <p:nvPr/>
          </p:nvSpPr>
          <p:spPr>
            <a:xfrm>
              <a:off x="5014262" y="2290311"/>
              <a:ext cx="136500" cy="133469"/>
            </a:xfrm>
            <a:prstGeom prst="mathPlus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995471" y="2280215"/>
              <a:ext cx="169874" cy="152400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Straight Arrow Connector 315"/>
          <p:cNvCxnSpPr>
            <a:cxnSpLocks/>
          </p:cNvCxnSpPr>
          <p:nvPr/>
        </p:nvCxnSpPr>
        <p:spPr>
          <a:xfrm>
            <a:off x="4049970" y="2196558"/>
            <a:ext cx="0" cy="1642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cxnSpLocks/>
          </p:cNvCxnSpPr>
          <p:nvPr/>
        </p:nvCxnSpPr>
        <p:spPr>
          <a:xfrm>
            <a:off x="4728808" y="2209800"/>
            <a:ext cx="1919" cy="151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801237" y="2360856"/>
            <a:ext cx="6968392" cy="4028276"/>
            <a:chOff x="801237" y="2360856"/>
            <a:chExt cx="6968392" cy="4028276"/>
          </a:xfrm>
        </p:grpSpPr>
        <p:grpSp>
          <p:nvGrpSpPr>
            <p:cNvPr id="320" name="Group 319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465" name="Oval 46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6" name="Straight Connector 465"/>
                <p:cNvCxnSpPr>
                  <a:stCxn id="465" idx="1"/>
                  <a:endCxn id="46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463" name="Oval 46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4" name="Straight Connector 46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461" name="Oval 46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2" name="Straight Connector 461"/>
                <p:cNvCxnSpPr>
                  <a:stCxn id="461" idx="1"/>
                  <a:endCxn id="46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459" name="Oval 45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0" name="Straight Connector 459"/>
                <p:cNvCxnSpPr>
                  <a:stCxn id="459" idx="1"/>
                  <a:endCxn id="45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57" name="Oval 456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8" name="Straight Connector 457"/>
                <p:cNvCxnSpPr>
                  <a:stCxn id="457" idx="1"/>
                  <a:endCxn id="457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455" name="Oval 454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6" name="Straight Connector 455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53" name="Oval 45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4" name="Straight Connector 453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51" name="Oval 45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2" name="Straight Connector 451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>
                <a:stCxn id="461" idx="0"/>
                <a:endCxn id="420" idx="4"/>
              </p:cNvCxnSpPr>
              <p:nvPr/>
            </p:nvCxnSpPr>
            <p:spPr>
              <a:xfrm flipV="1">
                <a:off x="4031106" y="3153166"/>
                <a:ext cx="12595" cy="36850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455" idx="0"/>
                <a:endCxn id="417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9" name="Oval 448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/>
                <p:cNvCxnSpPr>
                  <a:stCxn id="449" idx="1"/>
                  <a:endCxn id="449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8" name="Straight Connector 447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5" name="Oval 4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6" name="Straight Connector 445"/>
                <p:cNvCxnSpPr>
                  <a:stCxn id="445" idx="1"/>
                  <a:endCxn id="4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43" name="Oval 44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4" name="Straight Connector 44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Rectangle 336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8" name="Straight Connector 337"/>
              <p:cNvCxnSpPr>
                <a:endCxn id="401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>
                <a:stCxn id="459" idx="7"/>
                <a:endCxn id="403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457" idx="7"/>
                <a:endCxn id="412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>
                <a:stCxn id="451" idx="7"/>
                <a:endCxn id="410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>
                <a:stCxn id="455" idx="0"/>
                <a:endCxn id="386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stCxn id="384" idx="3"/>
                <a:endCxn id="461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438" name="Group 437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440" name="Straight Connector 439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>
                    <a:stCxn id="397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Straight Connector 344"/>
              <p:cNvCxnSpPr>
                <a:stCxn id="405" idx="5"/>
                <a:endCxn id="451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407" idx="5"/>
                <a:endCxn id="457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416" idx="5"/>
                <a:endCxn id="459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414" idx="5"/>
                <a:endCxn id="453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9" name="Group 348"/>
              <p:cNvGrpSpPr/>
              <p:nvPr/>
            </p:nvGrpSpPr>
            <p:grpSpPr>
              <a:xfrm>
                <a:off x="2721585" y="2797579"/>
                <a:ext cx="2104362" cy="2764911"/>
                <a:chOff x="3169885" y="2797579"/>
                <a:chExt cx="1656061" cy="2764911"/>
              </a:xfrm>
            </p:grpSpPr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3183481" y="2797579"/>
                  <a:ext cx="0" cy="27542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/>
                <p:nvPr/>
              </p:nvCxnSpPr>
              <p:spPr>
                <a:xfrm flipV="1">
                  <a:off x="3726596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3169885" y="5551831"/>
                  <a:ext cx="1653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/>
                <p:nvPr/>
              </p:nvCxnSpPr>
              <p:spPr>
                <a:xfrm flipH="1" flipV="1">
                  <a:off x="4823488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>
                  <a:endCxn id="465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3955640" y="2797579"/>
                <a:ext cx="1994544" cy="2877904"/>
                <a:chOff x="3947182" y="2797579"/>
                <a:chExt cx="1705033" cy="2877904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 flipH="1" flipV="1">
                  <a:off x="5136507" y="5268463"/>
                  <a:ext cx="3400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>
                  <a:stCxn id="463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 flipH="1" flipV="1">
                  <a:off x="3952450" y="5253799"/>
                  <a:ext cx="7557" cy="407020"/>
                </a:xfrm>
                <a:prstGeom prst="line">
                  <a:avLst/>
                </a:prstGeom>
                <a:ln w="28575"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/>
                <p:nvPr/>
              </p:nvCxnSpPr>
              <p:spPr>
                <a:xfrm flipH="1">
                  <a:off x="3947182" y="5660819"/>
                  <a:ext cx="170503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7" name="Plus 42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Oval 42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5" name="Plus 42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Oval 42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23" name="Plus 42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21" name="Plus 42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9" name="Plus 41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Oval 41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7" name="Plus 41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5" name="Plus 41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3" name="Plus 41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11" name="Plus 41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9" name="Plus 40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1" name="Group 360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Minus 407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405" name="Oval 404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Minus 405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403" name="Oval 40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Minus 403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401" name="Oval 40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Minus 401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Minus 399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397" name="Oval 39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Minus 397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8" name="Group 367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Minus 390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Minus 388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386" name="Oval 385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Minus 386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384" name="Oval 383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Minus 384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2" name="TextBox 371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376" name="Straight Connector 375"/>
              <p:cNvCxnSpPr>
                <a:stCxn id="459" idx="0"/>
                <a:endCxn id="428" idx="4"/>
              </p:cNvCxnSpPr>
              <p:nvPr/>
            </p:nvCxnSpPr>
            <p:spPr>
              <a:xfrm flipV="1">
                <a:off x="3467981" y="4031475"/>
                <a:ext cx="420308" cy="836066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>
                <a:stCxn id="453" idx="7"/>
                <a:endCxn id="424" idx="3"/>
              </p:cNvCxnSpPr>
              <p:nvPr/>
            </p:nvCxnSpPr>
            <p:spPr>
              <a:xfrm flipV="1">
                <a:off x="4094711" y="4001547"/>
                <a:ext cx="395738" cy="92704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>
                <a:stCxn id="426" idx="5"/>
                <a:endCxn id="457" idx="1"/>
              </p:cNvCxnSpPr>
              <p:nvPr/>
            </p:nvCxnSpPr>
            <p:spPr>
              <a:xfrm>
                <a:off x="4254752" y="3997107"/>
                <a:ext cx="436490" cy="935489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>
                <a:stCxn id="451" idx="1"/>
                <a:endCxn id="421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TextBox 379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3" name="Straight Connector 382"/>
              <p:cNvCxnSpPr/>
              <p:nvPr/>
            </p:nvCxnSpPr>
            <p:spPr>
              <a:xfrm>
                <a:off x="5934960" y="2797579"/>
                <a:ext cx="0" cy="2863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/>
            <p:cNvCxnSpPr/>
            <p:nvPr/>
          </p:nvCxnSpPr>
          <p:spPr>
            <a:xfrm flipV="1">
              <a:off x="4919308" y="2797579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69"/>
              <p:cNvSpPr txBox="1"/>
              <p:nvPr/>
            </p:nvSpPr>
            <p:spPr>
              <a:xfrm>
                <a:off x="4110245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470" name="TextBox 4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45" y="1419255"/>
                <a:ext cx="412520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" name="Title 470"/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A14C06F-6122-4ADA-811E-8C588E49F564}"/>
              </a:ext>
            </a:extLst>
          </p:cNvPr>
          <p:cNvCxnSpPr>
            <a:cxnSpLocks/>
          </p:cNvCxnSpPr>
          <p:nvPr/>
        </p:nvCxnSpPr>
        <p:spPr>
          <a:xfrm>
            <a:off x="4031681" y="2209800"/>
            <a:ext cx="71680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E0066ED-0091-4499-B8E9-F5B4EE985469}"/>
              </a:ext>
            </a:extLst>
          </p:cNvPr>
          <p:cNvCxnSpPr>
            <a:cxnSpLocks/>
          </p:cNvCxnSpPr>
          <p:nvPr/>
        </p:nvCxnSpPr>
        <p:spPr>
          <a:xfrm>
            <a:off x="4417330" y="1924095"/>
            <a:ext cx="0" cy="2857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8" b="27464"/>
          <a:stretch/>
        </p:blipFill>
        <p:spPr bwMode="auto">
          <a:xfrm>
            <a:off x="284480" y="3725875"/>
            <a:ext cx="5709797" cy="31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1" r="26538"/>
          <a:stretch/>
        </p:blipFill>
        <p:spPr bwMode="auto">
          <a:xfrm>
            <a:off x="448153" y="2201876"/>
            <a:ext cx="7056087" cy="15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8FE7288-1AC6-4B30-BEED-9B8461B4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r="1"/>
          <a:stretch/>
        </p:blipFill>
        <p:spPr>
          <a:xfrm>
            <a:off x="5901222" y="3954475"/>
            <a:ext cx="1032978" cy="609600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8AFE58-131B-42FF-851C-C041C24EFF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4100" y="2499056"/>
            <a:ext cx="825500" cy="444499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FF925D2-13CE-4198-B0B3-E741CDAE81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8"/>
          <a:stretch/>
        </p:blipFill>
        <p:spPr>
          <a:xfrm>
            <a:off x="5910580" y="4984570"/>
            <a:ext cx="736022" cy="328805"/>
          </a:xfrm>
          <a:prstGeom prst="rect">
            <a:avLst/>
          </a:prstGeom>
        </p:spPr>
      </p:pic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2D92AE5-7EB9-4084-9F5C-296CDFAD3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7"/>
          <a:stretch/>
        </p:blipFill>
        <p:spPr>
          <a:xfrm>
            <a:off x="5897880" y="6011875"/>
            <a:ext cx="583622" cy="3207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958AA-6FD1-42A0-A10A-E7349FFDE04A}"/>
              </a:ext>
            </a:extLst>
          </p:cNvPr>
          <p:cNvSpPr/>
          <p:nvPr/>
        </p:nvSpPr>
        <p:spPr>
          <a:xfrm>
            <a:off x="487680" y="2306321"/>
            <a:ext cx="7802880" cy="1391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itle 470">
            <a:extLst>
              <a:ext uri="{FF2B5EF4-FFF2-40B4-BE49-F238E27FC236}">
                <a16:creationId xmlns:a16="http://schemas.microsoft.com/office/drawing/2014/main" id="{D8A7657A-31D3-408F-A230-9EBB2A2C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DF892443-58E4-4A4B-8701-7374D808D5A1}"/>
              </a:ext>
            </a:extLst>
          </p:cNvPr>
          <p:cNvSpPr txBox="1"/>
          <p:nvPr/>
        </p:nvSpPr>
        <p:spPr>
          <a:xfrm>
            <a:off x="521658" y="1096089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CB12496-F171-9C4E-AA79-F657159B3417}"/>
                  </a:ext>
                </a:extLst>
              </p:cNvPr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ECB12496-F171-9C4E-AA79-F657159B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>
                <a:blip r:embed="rId7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1479FEEF-1458-E64E-AF04-047CD658C58A}"/>
                  </a:ext>
                </a:extLst>
              </p:cNvPr>
              <p:cNvSpPr txBox="1"/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1479FEEF-1458-E64E-AF04-047CD658C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blipFill>
                <a:blip r:embed="rId8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08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1658" y="1096089"/>
            <a:ext cx="30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excitatory drive </a:t>
            </a:r>
          </a:p>
          <a:p>
            <a:r>
              <a:rPr lang="de-DE" dirty="0"/>
              <a:t>of the attention population:  </a:t>
            </a:r>
            <a:endParaRPr lang="en-US" dirty="0"/>
          </a:p>
        </p:txBody>
      </p:sp>
      <p:pic>
        <p:nvPicPr>
          <p:cNvPr id="205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7" r="26538" b="27464"/>
          <a:stretch/>
        </p:blipFill>
        <p:spPr bwMode="auto">
          <a:xfrm>
            <a:off x="75729" y="3042268"/>
            <a:ext cx="5441077" cy="103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kkaduk\Desktop\Kristin\GitHub\neuromatch_project\plots\example_plots\simulation_ext_attention_drive_[0.060,-0.060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1" r="26538"/>
          <a:stretch/>
        </p:blipFill>
        <p:spPr bwMode="auto">
          <a:xfrm>
            <a:off x="75730" y="1846225"/>
            <a:ext cx="5441077" cy="120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45815" y="2057400"/>
            <a:ext cx="3222455" cy="46189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b="1" u="sng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dirty="0">
                <a:solidFill>
                  <a:schemeClr val="tx1"/>
                </a:solidFill>
              </a:rPr>
              <a:t>After adding external input to the attention neurons: 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excited</a:t>
            </a:r>
            <a:r>
              <a:rPr lang="en-US" dirty="0">
                <a:solidFill>
                  <a:schemeClr val="tx1"/>
                </a:solidFill>
              </a:rPr>
              <a:t> summation representation displays </a:t>
            </a:r>
            <a:r>
              <a:rPr lang="en-US" b="1" dirty="0">
                <a:solidFill>
                  <a:schemeClr val="tx1"/>
                </a:solidFill>
              </a:rPr>
              <a:t>longer </a:t>
            </a:r>
            <a:r>
              <a:rPr lang="en-DE" dirty="0">
                <a:solidFill>
                  <a:schemeClr val="tx1"/>
                </a:solidFill>
              </a:rPr>
              <a:t>dominance periods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b="1" dirty="0">
                <a:solidFill>
                  <a:schemeClr val="tx1"/>
                </a:solidFill>
              </a:rPr>
              <a:t> inhibited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DE" dirty="0">
                <a:solidFill>
                  <a:schemeClr val="tx1"/>
                </a:solidFill>
              </a:rPr>
              <a:t>representation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shorter</a:t>
            </a:r>
            <a:r>
              <a:rPr lang="en-US" dirty="0">
                <a:solidFill>
                  <a:schemeClr val="tx1"/>
                </a:solidFill>
              </a:rPr>
              <a:t> periods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 spreads </a:t>
            </a:r>
            <a:r>
              <a:rPr lang="en-DE" dirty="0">
                <a:solidFill>
                  <a:schemeClr val="tx1"/>
                </a:solidFill>
              </a:rPr>
              <a:t>over </a:t>
            </a:r>
            <a:r>
              <a:rPr lang="en-DE" b="1" dirty="0">
                <a:solidFill>
                  <a:schemeClr val="tx1"/>
                </a:solidFill>
              </a:rPr>
              <a:t>entire network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DE" dirty="0" err="1">
                <a:solidFill>
                  <a:schemeClr val="tx1"/>
                </a:solidFill>
              </a:rPr>
              <a:t>nputs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DE" dirty="0">
                <a:solidFill>
                  <a:schemeClr val="tx1"/>
                </a:solidFill>
              </a:rPr>
              <a:t>strength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DE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DE" dirty="0">
                <a:solidFill>
                  <a:schemeClr val="tx1"/>
                </a:solidFill>
              </a:rPr>
              <a:t>~12.4%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DE" dirty="0">
                <a:solidFill>
                  <a:schemeClr val="tx1"/>
                </a:solidFill>
              </a:rPr>
              <a:t>of maximum </a:t>
            </a:r>
            <a:r>
              <a:rPr lang="en-US" dirty="0" err="1">
                <a:solidFill>
                  <a:schemeClr val="tx1"/>
                </a:solidFill>
              </a:rPr>
              <a:t>Rb</a:t>
            </a:r>
            <a:r>
              <a:rPr lang="en-US" dirty="0">
                <a:solidFill>
                  <a:schemeClr val="tx1"/>
                </a:solidFill>
              </a:rPr>
              <a:t>-drive cause a </a:t>
            </a:r>
            <a:r>
              <a:rPr lang="en-DE" dirty="0">
                <a:solidFill>
                  <a:schemeClr val="tx1"/>
                </a:solidFill>
              </a:rPr>
              <a:t>persistent</a:t>
            </a:r>
            <a:r>
              <a:rPr lang="en-US" dirty="0">
                <a:solidFill>
                  <a:schemeClr val="tx1"/>
                </a:solidFill>
              </a:rPr>
              <a:t> representation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Winner-take-all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1=(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066800"/>
                <a:ext cx="4125208" cy="400110"/>
              </a:xfrm>
              <a:prstGeom prst="rect">
                <a:avLst/>
              </a:prstGeom>
              <a:blipFill>
                <a:blip r:embed="rId3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baseline="-25000" smtClean="0">
                        <a:latin typeface="Cambria Math"/>
                      </a:rPr>
                      <m:t>𝑎</m:t>
                    </m:r>
                    <m:r>
                      <a:rPr lang="de-DE" b="0" i="1" baseline="-25000" smtClean="0">
                        <a:latin typeface="Cambria Math"/>
                      </a:rPr>
                      <m:t>2=(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2</m:t>
                    </m:r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𝑅𝑏</m:t>
                    </m:r>
                    <m:r>
                      <a:rPr lang="de-DE" b="0" i="1" baseline="-25000" smtClean="0">
                        <a:latin typeface="Cambria Math"/>
                      </a:rPr>
                      <m:t>1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𝑒𝑥𝑡𝑒𝑟𝑛𝑎𝑙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de-DE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𝑑𝑟𝑖𝑣𝑒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aseline="30000" dirty="0"/>
                  <a:t>n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94" y="1419255"/>
                <a:ext cx="4125208" cy="400110"/>
              </a:xfrm>
              <a:prstGeom prst="rect">
                <a:avLst/>
              </a:prstGeom>
              <a:blipFill>
                <a:blip r:embed="rId4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EC2684-1E2E-4BA4-B133-4C317903F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244" y="4039602"/>
            <a:ext cx="5596571" cy="2798285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A37CF6-7D95-4B96-8E99-1B6EC30ED7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t="78354" r="4890" b="12896"/>
          <a:stretch/>
        </p:blipFill>
        <p:spPr>
          <a:xfrm>
            <a:off x="4601471" y="2884985"/>
            <a:ext cx="686023" cy="3693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BFB85-1065-4309-9B74-0E51CD318746}"/>
              </a:ext>
            </a:extLst>
          </p:cNvPr>
          <p:cNvSpPr/>
          <p:nvPr/>
        </p:nvSpPr>
        <p:spPr>
          <a:xfrm>
            <a:off x="9413775" y="2079396"/>
            <a:ext cx="28194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600" b="1" dirty="0">
                <a:solidFill>
                  <a:schemeClr val="tx1"/>
                </a:solidFill>
              </a:rPr>
              <a:t>Conclusion:</a:t>
            </a:r>
          </a:p>
          <a:p>
            <a:r>
              <a:rPr lang="en-DE" sz="1600" dirty="0">
                <a:solidFill>
                  <a:schemeClr val="tx1"/>
                </a:solidFill>
              </a:rPr>
              <a:t>Adding differential external input to the attention neurons prolongs dominance periods of the excited representation, while reducing the duration for the inhibited representation, over the entire network. </a:t>
            </a:r>
          </a:p>
          <a:p>
            <a:endParaRPr lang="en-DE" sz="1600" dirty="0">
              <a:solidFill>
                <a:schemeClr val="tx1"/>
              </a:solidFill>
            </a:endParaRPr>
          </a:p>
          <a:p>
            <a:r>
              <a:rPr lang="en-DE" sz="1600" dirty="0">
                <a:solidFill>
                  <a:schemeClr val="tx1"/>
                </a:solidFill>
              </a:rPr>
              <a:t>This holds for additional inputs with a strength of up to ~12.4% of the maximum excitatory drive by summation neurons to the attention neurons. For stronger inputs the excited representation becomes persistent.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itle 470">
            <a:extLst>
              <a:ext uri="{FF2B5EF4-FFF2-40B4-BE49-F238E27FC236}">
                <a16:creationId xmlns:a16="http://schemas.microsoft.com/office/drawing/2014/main" id="{C3851D02-0E35-430F-A0E0-B74B52FD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3611"/>
            <a:ext cx="9143990" cy="1105616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I:</a:t>
            </a:r>
            <a:br>
              <a:rPr lang="en-DE" b="1" dirty="0"/>
            </a:br>
            <a:r>
              <a:rPr lang="en-US" b="1" dirty="0"/>
              <a:t>E</a:t>
            </a:r>
            <a:r>
              <a:rPr lang="en-DE" b="1" dirty="0" err="1"/>
              <a:t>xternal</a:t>
            </a:r>
            <a:r>
              <a:rPr lang="en-DE" b="1" dirty="0"/>
              <a:t> </a:t>
            </a:r>
            <a:r>
              <a:rPr lang="en-US" b="1" dirty="0"/>
              <a:t>input to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0373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367"/>
            <a:ext cx="9144000" cy="1191099"/>
          </a:xfrm>
        </p:spPr>
        <p:txBody>
          <a:bodyPr>
            <a:normAutofit/>
          </a:bodyPr>
          <a:lstStyle/>
          <a:p>
            <a:r>
              <a:rPr lang="en-DE" b="1" dirty="0"/>
              <a:t>Model Alteration I</a:t>
            </a:r>
            <a:r>
              <a:rPr lang="en-US" b="1" dirty="0"/>
              <a:t>I</a:t>
            </a:r>
            <a:r>
              <a:rPr lang="en-DE" b="1" dirty="0"/>
              <a:t>: </a:t>
            </a:r>
            <a:br>
              <a:rPr lang="en-US" b="1" dirty="0"/>
            </a:br>
            <a:r>
              <a:rPr lang="de-DE" b="1" dirty="0" err="1"/>
              <a:t>Changing</a:t>
            </a:r>
            <a:r>
              <a:rPr lang="de-DE" b="1" dirty="0"/>
              <a:t> </a:t>
            </a:r>
            <a:r>
              <a:rPr lang="de-DE" b="1" dirty="0" err="1"/>
              <a:t>attention</a:t>
            </a:r>
            <a:r>
              <a:rPr lang="de-DE" b="1" dirty="0"/>
              <a:t> </a:t>
            </a:r>
            <a:r>
              <a:rPr lang="de-DE" b="1" dirty="0" err="1"/>
              <a:t>weight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773744" y="2375003"/>
            <a:ext cx="6968392" cy="4028276"/>
            <a:chOff x="801237" y="2360856"/>
            <a:chExt cx="6968392" cy="402827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01237" y="2360856"/>
              <a:ext cx="6968392" cy="4028276"/>
              <a:chOff x="801237" y="2360856"/>
              <a:chExt cx="6968392" cy="4028276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3850745" y="2607079"/>
                <a:ext cx="381000" cy="381000"/>
                <a:chOff x="2514600" y="1981200"/>
                <a:chExt cx="381000" cy="381000"/>
              </a:xfrm>
            </p:grpSpPr>
            <p:sp>
              <p:nvSpPr>
                <p:cNvPr id="451" name="Oval 45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2" name="Straight Connector 451"/>
                <p:cNvCxnSpPr>
                  <a:stCxn id="451" idx="1"/>
                  <a:endCxn id="45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0" name="Group 309"/>
              <p:cNvGrpSpPr/>
              <p:nvPr/>
            </p:nvGrpSpPr>
            <p:grpSpPr>
              <a:xfrm>
                <a:off x="4538308" y="2607079"/>
                <a:ext cx="381000" cy="381000"/>
                <a:chOff x="3268098" y="1981200"/>
                <a:chExt cx="381000" cy="381000"/>
              </a:xfrm>
            </p:grpSpPr>
            <p:sp>
              <p:nvSpPr>
                <p:cNvPr id="449" name="Oval 44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3840606" y="3521669"/>
                <a:ext cx="381000" cy="381000"/>
                <a:chOff x="2514600" y="1981200"/>
                <a:chExt cx="381000" cy="381000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8" name="Straight Connector 447"/>
                <p:cNvCxnSpPr>
                  <a:stCxn id="447" idx="1"/>
                  <a:endCxn id="447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3277481" y="4867541"/>
                <a:ext cx="381000" cy="381000"/>
                <a:chOff x="2514600" y="1981200"/>
                <a:chExt cx="381000" cy="381000"/>
              </a:xfrm>
            </p:grpSpPr>
            <p:sp>
              <p:nvSpPr>
                <p:cNvPr id="445" name="Oval 44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6" name="Straight Connector 445"/>
                <p:cNvCxnSpPr>
                  <a:stCxn id="445" idx="1"/>
                  <a:endCxn id="44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4635446" y="48768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43" name="Oval 442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4" name="Straight Connector 443"/>
                <p:cNvCxnSpPr>
                  <a:stCxn id="443" idx="1"/>
                  <a:endCxn id="443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4548635" y="3541821"/>
                <a:ext cx="381000" cy="381000"/>
                <a:chOff x="3268098" y="1981200"/>
                <a:chExt cx="381000" cy="381000"/>
              </a:xfrm>
            </p:grpSpPr>
            <p:sp>
              <p:nvSpPr>
                <p:cNvPr id="441" name="Oval 440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2" name="Straight Connector 441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3769507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39" name="Oval 43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0" name="Straight Connector 439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5156410" y="4872799"/>
                <a:ext cx="381000" cy="381000"/>
                <a:chOff x="3268098" y="1981200"/>
                <a:chExt cx="381000" cy="381000"/>
              </a:xfrm>
            </p:grpSpPr>
            <p:sp>
              <p:nvSpPr>
                <p:cNvPr id="437" name="Oval 436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8" name="Straight Connector 437"/>
                <p:cNvCxnSpPr/>
                <p:nvPr/>
              </p:nvCxnSpPr>
              <p:spPr>
                <a:xfrm rot="5400000">
                  <a:off x="3313881" y="2029943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Straight Connector 316"/>
              <p:cNvCxnSpPr>
                <a:stCxn id="447" idx="0"/>
                <a:endCxn id="405" idx="1"/>
              </p:cNvCxnSpPr>
              <p:nvPr/>
            </p:nvCxnSpPr>
            <p:spPr>
              <a:xfrm flipV="1">
                <a:off x="4031106" y="3130450"/>
                <a:ext cx="10889" cy="391219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>
                <a:stCxn id="441" idx="0"/>
                <a:endCxn id="403" idx="1"/>
              </p:cNvCxnSpPr>
              <p:nvPr/>
            </p:nvCxnSpPr>
            <p:spPr>
              <a:xfrm flipH="1" flipV="1">
                <a:off x="4736845" y="3130450"/>
                <a:ext cx="2290" cy="411371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/>
              <p:cNvGrpSpPr/>
              <p:nvPr/>
            </p:nvGrpSpPr>
            <p:grpSpPr>
              <a:xfrm>
                <a:off x="1217437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35" name="Oval 434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6" name="Straight Connector 435"/>
                <p:cNvCxnSpPr>
                  <a:stCxn id="435" idx="1"/>
                  <a:endCxn id="435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905000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33" name="Oval 432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4" name="Straight Connector 433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6275479" y="3429000"/>
                <a:ext cx="381000" cy="381000"/>
                <a:chOff x="2514600" y="1981200"/>
                <a:chExt cx="381000" cy="381000"/>
              </a:xfrm>
            </p:grpSpPr>
            <p:sp>
              <p:nvSpPr>
                <p:cNvPr id="431" name="Oval 430"/>
                <p:cNvSpPr/>
                <p:nvPr/>
              </p:nvSpPr>
              <p:spPr>
                <a:xfrm>
                  <a:off x="2514600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2" name="Straight Connector 431"/>
                <p:cNvCxnSpPr>
                  <a:stCxn id="431" idx="1"/>
                  <a:endCxn id="431" idx="5"/>
                </p:cNvCxnSpPr>
                <p:nvPr/>
              </p:nvCxnSpPr>
              <p:spPr>
                <a:xfrm>
                  <a:off x="2570396" y="2036996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6963042" y="3429000"/>
                <a:ext cx="381000" cy="381000"/>
                <a:chOff x="3268098" y="1981200"/>
                <a:chExt cx="381000" cy="381000"/>
              </a:xfrm>
            </p:grpSpPr>
            <p:sp>
              <p:nvSpPr>
                <p:cNvPr id="429" name="Oval 428"/>
                <p:cNvSpPr/>
                <p:nvPr/>
              </p:nvSpPr>
              <p:spPr>
                <a:xfrm>
                  <a:off x="3268098" y="19812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0" name="Straight Connector 429"/>
                <p:cNvCxnSpPr/>
                <p:nvPr/>
              </p:nvCxnSpPr>
              <p:spPr>
                <a:xfrm rot="5400000">
                  <a:off x="3321438" y="2051228"/>
                  <a:ext cx="274320" cy="2743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3" name="Rectangle 322"/>
              <p:cNvSpPr/>
              <p:nvPr/>
            </p:nvSpPr>
            <p:spPr>
              <a:xfrm>
                <a:off x="6053212" y="3291230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4" name="Straight Connector 323"/>
              <p:cNvCxnSpPr>
                <a:endCxn id="387" idx="3"/>
              </p:cNvCxnSpPr>
              <p:nvPr/>
            </p:nvCxnSpPr>
            <p:spPr>
              <a:xfrm flipV="1">
                <a:off x="4095346" y="3693592"/>
                <a:ext cx="2712581" cy="1267493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445" idx="7"/>
                <a:endCxn id="389" idx="3"/>
              </p:cNvCxnSpPr>
              <p:nvPr/>
            </p:nvCxnSpPr>
            <p:spPr>
              <a:xfrm flipV="1">
                <a:off x="3602685" y="3689851"/>
                <a:ext cx="2517747" cy="1233486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>
                <a:stCxn id="443" idx="7"/>
                <a:endCxn id="398" idx="3"/>
              </p:cNvCxnSpPr>
              <p:nvPr/>
            </p:nvCxnSpPr>
            <p:spPr>
              <a:xfrm flipV="1">
                <a:off x="4960650" y="3855738"/>
                <a:ext cx="1217027" cy="1076858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>
                <a:stCxn id="437" idx="7"/>
                <a:endCxn id="396" idx="3"/>
              </p:cNvCxnSpPr>
              <p:nvPr/>
            </p:nvCxnSpPr>
            <p:spPr>
              <a:xfrm flipV="1">
                <a:off x="5481614" y="3860178"/>
                <a:ext cx="1388954" cy="1068417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stCxn id="441" idx="0"/>
                <a:endCxn id="372" idx="5"/>
              </p:cNvCxnSpPr>
              <p:nvPr/>
            </p:nvCxnSpPr>
            <p:spPr>
              <a:xfrm flipH="1" flipV="1">
                <a:off x="4268706" y="3086518"/>
                <a:ext cx="470429" cy="455303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>
                <a:stCxn id="370" idx="3"/>
                <a:endCxn id="447" idx="0"/>
              </p:cNvCxnSpPr>
              <p:nvPr/>
            </p:nvCxnSpPr>
            <p:spPr>
              <a:xfrm flipH="1">
                <a:off x="4031106" y="3086275"/>
                <a:ext cx="474324" cy="435394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0" name="Group 329"/>
              <p:cNvGrpSpPr/>
              <p:nvPr/>
            </p:nvGrpSpPr>
            <p:grpSpPr>
              <a:xfrm flipH="1">
                <a:off x="1410392" y="3966933"/>
                <a:ext cx="3816768" cy="1941146"/>
                <a:chOff x="6263880" y="5365572"/>
                <a:chExt cx="3332975" cy="1403663"/>
              </a:xfrm>
            </p:grpSpPr>
            <p:grpSp>
              <p:nvGrpSpPr>
                <p:cNvPr id="424" name="Group 423"/>
                <p:cNvGrpSpPr/>
                <p:nvPr/>
              </p:nvGrpSpPr>
              <p:grpSpPr>
                <a:xfrm>
                  <a:off x="6263880" y="6381631"/>
                  <a:ext cx="3332975" cy="387604"/>
                  <a:chOff x="3400586" y="4946396"/>
                  <a:chExt cx="3332975" cy="387604"/>
                </a:xfrm>
              </p:grpSpPr>
              <p:cxnSp>
                <p:nvCxnSpPr>
                  <p:cNvPr id="426" name="Straight Connector 425"/>
                  <p:cNvCxnSpPr/>
                  <p:nvPr/>
                </p:nvCxnSpPr>
                <p:spPr>
                  <a:xfrm flipH="1">
                    <a:off x="3400586" y="5323306"/>
                    <a:ext cx="3332975" cy="1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Connector 426"/>
                  <p:cNvCxnSpPr>
                    <a:stCxn id="383" idx="4"/>
                  </p:cNvCxnSpPr>
                  <p:nvPr/>
                </p:nvCxnSpPr>
                <p:spPr>
                  <a:xfrm flipH="1">
                    <a:off x="3400586" y="4946396"/>
                    <a:ext cx="13075" cy="385675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Connector 427"/>
                  <p:cNvCxnSpPr/>
                  <p:nvPr/>
                </p:nvCxnSpPr>
                <p:spPr>
                  <a:xfrm flipH="1">
                    <a:off x="3869111" y="4962163"/>
                    <a:ext cx="0" cy="371837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5" name="Straight Connector 424"/>
                <p:cNvCxnSpPr/>
                <p:nvPr/>
              </p:nvCxnSpPr>
              <p:spPr>
                <a:xfrm flipH="1">
                  <a:off x="9588777" y="5365572"/>
                  <a:ext cx="0" cy="139839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>
                <a:stCxn id="391" idx="5"/>
                <a:endCxn id="437" idx="1"/>
              </p:cNvCxnSpPr>
              <p:nvPr/>
            </p:nvCxnSpPr>
            <p:spPr>
              <a:xfrm>
                <a:off x="2441685" y="3671116"/>
                <a:ext cx="2770521" cy="1257479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93" idx="5"/>
                <a:endCxn id="443" idx="1"/>
              </p:cNvCxnSpPr>
              <p:nvPr/>
            </p:nvCxnSpPr>
            <p:spPr>
              <a:xfrm>
                <a:off x="1745850" y="3696746"/>
                <a:ext cx="2945392" cy="123585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402" idx="5"/>
                <a:endCxn id="445" idx="1"/>
              </p:cNvCxnSpPr>
              <p:nvPr/>
            </p:nvCxnSpPr>
            <p:spPr>
              <a:xfrm>
                <a:off x="1693438" y="3849147"/>
                <a:ext cx="1639839" cy="1074190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stCxn id="400" idx="5"/>
                <a:endCxn id="439" idx="1"/>
              </p:cNvCxnSpPr>
              <p:nvPr/>
            </p:nvCxnSpPr>
            <p:spPr>
              <a:xfrm>
                <a:off x="2386723" y="3849688"/>
                <a:ext cx="1438580" cy="1078907"/>
              </a:xfrm>
              <a:prstGeom prst="line">
                <a:avLst/>
              </a:prstGeom>
              <a:ln w="1905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5" name="Group 334"/>
              <p:cNvGrpSpPr/>
              <p:nvPr/>
            </p:nvGrpSpPr>
            <p:grpSpPr>
              <a:xfrm>
                <a:off x="2721580" y="2797579"/>
                <a:ext cx="2154715" cy="2764911"/>
                <a:chOff x="3169885" y="2797579"/>
                <a:chExt cx="1695689" cy="2764911"/>
              </a:xfrm>
            </p:grpSpPr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3177724" y="2797579"/>
                  <a:ext cx="0" cy="2754251"/>
                </a:xfrm>
                <a:prstGeom prst="line">
                  <a:avLst/>
                </a:prstGeom>
                <a:ln w="28575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 flipV="1">
                  <a:off x="3738109" y="5268463"/>
                  <a:ext cx="0" cy="294027"/>
                </a:xfrm>
                <a:prstGeom prst="line">
                  <a:avLst/>
                </a:prstGeom>
                <a:ln w="28575">
                  <a:headEnd type="none" w="lg" len="lg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>
                <a:xfrm flipV="1">
                  <a:off x="3169885" y="5551830"/>
                  <a:ext cx="1695689" cy="1"/>
                </a:xfrm>
                <a:prstGeom prst="line">
                  <a:avLst/>
                </a:prstGeom>
                <a:ln w="28575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flipH="1" flipV="1">
                  <a:off x="4852273" y="5257800"/>
                  <a:ext cx="2458" cy="304690"/>
                </a:xfrm>
                <a:prstGeom prst="line">
                  <a:avLst/>
                </a:prstGeom>
                <a:ln w="28575"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>
                  <a:endCxn id="451" idx="2"/>
                </p:cNvCxnSpPr>
                <p:nvPr/>
              </p:nvCxnSpPr>
              <p:spPr>
                <a:xfrm>
                  <a:off x="3169885" y="2797579"/>
                  <a:ext cx="888610" cy="0"/>
                </a:xfrm>
                <a:prstGeom prst="line">
                  <a:avLst/>
                </a:prstGeom>
                <a:ln w="28575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3921180" y="2797579"/>
                <a:ext cx="2021695" cy="2877904"/>
                <a:chOff x="3917720" y="2797579"/>
                <a:chExt cx="1728242" cy="2877904"/>
              </a:xfrm>
            </p:grpSpPr>
            <p:cxnSp>
              <p:nvCxnSpPr>
                <p:cNvPr id="415" name="Straight Connector 414"/>
                <p:cNvCxnSpPr/>
                <p:nvPr/>
              </p:nvCxnSpPr>
              <p:spPr>
                <a:xfrm flipH="1" flipV="1">
                  <a:off x="5161521" y="5268463"/>
                  <a:ext cx="3400" cy="407020"/>
                </a:xfrm>
                <a:prstGeom prst="line">
                  <a:avLst/>
                </a:prstGeom>
                <a:ln w="57150"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49" idx="6"/>
                </p:cNvCxnSpPr>
                <p:nvPr/>
              </p:nvCxnSpPr>
              <p:spPr>
                <a:xfrm>
                  <a:off x="4770972" y="2797579"/>
                  <a:ext cx="874990" cy="0"/>
                </a:xfrm>
                <a:prstGeom prst="line">
                  <a:avLst/>
                </a:prstGeom>
                <a:ln w="57150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>
                <a:xfrm flipH="1" flipV="1">
                  <a:off x="3933690" y="5253799"/>
                  <a:ext cx="7557" cy="407020"/>
                </a:xfrm>
                <a:prstGeom prst="line">
                  <a:avLst/>
                </a:prstGeom>
                <a:ln w="57150"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/>
                <p:nvPr/>
              </p:nvCxnSpPr>
              <p:spPr>
                <a:xfrm flipH="1" flipV="1">
                  <a:off x="3917720" y="5660820"/>
                  <a:ext cx="1728242" cy="9126"/>
                </a:xfrm>
                <a:prstGeom prst="line">
                  <a:avLst/>
                </a:prstGeom>
                <a:ln w="57150"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7" name="Group 336"/>
              <p:cNvGrpSpPr/>
              <p:nvPr/>
            </p:nvGrpSpPr>
            <p:grpSpPr>
              <a:xfrm>
                <a:off x="3803352" y="387907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3" name="Plus 41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8" name="Group 337"/>
              <p:cNvGrpSpPr/>
              <p:nvPr/>
            </p:nvGrpSpPr>
            <p:grpSpPr>
              <a:xfrm>
                <a:off x="4109755" y="3867025"/>
                <a:ext cx="169874" cy="152400"/>
                <a:chOff x="2628900" y="1937490"/>
                <a:chExt cx="190500" cy="152400"/>
              </a:xfrm>
            </p:grpSpPr>
            <p:sp>
              <p:nvSpPr>
                <p:cNvPr id="411" name="Plus 41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4465572" y="38714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09" name="Plus 40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>
                <a:off x="4828275" y="387805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7" name="Plus 40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1" name="Group 340"/>
              <p:cNvGrpSpPr/>
              <p:nvPr/>
            </p:nvGrpSpPr>
            <p:grpSpPr>
              <a:xfrm>
                <a:off x="395876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5" name="Plus 40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2" name="Group 341"/>
              <p:cNvGrpSpPr/>
              <p:nvPr/>
            </p:nvGrpSpPr>
            <p:grpSpPr>
              <a:xfrm>
                <a:off x="4653614" y="3000766"/>
                <a:ext cx="169874" cy="152400"/>
                <a:chOff x="2628900" y="1937490"/>
                <a:chExt cx="190500" cy="152400"/>
              </a:xfrm>
            </p:grpSpPr>
            <p:sp>
              <p:nvSpPr>
                <p:cNvPr id="403" name="Plus 402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>
                <a:off x="1548441" y="3719065"/>
                <a:ext cx="169874" cy="152400"/>
                <a:chOff x="2628900" y="1937490"/>
                <a:chExt cx="190500" cy="152400"/>
              </a:xfrm>
            </p:grpSpPr>
            <p:sp>
              <p:nvSpPr>
                <p:cNvPr id="401" name="Plus 400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2241726" y="3719606"/>
                <a:ext cx="169874" cy="152400"/>
                <a:chOff x="2628900" y="1937490"/>
                <a:chExt cx="190500" cy="152400"/>
              </a:xfrm>
            </p:grpSpPr>
            <p:sp>
              <p:nvSpPr>
                <p:cNvPr id="399" name="Plus 398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/>
              <p:cNvGrpSpPr/>
              <p:nvPr/>
            </p:nvGrpSpPr>
            <p:grpSpPr>
              <a:xfrm>
                <a:off x="6152800" y="3725656"/>
                <a:ext cx="169874" cy="152400"/>
                <a:chOff x="2628900" y="1937490"/>
                <a:chExt cx="190500" cy="152400"/>
              </a:xfrm>
            </p:grpSpPr>
            <p:sp>
              <p:nvSpPr>
                <p:cNvPr id="397" name="Plus 396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/>
              <p:cNvGrpSpPr/>
              <p:nvPr/>
            </p:nvGrpSpPr>
            <p:grpSpPr>
              <a:xfrm>
                <a:off x="6845691" y="3730096"/>
                <a:ext cx="169874" cy="152400"/>
                <a:chOff x="2628900" y="1937490"/>
                <a:chExt cx="190500" cy="152400"/>
              </a:xfrm>
            </p:grpSpPr>
            <p:sp>
              <p:nvSpPr>
                <p:cNvPr id="395" name="Plus 394"/>
                <p:cNvSpPr/>
                <p:nvPr/>
              </p:nvSpPr>
              <p:spPr>
                <a:xfrm>
                  <a:off x="2645700" y="1951396"/>
                  <a:ext cx="153074" cy="133469"/>
                </a:xfrm>
                <a:prstGeom prst="mathPlus">
                  <a:avLst/>
                </a:prstGeom>
                <a:solidFill>
                  <a:srgbClr val="92D050"/>
                </a:solidFill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2628900" y="1937490"/>
                  <a:ext cx="190500" cy="152400"/>
                </a:xfrm>
                <a:prstGeom prst="ellipse">
                  <a:avLst/>
                </a:prstGeom>
                <a:noFill/>
                <a:ln w="12700">
                  <a:solidFill>
                    <a:srgbClr val="92D05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/>
              <p:cNvGrpSpPr/>
              <p:nvPr/>
            </p:nvGrpSpPr>
            <p:grpSpPr>
              <a:xfrm>
                <a:off x="1600853" y="3566664"/>
                <a:ext cx="169874" cy="152400"/>
                <a:chOff x="1820063" y="2286000"/>
                <a:chExt cx="169874" cy="152400"/>
              </a:xfrm>
            </p:grpSpPr>
            <p:sp>
              <p:nvSpPr>
                <p:cNvPr id="393" name="Oval 39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Minus 39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8" name="Group 347"/>
              <p:cNvGrpSpPr/>
              <p:nvPr/>
            </p:nvGrpSpPr>
            <p:grpSpPr>
              <a:xfrm>
                <a:off x="2296688" y="3541034"/>
                <a:ext cx="169874" cy="152400"/>
                <a:chOff x="1820063" y="2286000"/>
                <a:chExt cx="169874" cy="152400"/>
              </a:xfrm>
            </p:grpSpPr>
            <p:sp>
              <p:nvSpPr>
                <p:cNvPr id="391" name="Oval 390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Minus 391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9" name="Group 348"/>
              <p:cNvGrpSpPr/>
              <p:nvPr/>
            </p:nvGrpSpPr>
            <p:grpSpPr>
              <a:xfrm>
                <a:off x="6095555" y="3559769"/>
                <a:ext cx="169874" cy="152400"/>
                <a:chOff x="1820063" y="2286000"/>
                <a:chExt cx="169874" cy="152400"/>
              </a:xfrm>
            </p:grpSpPr>
            <p:sp>
              <p:nvSpPr>
                <p:cNvPr id="389" name="Oval 388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Minus 389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6783050" y="3563510"/>
                <a:ext cx="169874" cy="152400"/>
                <a:chOff x="1820063" y="2286000"/>
                <a:chExt cx="169874" cy="152400"/>
              </a:xfrm>
            </p:grpSpPr>
            <p:sp>
              <p:nvSpPr>
                <p:cNvPr id="387" name="Oval 386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Minus 387"/>
                <p:cNvSpPr/>
                <p:nvPr/>
              </p:nvSpPr>
              <p:spPr>
                <a:xfrm>
                  <a:off x="1845273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4606305" y="5248541"/>
                <a:ext cx="169874" cy="152400"/>
                <a:chOff x="1820063" y="2286000"/>
                <a:chExt cx="169874" cy="152400"/>
              </a:xfrm>
            </p:grpSpPr>
            <p:sp>
              <p:nvSpPr>
                <p:cNvPr id="385" name="Oval 384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Minus 385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5127269" y="5230443"/>
                <a:ext cx="169874" cy="152400"/>
                <a:chOff x="1820063" y="2286000"/>
                <a:chExt cx="169874" cy="152400"/>
              </a:xfrm>
            </p:grpSpPr>
            <p:sp>
              <p:nvSpPr>
                <p:cNvPr id="383" name="Oval 382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Minus 383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3570304" y="3957382"/>
                <a:ext cx="3778309" cy="2000656"/>
                <a:chOff x="6295838" y="5333561"/>
                <a:chExt cx="3303163" cy="1435674"/>
              </a:xfrm>
            </p:grpSpPr>
            <p:grpSp>
              <p:nvGrpSpPr>
                <p:cNvPr id="378" name="Group 377"/>
                <p:cNvGrpSpPr/>
                <p:nvPr/>
              </p:nvGrpSpPr>
              <p:grpSpPr>
                <a:xfrm>
                  <a:off x="6295838" y="6355710"/>
                  <a:ext cx="3303163" cy="413525"/>
                  <a:chOff x="3432544" y="4920475"/>
                  <a:chExt cx="3303163" cy="413525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3874028" y="4920475"/>
                    <a:ext cx="10692" cy="411596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 flipH="1">
                    <a:off x="3432544" y="5334000"/>
                    <a:ext cx="3303163" cy="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 flipH="1">
                    <a:off x="3438067" y="4935557"/>
                    <a:ext cx="1014" cy="39651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  <a:tailEnd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9588777" y="5333561"/>
                  <a:ext cx="0" cy="143040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4000848" y="5236728"/>
                <a:ext cx="169874" cy="152400"/>
                <a:chOff x="1820063" y="2286000"/>
                <a:chExt cx="169874" cy="15240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Minus 376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3491685" y="5248540"/>
                <a:ext cx="169874" cy="152400"/>
                <a:chOff x="1820063" y="2286000"/>
                <a:chExt cx="169874" cy="152400"/>
              </a:xfrm>
            </p:grpSpPr>
            <p:sp>
              <p:nvSpPr>
                <p:cNvPr id="374" name="Oval 373"/>
                <p:cNvSpPr/>
                <p:nvPr/>
              </p:nvSpPr>
              <p:spPr>
                <a:xfrm>
                  <a:off x="1820063" y="2286000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Minus 374"/>
                <p:cNvSpPr/>
                <p:nvPr/>
              </p:nvSpPr>
              <p:spPr>
                <a:xfrm>
                  <a:off x="1852588" y="2339340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4123709" y="2955136"/>
                <a:ext cx="169874" cy="153924"/>
                <a:chOff x="1828014" y="2309761"/>
                <a:chExt cx="169874" cy="153924"/>
              </a:xfrm>
            </p:grpSpPr>
            <p:sp>
              <p:nvSpPr>
                <p:cNvPr id="372" name="Oval 371"/>
                <p:cNvSpPr/>
                <p:nvPr/>
              </p:nvSpPr>
              <p:spPr>
                <a:xfrm>
                  <a:off x="1828014" y="2309761"/>
                  <a:ext cx="169874" cy="153924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Minus 372"/>
                <p:cNvSpPr/>
                <p:nvPr/>
              </p:nvSpPr>
              <p:spPr>
                <a:xfrm>
                  <a:off x="1852588" y="2363634"/>
                  <a:ext cx="109657" cy="46176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7" name="Group 356"/>
              <p:cNvGrpSpPr/>
              <p:nvPr/>
            </p:nvGrpSpPr>
            <p:grpSpPr>
              <a:xfrm>
                <a:off x="4480553" y="2956193"/>
                <a:ext cx="169874" cy="152400"/>
                <a:chOff x="1820063" y="2278049"/>
                <a:chExt cx="169874" cy="152400"/>
              </a:xfrm>
            </p:grpSpPr>
            <p:sp>
              <p:nvSpPr>
                <p:cNvPr id="370" name="Oval 369"/>
                <p:cNvSpPr/>
                <p:nvPr/>
              </p:nvSpPr>
              <p:spPr>
                <a:xfrm>
                  <a:off x="1820063" y="2278049"/>
                  <a:ext cx="169874" cy="152400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Minus 370"/>
                <p:cNvSpPr/>
                <p:nvPr/>
              </p:nvSpPr>
              <p:spPr>
                <a:xfrm>
                  <a:off x="1844637" y="2331389"/>
                  <a:ext cx="109657" cy="45719"/>
                </a:xfrm>
                <a:prstGeom prst="mathMinus">
                  <a:avLst/>
                </a:prstGeom>
                <a:ln>
                  <a:solidFill>
                    <a:srgbClr val="7030A0"/>
                  </a:solidFill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8" name="TextBox 357"/>
              <p:cNvSpPr txBox="1"/>
              <p:nvPr/>
            </p:nvSpPr>
            <p:spPr>
              <a:xfrm>
                <a:off x="5935473" y="2938615"/>
                <a:ext cx="1834156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RE-LE Opponency</a:t>
                </a:r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801237" y="2912770"/>
                <a:ext cx="1834156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LE-RE Opponency</a:t>
                </a:r>
                <a:endParaRPr lang="en-US" dirty="0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734726" y="2360856"/>
                <a:ext cx="1068626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Attention</a:t>
                </a:r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2740741" y="3194178"/>
                <a:ext cx="1262974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Summation</a:t>
                </a:r>
                <a:endParaRPr lang="en-US" dirty="0"/>
              </a:p>
            </p:txBody>
          </p:sp>
          <p:cxnSp>
            <p:nvCxnSpPr>
              <p:cNvPr id="362" name="Straight Connector 361"/>
              <p:cNvCxnSpPr>
                <a:stCxn id="445" idx="0"/>
                <a:endCxn id="413" idx="1"/>
              </p:cNvCxnSpPr>
              <p:nvPr/>
            </p:nvCxnSpPr>
            <p:spPr>
              <a:xfrm flipV="1">
                <a:off x="3467981" y="4008759"/>
                <a:ext cx="418602" cy="858782"/>
              </a:xfrm>
              <a:prstGeom prst="line">
                <a:avLst/>
              </a:prstGeom>
              <a:ln w="38100">
                <a:solidFill>
                  <a:srgbClr val="92D050"/>
                </a:solidFill>
                <a:prstDash val="solid"/>
                <a:headEnd type="none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>
                <a:stCxn id="439" idx="7"/>
                <a:endCxn id="410" idx="4"/>
              </p:cNvCxnSpPr>
              <p:nvPr/>
            </p:nvCxnSpPr>
            <p:spPr>
              <a:xfrm flipV="1">
                <a:off x="4094711" y="4023865"/>
                <a:ext cx="455798" cy="904730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412" idx="4"/>
                <a:endCxn id="443" idx="1"/>
              </p:cNvCxnSpPr>
              <p:nvPr/>
            </p:nvCxnSpPr>
            <p:spPr>
              <a:xfrm>
                <a:off x="4194692" y="4019425"/>
                <a:ext cx="496550" cy="913171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>
                <a:stCxn id="437" idx="1"/>
                <a:endCxn id="407" idx="1"/>
              </p:cNvCxnSpPr>
              <p:nvPr/>
            </p:nvCxnSpPr>
            <p:spPr>
              <a:xfrm flipH="1" flipV="1">
                <a:off x="4911506" y="4007740"/>
                <a:ext cx="300700" cy="920855"/>
              </a:xfrm>
              <a:prstGeom prst="line">
                <a:avLst/>
              </a:prstGeom>
              <a:ln w="38100">
                <a:solidFill>
                  <a:srgbClr val="92D050"/>
                </a:solidFill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TextBox 365"/>
              <p:cNvSpPr txBox="1"/>
              <p:nvPr/>
            </p:nvSpPr>
            <p:spPr>
              <a:xfrm>
                <a:off x="2667000" y="6019800"/>
                <a:ext cx="1609287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Left monocular</a:t>
                </a:r>
                <a:endParaRPr lang="en-US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4557440" y="6019800"/>
                <a:ext cx="1734257" cy="369332"/>
              </a:xfrm>
              <a:prstGeom prst="rect">
                <a:avLst/>
              </a:prstGeom>
              <a:noFill/>
              <a:ln>
                <a:noFill/>
                <a:tailEnd w="sm" len="sm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Right monocular</a:t>
                </a:r>
                <a:endParaRPr lang="en-US" dirty="0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98970" y="3304834"/>
                <a:ext cx="1414387" cy="65254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913015" y="2782949"/>
                <a:ext cx="0" cy="2896123"/>
              </a:xfrm>
              <a:prstGeom prst="line">
                <a:avLst/>
              </a:prstGeom>
              <a:ln w="57150"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stCxn id="449" idx="6"/>
            </p:cNvCxnSpPr>
            <p:nvPr/>
          </p:nvCxnSpPr>
          <p:spPr>
            <a:xfrm>
              <a:off x="4919308" y="2797579"/>
              <a:ext cx="562306" cy="0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 flipV="1">
              <a:off x="3280078" y="2798807"/>
              <a:ext cx="562306" cy="2456"/>
            </a:xfrm>
            <a:prstGeom prst="line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Isosceles Triangle 302"/>
          <p:cNvSpPr/>
          <p:nvPr/>
        </p:nvSpPr>
        <p:spPr>
          <a:xfrm>
            <a:off x="5244607" y="5253799"/>
            <a:ext cx="205393" cy="17970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Isosceles Triangle 303"/>
          <p:cNvSpPr/>
          <p:nvPr/>
        </p:nvSpPr>
        <p:spPr>
          <a:xfrm>
            <a:off x="3810000" y="5245936"/>
            <a:ext cx="205393" cy="17970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Isosceles Triangle 452"/>
          <p:cNvSpPr/>
          <p:nvPr/>
        </p:nvSpPr>
        <p:spPr>
          <a:xfrm>
            <a:off x="3367753" y="5265191"/>
            <a:ext cx="93788" cy="13760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Isosceles Triangle 453"/>
          <p:cNvSpPr/>
          <p:nvPr/>
        </p:nvSpPr>
        <p:spPr>
          <a:xfrm>
            <a:off x="4782675" y="5251517"/>
            <a:ext cx="93788" cy="13760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/>
              <p:cNvSpPr txBox="1"/>
              <p:nvPr/>
            </p:nvSpPr>
            <p:spPr>
              <a:xfrm>
                <a:off x="4702733" y="1524000"/>
                <a:ext cx="33543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𝐸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𝑙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600" b="0" i="1" baseline="-25000" smtClean="0">
                              <a:latin typeface="Cambria Math"/>
                            </a:rPr>
                            <m:t>𝑙</m:t>
                          </m:r>
                          <m:r>
                            <a:rPr lang="de-DE" sz="1600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de-DE" sz="1600" b="0" i="1" baseline="30000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𝑤𝑜𝑜𝑟</m:t>
                          </m:r>
                        </m:e>
                      </m:d>
                      <m:r>
                        <a:rPr lang="de-DE" sz="1600" b="0" i="1" smtClean="0">
                          <a:latin typeface="Cambria Math"/>
                        </a:rPr>
                        <m:t>+[1+</m:t>
                      </m:r>
                      <m:r>
                        <a:rPr lang="de-DE" sz="16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𝒘</m:t>
                      </m:r>
                      <m:r>
                        <a:rPr lang="de-DE" sz="1600" b="1" i="1" baseline="-25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𝒂</m:t>
                      </m:r>
                      <m:r>
                        <a:rPr lang="de-DE" sz="1600" b="1" i="1" baseline="-25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a:rPr lang="de-DE" sz="1600" b="0" i="1" baseline="-25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1600" b="0" i="1" smtClean="0">
                          <a:latin typeface="Cambria Math"/>
                        </a:rPr>
                        <m:t>𝑅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𝑎</m:t>
                      </m:r>
                      <m:r>
                        <a:rPr lang="de-DE" sz="1600" b="0" i="1" baseline="-25000" smtClean="0">
                          <a:latin typeface="Cambria Math"/>
                        </a:rPr>
                        <m:t>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5" name="TextBox 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733" y="1524000"/>
                <a:ext cx="3354380" cy="338554"/>
              </a:xfrm>
              <a:prstGeom prst="rect">
                <a:avLst/>
              </a:prstGeom>
              <a:blipFill>
                <a:blip r:embed="rId2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TextBox 455"/>
          <p:cNvSpPr txBox="1"/>
          <p:nvPr/>
        </p:nvSpPr>
        <p:spPr>
          <a:xfrm>
            <a:off x="439725" y="1216223"/>
            <a:ext cx="401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Change in the weight for the attentional</a:t>
            </a:r>
          </a:p>
          <a:p>
            <a:r>
              <a:rPr lang="de-DE" dirty="0"/>
              <a:t>neural response: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9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On-screen Show (4:3)</PresentationFormat>
  <Paragraphs>111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PowerPoint Presentation</vt:lpstr>
      <vt:lpstr>The role of attention in a computational model of binocular rivalry</vt:lpstr>
      <vt:lpstr>Neural rate model with mutual inhibition &amp; attention</vt:lpstr>
      <vt:lpstr>Simulated dynamic of binocular rivalry depends on attention</vt:lpstr>
      <vt:lpstr>Voluntary attention in relation to binocular rivalry</vt:lpstr>
      <vt:lpstr>Model Alteration I: External input to attention population</vt:lpstr>
      <vt:lpstr>Model Alteration I: External input to attention population</vt:lpstr>
      <vt:lpstr>Model Alteration I: External input to attention population</vt:lpstr>
      <vt:lpstr>Model Alteration II:  Changing attention weight</vt:lpstr>
      <vt:lpstr>Model Alteration I: External input to attention population</vt:lpstr>
      <vt:lpstr>PowerPoint Presentation</vt:lpstr>
      <vt:lpstr>Conclusion</vt:lpstr>
      <vt:lpstr>PowerPoint Presentation</vt:lpstr>
    </vt:vector>
  </TitlesOfParts>
  <Company>Deutsches Primatenzentrum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Kaduk, Kristin</dc:creator>
  <cp:lastModifiedBy>Gerion Nabbefeld</cp:lastModifiedBy>
  <cp:revision>65</cp:revision>
  <dcterms:created xsi:type="dcterms:W3CDTF">2020-07-28T14:06:48Z</dcterms:created>
  <dcterms:modified xsi:type="dcterms:W3CDTF">2020-07-31T16:37:23Z</dcterms:modified>
</cp:coreProperties>
</file>