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8" r:id="rId3"/>
    <p:sldId id="282" r:id="rId4"/>
    <p:sldId id="27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349" autoAdjust="0"/>
    <p:restoredTop sz="94643"/>
  </p:normalViewPr>
  <p:slideViewPr>
    <p:cSldViewPr>
      <p:cViewPr varScale="1">
        <p:scale>
          <a:sx n="72" d="100"/>
          <a:sy n="72" d="100"/>
        </p:scale>
        <p:origin x="58" y="2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0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8229600" cy="4983163"/>
          </a:xfrm>
        </p:spPr>
        <p:txBody>
          <a:bodyPr vert="eaVert"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1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0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2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4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3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3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4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The role of attention in a computational model of binocular rivalry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296265" cy="5168008"/>
          </a:xfrm>
        </p:spPr>
        <p:txBody>
          <a:bodyPr>
            <a:normAutofit/>
          </a:bodyPr>
          <a:lstStyle/>
          <a:p>
            <a:r>
              <a:rPr lang="de-DE" sz="1800" b="1" dirty="0"/>
              <a:t>Binocular </a:t>
            </a:r>
            <a:r>
              <a:rPr lang="de-DE" sz="1800" b="1" dirty="0" err="1"/>
              <a:t>rivalry</a:t>
            </a:r>
            <a:r>
              <a:rPr lang="de-DE" sz="1800" b="1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the alternation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incompatible</a:t>
            </a:r>
            <a:r>
              <a:rPr lang="de-DE" sz="1800" dirty="0"/>
              <a:t> monocular images presented to the two </a:t>
            </a:r>
            <a:r>
              <a:rPr lang="de-DE" sz="1800" dirty="0" err="1"/>
              <a:t>eyes</a:t>
            </a:r>
            <a:r>
              <a:rPr lang="de-DE" sz="1800" dirty="0"/>
              <a:t>.</a:t>
            </a:r>
          </a:p>
          <a:p>
            <a:endParaRPr lang="de-DE" sz="1800" dirty="0"/>
          </a:p>
          <a:p>
            <a:r>
              <a:rPr lang="de-DE" sz="1800" dirty="0" err="1"/>
              <a:t>Binocular</a:t>
            </a:r>
            <a:r>
              <a:rPr lang="de-DE" sz="1800" dirty="0"/>
              <a:t> </a:t>
            </a:r>
            <a:r>
              <a:rPr lang="de-DE" sz="1800" dirty="0" err="1"/>
              <a:t>rivalry</a:t>
            </a:r>
            <a:r>
              <a:rPr lang="de-DE" sz="1800" dirty="0"/>
              <a:t> </a:t>
            </a:r>
            <a:r>
              <a:rPr lang="de-DE" sz="1800" dirty="0" err="1"/>
              <a:t>depends</a:t>
            </a:r>
            <a:r>
              <a:rPr lang="de-DE" sz="1800" dirty="0"/>
              <a:t> on </a:t>
            </a:r>
            <a:r>
              <a:rPr lang="de-DE" sz="1800" dirty="0" err="1"/>
              <a:t>attention</a:t>
            </a:r>
            <a:r>
              <a:rPr lang="de-DE" sz="1800" dirty="0"/>
              <a:t>.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r>
              <a:rPr lang="en-US" sz="1800" b="1" dirty="0"/>
              <a:t>Can voluntary attention be incorporated into this model? </a:t>
            </a:r>
          </a:p>
          <a:p>
            <a:pPr marL="0" indent="0">
              <a:buNone/>
            </a:pPr>
            <a:endParaRPr lang="de-DE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449" y="1371600"/>
            <a:ext cx="4101302" cy="1349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759A2F-871E-4D78-9E2F-841A8D676275}"/>
              </a:ext>
            </a:extLst>
          </p:cNvPr>
          <p:cNvSpPr txBox="1"/>
          <p:nvPr/>
        </p:nvSpPr>
        <p:spPr>
          <a:xfrm>
            <a:off x="4753465" y="2676427"/>
            <a:ext cx="502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Luke </a:t>
            </a:r>
            <a:r>
              <a:rPr lang="de-DE" sz="900" dirty="0" err="1"/>
              <a:t>Smillie</a:t>
            </a:r>
            <a:r>
              <a:rPr lang="en-DE" sz="900" dirty="0"/>
              <a:t> (2017): </a:t>
            </a:r>
            <a:r>
              <a:rPr lang="en-GB" sz="900" dirty="0"/>
              <a:t>People with creative personalities really do see the world differently</a:t>
            </a:r>
            <a:endParaRPr lang="en-DE" sz="9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1EA792-67A8-436F-8157-E905A15873B3}"/>
              </a:ext>
            </a:extLst>
          </p:cNvPr>
          <p:cNvSpPr txBox="1">
            <a:spLocks/>
          </p:cNvSpPr>
          <p:nvPr/>
        </p:nvSpPr>
        <p:spPr>
          <a:xfrm>
            <a:off x="460341" y="3212058"/>
            <a:ext cx="8482409" cy="750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Li et al. (2016) </a:t>
            </a:r>
            <a:r>
              <a:rPr lang="de-DE" sz="1800" dirty="0" err="1"/>
              <a:t>modelled</a:t>
            </a:r>
            <a:r>
              <a:rPr lang="de-DE" sz="1800" dirty="0"/>
              <a:t> </a:t>
            </a:r>
            <a:r>
              <a:rPr lang="de-DE" sz="1800" dirty="0" err="1"/>
              <a:t>binocular</a:t>
            </a:r>
            <a:r>
              <a:rPr lang="de-DE" sz="1800" dirty="0"/>
              <a:t> </a:t>
            </a:r>
            <a:r>
              <a:rPr lang="de-DE" sz="1800" dirty="0" err="1"/>
              <a:t>rivalry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an </a:t>
            </a:r>
            <a:r>
              <a:rPr lang="de-DE" sz="1800" dirty="0" err="1"/>
              <a:t>interplay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mutual </a:t>
            </a:r>
            <a:r>
              <a:rPr lang="de-DE" sz="1800" dirty="0" err="1"/>
              <a:t>inhibition</a:t>
            </a:r>
            <a:r>
              <a:rPr lang="de-DE" sz="1800" dirty="0"/>
              <a:t> and </a:t>
            </a:r>
            <a:r>
              <a:rPr lang="de-DE" sz="1800" dirty="0" err="1"/>
              <a:t>saliency</a:t>
            </a:r>
            <a:r>
              <a:rPr lang="de-DE" sz="1800" dirty="0"/>
              <a:t> </a:t>
            </a:r>
            <a:r>
              <a:rPr lang="de-DE" sz="1800" dirty="0" err="1"/>
              <a:t>driven</a:t>
            </a:r>
            <a:r>
              <a:rPr lang="de-DE" sz="1800" dirty="0"/>
              <a:t> </a:t>
            </a:r>
            <a:r>
              <a:rPr lang="de-DE" sz="1800" dirty="0" err="1"/>
              <a:t>attention</a:t>
            </a:r>
            <a:r>
              <a:rPr lang="de-DE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b="1" dirty="0"/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4420761C-DD4F-4F28-993A-C4CED5BDE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66" t="38498" r="22887" b="17515"/>
          <a:stretch/>
        </p:blipFill>
        <p:spPr>
          <a:xfrm>
            <a:off x="4114800" y="3657600"/>
            <a:ext cx="4800520" cy="310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1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91071" y="867489"/>
            <a:ext cx="3031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Change in the excitatory drive </a:t>
            </a:r>
          </a:p>
          <a:p>
            <a:r>
              <a:rPr lang="de-DE" dirty="0"/>
              <a:t>of the attention population:  </a:t>
            </a:r>
            <a:endParaRPr lang="en-US" dirty="0"/>
          </a:p>
        </p:txBody>
      </p:sp>
      <p:pic>
        <p:nvPicPr>
          <p:cNvPr id="2051" name="Picture 3" descr="C:\Users\kkaduk\Desktop\Kristin\GitHub\neuromatch_project\plots\example_plots\simulation_ext_attention_drive_[0.060,-0.060]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77" r="26538" b="27464"/>
          <a:stretch/>
        </p:blipFill>
        <p:spPr bwMode="auto">
          <a:xfrm>
            <a:off x="838200" y="2819400"/>
            <a:ext cx="6175520" cy="117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3" descr="C:\Users\kkaduk\Desktop\Kristin\GitHub\neuromatch_project\plots\example_plots\simulation_ext_attention_drive_[0.060,-0.060]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31" r="26538"/>
          <a:stretch/>
        </p:blipFill>
        <p:spPr bwMode="auto">
          <a:xfrm>
            <a:off x="838201" y="1581346"/>
            <a:ext cx="617552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974613" y="838200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1=(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613" y="838200"/>
                <a:ext cx="4125208" cy="400110"/>
              </a:xfrm>
              <a:prstGeom prst="rect">
                <a:avLst/>
              </a:prstGeom>
              <a:blipFill>
                <a:blip r:embed="rId3"/>
                <a:stretch>
                  <a:fillRect t="-9231" b="-2615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974613" y="1181236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2=(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613" y="1181236"/>
                <a:ext cx="4125208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5EC2684-1E2E-4BA4-B133-4C317903F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3952610"/>
            <a:ext cx="5770556" cy="2885277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A37CF6-7D95-4B96-8E99-1B6EC30ED7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83" t="78354" r="4890" b="12896"/>
          <a:stretch/>
        </p:blipFill>
        <p:spPr>
          <a:xfrm>
            <a:off x="6934671" y="1842760"/>
            <a:ext cx="686023" cy="369396"/>
          </a:xfrm>
          <a:prstGeom prst="rect">
            <a:avLst/>
          </a:prstGeom>
        </p:spPr>
      </p:pic>
      <p:sp>
        <p:nvSpPr>
          <p:cNvPr id="17" name="Title 470">
            <a:extLst>
              <a:ext uri="{FF2B5EF4-FFF2-40B4-BE49-F238E27FC236}">
                <a16:creationId xmlns:a16="http://schemas.microsoft.com/office/drawing/2014/main" id="{C3851D02-0E35-430F-A0E0-B74B52FD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" y="3611"/>
            <a:ext cx="9143990" cy="787679"/>
          </a:xfrm>
        </p:spPr>
        <p:txBody>
          <a:bodyPr>
            <a:normAutofit/>
          </a:bodyPr>
          <a:lstStyle/>
          <a:p>
            <a:r>
              <a:rPr lang="en-DE" b="1" dirty="0"/>
              <a:t>Model Alteration:</a:t>
            </a:r>
            <a:r>
              <a:rPr lang="en-US" b="1" dirty="0"/>
              <a:t> E</a:t>
            </a:r>
            <a:r>
              <a:rPr lang="en-DE" b="1" dirty="0" err="1"/>
              <a:t>xternal</a:t>
            </a:r>
            <a:r>
              <a:rPr lang="en-DE" b="1" dirty="0"/>
              <a:t> </a:t>
            </a:r>
            <a:r>
              <a:rPr lang="en-US" b="1" dirty="0"/>
              <a:t>input to </a:t>
            </a:r>
            <a:r>
              <a:rPr lang="de-DE" b="1" dirty="0" err="1"/>
              <a:t>attention</a:t>
            </a:r>
            <a:r>
              <a:rPr lang="de-DE" b="1" dirty="0"/>
              <a:t> </a:t>
            </a:r>
            <a:r>
              <a:rPr lang="de-DE" b="1" dirty="0" err="1"/>
              <a:t>population</a:t>
            </a:r>
            <a:endParaRPr lang="en-DE" dirty="0"/>
          </a:p>
        </p:txBody>
      </p:sp>
      <p:sp>
        <p:nvSpPr>
          <p:cNvPr id="4" name="Rectangle 3"/>
          <p:cNvSpPr/>
          <p:nvPr/>
        </p:nvSpPr>
        <p:spPr>
          <a:xfrm>
            <a:off x="5867400" y="4436951"/>
            <a:ext cx="3222455" cy="20035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tx1"/>
                </a:solidFill>
              </a:rPr>
              <a:t>Results</a:t>
            </a:r>
            <a:endParaRPr lang="en-DE" b="1" u="sn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Adding external input to attention neurons </a:t>
            </a:r>
            <a:r>
              <a:rPr lang="en-US" b="1" dirty="0">
                <a:solidFill>
                  <a:schemeClr val="tx1"/>
                </a:solidFill>
              </a:rPr>
              <a:t>prolonged </a:t>
            </a:r>
            <a:r>
              <a:rPr lang="en-DE" dirty="0">
                <a:solidFill>
                  <a:schemeClr val="tx1"/>
                </a:solidFill>
              </a:rPr>
              <a:t>dominance periods</a:t>
            </a:r>
            <a:r>
              <a:rPr lang="en-US" dirty="0">
                <a:solidFill>
                  <a:schemeClr val="tx1"/>
                </a:solidFill>
              </a:rPr>
              <a:t> of the </a:t>
            </a:r>
            <a:r>
              <a:rPr lang="en-US" b="1" dirty="0">
                <a:solidFill>
                  <a:schemeClr val="tx1"/>
                </a:solidFill>
              </a:rPr>
              <a:t>excited representation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shortened </a:t>
            </a:r>
            <a:r>
              <a:rPr lang="en-US" dirty="0">
                <a:solidFill>
                  <a:schemeClr val="tx1"/>
                </a:solidFill>
              </a:rPr>
              <a:t>periods of the </a:t>
            </a:r>
            <a:r>
              <a:rPr lang="en-US" b="1" dirty="0">
                <a:solidFill>
                  <a:schemeClr val="tx1"/>
                </a:solidFill>
              </a:rPr>
              <a:t>suppressed</a:t>
            </a:r>
            <a:r>
              <a:rPr lang="en-US" dirty="0">
                <a:solidFill>
                  <a:schemeClr val="tx1"/>
                </a:solidFill>
              </a:rPr>
              <a:t> ones.</a:t>
            </a:r>
          </a:p>
        </p:txBody>
      </p:sp>
    </p:spTree>
    <p:extLst>
      <p:ext uri="{BB962C8B-B14F-4D97-AF65-F5344CB8AC3E}">
        <p14:creationId xmlns:p14="http://schemas.microsoft.com/office/powerpoint/2010/main" val="220373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F00E8-9B20-BC4F-AD74-E8CC34C8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E0D7B-9919-49DB-8754-0B42D1E0F34E}"/>
              </a:ext>
            </a:extLst>
          </p:cNvPr>
          <p:cNvSpPr/>
          <p:nvPr/>
        </p:nvSpPr>
        <p:spPr>
          <a:xfrm>
            <a:off x="381001" y="1219200"/>
            <a:ext cx="4114799" cy="3581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General: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were able to reimplement the model in an object-oriented framework in python </a:t>
            </a:r>
          </a:p>
          <a:p>
            <a:endParaRPr lang="en-US" b="1" u="sng" dirty="0">
              <a:solidFill>
                <a:schemeClr val="tx1"/>
              </a:solidFill>
            </a:endParaRP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Model alteration:</a:t>
            </a:r>
            <a:endParaRPr lang="en-DE" b="1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Direct excitatory input to attention neurons prolongs dominance durations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input strengths of &gt; ~12.4% of normal excitatory drive leads to a </a:t>
            </a:r>
            <a:r>
              <a:rPr lang="en-US" b="1" dirty="0">
                <a:solidFill>
                  <a:schemeClr val="tx1"/>
                </a:solidFill>
              </a:rPr>
              <a:t>Winner-takes-all </a:t>
            </a:r>
            <a:r>
              <a:rPr lang="en-US" dirty="0">
                <a:solidFill>
                  <a:schemeClr val="tx1"/>
                </a:solidFill>
              </a:rPr>
              <a:t>condition</a:t>
            </a: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49DE818A-C5F6-4FED-8ACE-782859367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66" t="38498" r="22887" b="17515"/>
          <a:stretch/>
        </p:blipFill>
        <p:spPr>
          <a:xfrm>
            <a:off x="4114800" y="1273011"/>
            <a:ext cx="4829492" cy="3124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8471C6-2E81-4416-A23B-B9639A296DCC}"/>
              </a:ext>
            </a:extLst>
          </p:cNvPr>
          <p:cNvSpPr/>
          <p:nvPr/>
        </p:nvSpPr>
        <p:spPr>
          <a:xfrm>
            <a:off x="381000" y="5138582"/>
            <a:ext cx="8381999" cy="118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Outlook: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Compare the observed changes in dominance duration to experimental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Test alternative alteration by weight changes</a:t>
            </a:r>
          </a:p>
        </p:txBody>
      </p:sp>
    </p:spTree>
    <p:extLst>
      <p:ext uri="{BB962C8B-B14F-4D97-AF65-F5344CB8AC3E}">
        <p14:creationId xmlns:p14="http://schemas.microsoft.com/office/powerpoint/2010/main" val="219716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C7A02A59-17CA-644E-8D2B-446E57E1F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11" b="21473"/>
          <a:stretch/>
        </p:blipFill>
        <p:spPr>
          <a:xfrm>
            <a:off x="180534" y="4460559"/>
            <a:ext cx="1725163" cy="206762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CADFB8E-EFEE-9246-9583-924B346E43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721" y="2900883"/>
            <a:ext cx="1941081" cy="1778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C23817-78AD-4C0C-8676-1ECCDDFFAD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5"/>
          <a:stretch/>
        </p:blipFill>
        <p:spPr>
          <a:xfrm>
            <a:off x="914400" y="2208415"/>
            <a:ext cx="2351276" cy="1991767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993823" y="838200"/>
            <a:ext cx="4966013" cy="2356945"/>
          </a:xfrm>
          <a:prstGeom prst="wedgeRectCallout">
            <a:avLst>
              <a:gd name="adj1" fmla="val 14329"/>
              <a:gd name="adj2" fmla="val 58403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project work was an inspiring adventure for me with the exploration how to implement object-based programming in python and how a well-defined scope of a project improves motivation and success. It was fun working in an interdisciplinary team and in the end,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my dream to  explore a cortical mechanism without data became true.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905697" y="4741191"/>
            <a:ext cx="6593650" cy="1243367"/>
          </a:xfrm>
          <a:prstGeom prst="wedgeRectCallout">
            <a:avLst>
              <a:gd name="adj1" fmla="val -56035"/>
              <a:gd name="adj2" fmla="val 2604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While it has been really interesting to implement a model that goes a lot deeper than I’m used to as a cognitive neuroscientist, the most helpful aspect for me has been the project-based work in a team. It’s been a really enjoyable journey and I take a lot away from it.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152400" y="892311"/>
            <a:ext cx="3212592" cy="1316104"/>
          </a:xfrm>
          <a:prstGeom prst="wedgeRectCallout">
            <a:avLst>
              <a:gd name="adj1" fmla="val -3519"/>
              <a:gd name="adj2" fmla="val 89235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/>
              <a:t>I really enjoyed this project work. </a:t>
            </a:r>
          </a:p>
          <a:p>
            <a:pPr algn="ctr"/>
            <a:r>
              <a:rPr lang="en-DE" sz="1600" dirty="0"/>
              <a:t>It took use some time to find a project everyone was interested in, but once we had a plan it was pretty straight forward.</a:t>
            </a:r>
          </a:p>
        </p:txBody>
      </p:sp>
      <p:sp>
        <p:nvSpPr>
          <p:cNvPr id="9" name="Textfeld 2">
            <a:extLst>
              <a:ext uri="{FF2B5EF4-FFF2-40B4-BE49-F238E27FC236}">
                <a16:creationId xmlns:a16="http://schemas.microsoft.com/office/drawing/2014/main" id="{87B155ED-6F32-4C44-B965-37CE0BE5CEA3}"/>
              </a:ext>
            </a:extLst>
          </p:cNvPr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err="1"/>
              <a:t>Neuromatch</a:t>
            </a:r>
            <a:r>
              <a:rPr lang="en-GB" sz="2800" b="1" dirty="0"/>
              <a:t> summer school project TEAM:</a:t>
            </a:r>
          </a:p>
          <a:p>
            <a:pPr algn="ctr"/>
            <a:r>
              <a:rPr lang="en-GB" sz="2000" b="1" dirty="0"/>
              <a:t>“We’re usually modelling for Victoria’s secret”</a:t>
            </a:r>
            <a:endParaRPr lang="en-GB" sz="2800" b="1" dirty="0"/>
          </a:p>
        </p:txBody>
      </p:sp>
      <p:sp>
        <p:nvSpPr>
          <p:cNvPr id="12" name="Textfeld 3">
            <a:extLst>
              <a:ext uri="{FF2B5EF4-FFF2-40B4-BE49-F238E27FC236}">
                <a16:creationId xmlns:a16="http://schemas.microsoft.com/office/drawing/2014/main" id="{95DB7359-3BEB-4EF1-815F-B18C4958847A}"/>
              </a:ext>
            </a:extLst>
          </p:cNvPr>
          <p:cNvSpPr txBox="1"/>
          <p:nvPr/>
        </p:nvSpPr>
        <p:spPr>
          <a:xfrm>
            <a:off x="16553" y="6553200"/>
            <a:ext cx="9203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We would like to thank our mentor, </a:t>
            </a:r>
            <a:r>
              <a:rPr lang="en-GB" sz="1400" dirty="0" err="1"/>
              <a:t>Xaq</a:t>
            </a:r>
            <a:r>
              <a:rPr lang="en-GB" sz="1400" dirty="0"/>
              <a:t> </a:t>
            </a:r>
            <a:r>
              <a:rPr lang="en-GB" sz="1400" dirty="0" err="1"/>
              <a:t>Pitkow</a:t>
            </a:r>
            <a:r>
              <a:rPr lang="en-GB" sz="1400" dirty="0"/>
              <a:t> for his time and his great explanations and drawings to bifurcation.  </a:t>
            </a:r>
          </a:p>
        </p:txBody>
      </p:sp>
    </p:spTree>
    <p:extLst>
      <p:ext uri="{BB962C8B-B14F-4D97-AF65-F5344CB8AC3E}">
        <p14:creationId xmlns:p14="http://schemas.microsoft.com/office/powerpoint/2010/main" val="337463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Theme</vt:lpstr>
      <vt:lpstr>The role of attention in a computational model of binocular rivalry</vt:lpstr>
      <vt:lpstr>Model Alteration: External input to attention population</vt:lpstr>
      <vt:lpstr>Conclusion</vt:lpstr>
      <vt:lpstr>PowerPoint Presentation</vt:lpstr>
    </vt:vector>
  </TitlesOfParts>
  <Company>Deutsches Primatenzentrum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Kaduk, Kristin</dc:creator>
  <cp:lastModifiedBy>Gerion Nabbefeld</cp:lastModifiedBy>
  <cp:revision>72</cp:revision>
  <dcterms:created xsi:type="dcterms:W3CDTF">2020-07-28T14:06:48Z</dcterms:created>
  <dcterms:modified xsi:type="dcterms:W3CDTF">2020-07-31T16:36:41Z</dcterms:modified>
</cp:coreProperties>
</file>