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73" r:id="rId4"/>
    <p:sldId id="274" r:id="rId5"/>
    <p:sldId id="281" r:id="rId6"/>
    <p:sldId id="275" r:id="rId7"/>
    <p:sldId id="276" r:id="rId8"/>
    <p:sldId id="278" r:id="rId9"/>
    <p:sldId id="277" r:id="rId10"/>
    <p:sldId id="283" r:id="rId11"/>
    <p:sldId id="282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9" autoAdjust="0"/>
    <p:restoredTop sz="94643"/>
  </p:normalViewPr>
  <p:slideViewPr>
    <p:cSldViewPr>
      <p:cViewPr varScale="1">
        <p:scale>
          <a:sx n="95" d="100"/>
          <a:sy n="95" d="100"/>
        </p:scale>
        <p:origin x="4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9A75-32FE-4C9A-A6BA-C42EBCAC6AD0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2892-4D7A-484D-BD3B-6A575BA3A1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913141F-5F1C-0649-A2A5-C438AE0CFE52}"/>
              </a:ext>
            </a:extLst>
          </p:cNvPr>
          <p:cNvSpPr/>
          <p:nvPr/>
        </p:nvSpPr>
        <p:spPr>
          <a:xfrm>
            <a:off x="304800" y="886383"/>
            <a:ext cx="8172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b="1" dirty="0"/>
              <a:t>The </a:t>
            </a:r>
            <a:r>
              <a:rPr lang="de-DE" sz="2800" b="1" dirty="0" err="1"/>
              <a:t>role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attention</a:t>
            </a:r>
            <a:r>
              <a:rPr lang="de-DE" sz="2800" b="1" dirty="0"/>
              <a:t> in a </a:t>
            </a:r>
            <a:r>
              <a:rPr lang="de-DE" sz="2800" b="1" dirty="0" err="1"/>
              <a:t>neural</a:t>
            </a:r>
            <a:r>
              <a:rPr lang="de-DE" sz="2800" b="1" dirty="0"/>
              <a:t> rate </a:t>
            </a:r>
            <a:r>
              <a:rPr lang="de-DE" sz="2800" b="1" dirty="0" err="1"/>
              <a:t>model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binocular</a:t>
            </a:r>
            <a:r>
              <a:rPr lang="de-DE" sz="2800" b="1" dirty="0"/>
              <a:t> </a:t>
            </a:r>
            <a:r>
              <a:rPr lang="de-DE" sz="2800" b="1" dirty="0" err="1"/>
              <a:t>rivalry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925395-6B08-664C-8C91-1E32BEB9295E}"/>
              </a:ext>
            </a:extLst>
          </p:cNvPr>
          <p:cNvSpPr txBox="1"/>
          <p:nvPr/>
        </p:nvSpPr>
        <p:spPr>
          <a:xfrm>
            <a:off x="2610695" y="2176754"/>
            <a:ext cx="356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Neuromatch</a:t>
            </a:r>
            <a:r>
              <a:rPr lang="en-GB" dirty="0"/>
              <a:t> summer school project</a:t>
            </a:r>
          </a:p>
          <a:p>
            <a:pPr algn="ctr"/>
            <a:r>
              <a:rPr lang="en-GB" dirty="0"/>
              <a:t>July 2020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426E0E-A1F2-0042-889F-6C4222B88BA7}"/>
              </a:ext>
            </a:extLst>
          </p:cNvPr>
          <p:cNvSpPr txBox="1"/>
          <p:nvPr/>
        </p:nvSpPr>
        <p:spPr>
          <a:xfrm>
            <a:off x="533400" y="5791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would like to thank our mentor, </a:t>
            </a:r>
            <a:r>
              <a:rPr lang="en-GB" dirty="0" err="1"/>
              <a:t>Xaq</a:t>
            </a:r>
            <a:r>
              <a:rPr lang="en-GB" dirty="0"/>
              <a:t> </a:t>
            </a:r>
            <a:r>
              <a:rPr lang="en-GB" dirty="0" err="1"/>
              <a:t>Pitkow</a:t>
            </a:r>
            <a:r>
              <a:rPr lang="en-GB" dirty="0"/>
              <a:t> for his time and his great explanations and drawings to bifurcation.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B679B-B94E-F34B-BCC5-96127D3BB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070412"/>
            <a:ext cx="1733266" cy="15885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799C3B-1150-2C4D-A3F3-D7C3E1E1E3FE}"/>
              </a:ext>
            </a:extLst>
          </p:cNvPr>
          <p:cNvSpPr txBox="1"/>
          <p:nvPr/>
        </p:nvSpPr>
        <p:spPr>
          <a:xfrm>
            <a:off x="6403599" y="5029200"/>
            <a:ext cx="166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Kristin Kaduk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B26F99-FCD2-A243-AA6B-D03104972C22}"/>
              </a:ext>
            </a:extLst>
          </p:cNvPr>
          <p:cNvSpPr txBox="1"/>
          <p:nvPr/>
        </p:nvSpPr>
        <p:spPr>
          <a:xfrm>
            <a:off x="3675559" y="5029200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Lukas Neugebauer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0B57C0-9AD5-D54F-AD0A-D3D997B4B3B8}"/>
              </a:ext>
            </a:extLst>
          </p:cNvPr>
          <p:cNvSpPr txBox="1"/>
          <p:nvPr/>
        </p:nvSpPr>
        <p:spPr>
          <a:xfrm>
            <a:off x="1016769" y="5029200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Gerion</a:t>
            </a:r>
            <a:r>
              <a:rPr lang="en-GB" dirty="0"/>
              <a:t> </a:t>
            </a:r>
            <a:r>
              <a:rPr lang="en-GB" dirty="0" err="1"/>
              <a:t>Nabbefeld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5DA45-0EFB-1648-94B0-5D9E585927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/>
          <a:stretch/>
        </p:blipFill>
        <p:spPr>
          <a:xfrm>
            <a:off x="998840" y="3125149"/>
            <a:ext cx="1847172" cy="151138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81DBE2-2B95-6C4D-B5D3-1E7E8409C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11" b="21473"/>
          <a:stretch/>
        </p:blipFill>
        <p:spPr>
          <a:xfrm>
            <a:off x="3887787" y="3048000"/>
            <a:ext cx="1368425" cy="16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A2209-D7EF-D146-9793-C6C5FC4A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BD924-79E0-0C4A-8CE2-AAD5F47B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41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00E8-9B20-BC4F-AD74-E8CC34C8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Fazit</a:t>
            </a: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B7CF4015-48E2-684A-9EE7-8C3CDF44496C}"/>
              </a:ext>
            </a:extLst>
          </p:cNvPr>
          <p:cNvSpPr/>
          <p:nvPr/>
        </p:nvSpPr>
        <p:spPr>
          <a:xfrm>
            <a:off x="325526" y="4114800"/>
            <a:ext cx="3789274" cy="2438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Voluntary attention can be implemented in the model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Conceptual comparision with experimental data suggest that...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6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7A02A59-17CA-644E-8D2B-446E57E1F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1" b="21473"/>
          <a:stretch/>
        </p:blipFill>
        <p:spPr>
          <a:xfrm>
            <a:off x="609600" y="4596167"/>
            <a:ext cx="1725163" cy="20676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ADFB8E-EFEE-9246-9583-924B346E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8" y="2672283"/>
            <a:ext cx="1941081" cy="177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23817-78AD-4C0C-8676-1ECCDDFFA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2988216" cy="199176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962400" y="386254"/>
            <a:ext cx="4966013" cy="2580291"/>
          </a:xfrm>
          <a:prstGeom prst="wedgeRectCallout">
            <a:avLst>
              <a:gd name="adj1" fmla="val 14329"/>
              <a:gd name="adj2" fmla="val 5840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 work was an inspiring adventure for me with the exploration how to implement object-based programming in python and how a well defined scope of a project improves motivation and success. It was fun working in an interdisciplinary team and in the end,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my dream to  explore a cortical mechanism without data became true.</a:t>
            </a:r>
          </a:p>
          <a:p>
            <a:pPr algn="ctr"/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334763" y="4596167"/>
            <a:ext cx="6593650" cy="1524000"/>
          </a:xfrm>
          <a:prstGeom prst="wedgeRectCallout">
            <a:avLst>
              <a:gd name="adj1" fmla="val -56035"/>
              <a:gd name="adj2" fmla="val 2604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84074" y="194209"/>
            <a:ext cx="3212592" cy="1524000"/>
          </a:xfrm>
          <a:prstGeom prst="wedgeRectCallout">
            <a:avLst>
              <a:gd name="adj1" fmla="val -8508"/>
              <a:gd name="adj2" fmla="val 9356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I really enjoyed this project work. </a:t>
            </a:r>
          </a:p>
          <a:p>
            <a:pPr algn="ctr"/>
            <a:r>
              <a:rPr lang="en-DE" sz="1600" dirty="0"/>
              <a:t>It took use some time to find a project everyone was interested in, but once we had a plan it was pretty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33746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The role of attention in a computational model of binocular rivalry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Binocular rivalry </a:t>
            </a:r>
            <a:r>
              <a:rPr lang="de-DE" dirty="0"/>
              <a:t>is the alternation between incompartible monocular images presented to the two eyes.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Experimental evidence has shown that binocular rivalry also depends on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de-DE" dirty="0"/>
              <a:t>. The neural network model from Li et al. (2016) explains the intrinsic cortical interactions between mutual inhibition and attention in visual perception.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Our scientific questions: </a:t>
            </a:r>
            <a:r>
              <a:rPr lang="en-US" dirty="0"/>
              <a:t>What is the computational role of saliency and voluntary attention in binocular rivalry?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What did we do? </a:t>
            </a:r>
          </a:p>
          <a:p>
            <a:pPr marL="457200" indent="-457200">
              <a:buAutoNum type="arabicParenR"/>
            </a:pPr>
            <a:r>
              <a:rPr lang="de-DE" dirty="0"/>
              <a:t>Replication of the published model (Li et al. 2016) from matlab into a object-based environment in python</a:t>
            </a:r>
          </a:p>
          <a:p>
            <a:pPr marL="457200" indent="-457200">
              <a:buAutoNum type="arabicParenR"/>
            </a:pPr>
            <a:r>
              <a:rPr lang="de-DE" dirty="0"/>
              <a:t>Two different ideas how to implement voluntary attention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98" y="1574884"/>
            <a:ext cx="5459404" cy="1795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59A2F-871E-4D78-9E2F-841A8D676275}"/>
              </a:ext>
            </a:extLst>
          </p:cNvPr>
          <p:cNvSpPr txBox="1"/>
          <p:nvPr/>
        </p:nvSpPr>
        <p:spPr>
          <a:xfrm>
            <a:off x="1752600" y="3327484"/>
            <a:ext cx="624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Luke </a:t>
            </a:r>
            <a:r>
              <a:rPr lang="de-DE" sz="1050" dirty="0" err="1"/>
              <a:t>Smillie</a:t>
            </a:r>
            <a:r>
              <a:rPr lang="en-DE" sz="1050" dirty="0"/>
              <a:t> (2017): </a:t>
            </a:r>
            <a:r>
              <a:rPr lang="en-GB" sz="1050" dirty="0"/>
              <a:t>People with creative personalities really do see the world differently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22183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0" y="304800"/>
            <a:ext cx="8229600" cy="563562"/>
          </a:xfrm>
        </p:spPr>
        <p:txBody>
          <a:bodyPr>
            <a:normAutofit/>
          </a:bodyPr>
          <a:lstStyle/>
          <a:p>
            <a:r>
              <a:rPr lang="de-DE" b="1" dirty="0"/>
              <a:t>Neural rate model with mutual inhibition &amp; attention</a:t>
            </a:r>
            <a:endParaRPr lang="en-US" b="1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4" name="Group 3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>
                  <a:stCxn id="149" idx="1"/>
                  <a:endCxn id="1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1"/>
                  <a:endCxn id="1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1"/>
                  <a:endCxn id="14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/>
                <p:cNvCxnSpPr>
                  <a:stCxn id="141" idx="1"/>
                  <a:endCxn id="14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>
                <a:stCxn id="145" idx="0"/>
                <a:endCxn id="103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39" idx="0"/>
                <a:endCxn id="100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3" idx="1"/>
                  <a:endCxn id="13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/>
                <p:cNvCxnSpPr>
                  <a:stCxn id="129" idx="1"/>
                  <a:endCxn id="12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84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3" idx="7"/>
                <a:endCxn id="86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41" idx="7"/>
                <a:endCxn id="95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5" idx="7"/>
                <a:endCxn id="93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9" idx="0"/>
                <a:endCxn id="69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67" idx="3"/>
                <a:endCxn id="145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>
                    <a:stCxn id="80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88" idx="5"/>
                <a:endCxn id="135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0" idx="5"/>
                <a:endCxn id="141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99" idx="5"/>
                <a:endCxn id="143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97" idx="5"/>
                <a:endCxn id="137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endCxn id="149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47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110" name="Plus 10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8" name="Plus 10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6" name="Plus 10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4" name="Plus 10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2" name="Plus 10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0" name="Plus 9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98" name="Plus 9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96" name="Plus 9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94" name="Plus 9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92" name="Plus 9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Minus 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Minus 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Minus 84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Minus 82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Minus 8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Minus 7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Minus 71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Minus 69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Minus 67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60" name="Straight Connector 59"/>
              <p:cNvCxnSpPr>
                <a:stCxn id="143" idx="0"/>
                <a:endCxn id="111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137" idx="7"/>
                <a:endCxn id="107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09" idx="5"/>
                <a:endCxn id="141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135" idx="1"/>
                <a:endCxn id="104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74318" y="893891"/>
            <a:ext cx="8063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Mutual inhibition</a:t>
            </a:r>
            <a:r>
              <a:rPr lang="en-US" dirty="0"/>
              <a:t>: The </a:t>
            </a:r>
            <a:r>
              <a:rPr lang="en-US" dirty="0" err="1"/>
              <a:t>interocular</a:t>
            </a:r>
            <a:r>
              <a:rPr lang="en-US" dirty="0"/>
              <a:t> conflict between two percepts is here mediated through </a:t>
            </a:r>
            <a:r>
              <a:rPr lang="en-US" dirty="0" err="1"/>
              <a:t>opponency</a:t>
            </a:r>
            <a:r>
              <a:rPr lang="en-US" dirty="0"/>
              <a:t> neurons.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Saliency:</a:t>
            </a:r>
            <a:r>
              <a:rPr lang="en-US" dirty="0"/>
              <a:t> The </a:t>
            </a:r>
            <a:r>
              <a:rPr lang="en-US" b="1" dirty="0"/>
              <a:t>stimulus with stronger sensory responses </a:t>
            </a:r>
            <a:r>
              <a:rPr lang="en-US" dirty="0"/>
              <a:t>attracts greater share of attention and reduces the attention allocated to the other stimulus.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688383" y="609600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Sensory Input??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Simulated dynamic of binocular rivalry depends on attention</a:t>
            </a:r>
            <a:endParaRPr lang="en-US" b="1" dirty="0"/>
          </a:p>
        </p:txBody>
      </p:sp>
      <p:pic>
        <p:nvPicPr>
          <p:cNvPr id="151" name="Picture 2" descr="C:\Users\kkaduk\Desktop\Kristin\GitHub\neuromatch_project\plots\plo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21" y="4495800"/>
            <a:ext cx="5896213" cy="196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10513" r="3093" b="2551"/>
          <a:stretch/>
        </p:blipFill>
        <p:spPr>
          <a:xfrm>
            <a:off x="2286000" y="990600"/>
            <a:ext cx="5029200" cy="2873010"/>
          </a:xfrm>
          <a:prstGeom prst="rect">
            <a:avLst/>
          </a:prstGeom>
        </p:spPr>
      </p:pic>
      <p:sp>
        <p:nvSpPr>
          <p:cNvPr id="154" name="Title 1"/>
          <p:cNvSpPr txBox="1">
            <a:spLocks/>
          </p:cNvSpPr>
          <p:nvPr/>
        </p:nvSpPr>
        <p:spPr>
          <a:xfrm>
            <a:off x="685800" y="3943502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Our replication of Fig.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830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ABCEF-D73B-0345-BB81-20633FC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450056"/>
            <a:ext cx="8229600" cy="563562"/>
          </a:xfrm>
        </p:spPr>
        <p:txBody>
          <a:bodyPr>
            <a:normAutofit/>
          </a:bodyPr>
          <a:lstStyle/>
          <a:p>
            <a:r>
              <a:rPr lang="en-GB" dirty="0"/>
              <a:t>Voluntary attention in relation to binocular rivalry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2A9F8-96F3-FB4C-B1FB-69310524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Voluntary attention is deliberately applied on a pre-defined orientation. Therefore, attention should bias the intraocular changes in perceptual dominance towards the pre-defined orientation. </a:t>
            </a:r>
          </a:p>
          <a:p>
            <a:endParaRPr lang="en-GB" dirty="0"/>
          </a:p>
          <a:p>
            <a:r>
              <a:rPr lang="en-GB" dirty="0"/>
              <a:t>Two ideas how to implement „voluntary attention“ in the model: </a:t>
            </a:r>
          </a:p>
          <a:p>
            <a:pPr marL="914400" lvl="1" indent="-457200">
              <a:buAutoNum type="arabicParenR"/>
            </a:pPr>
            <a:r>
              <a:rPr lang="en-GB" dirty="0"/>
              <a:t>Facilitation of one attention neuron vs. suppression the other one</a:t>
            </a:r>
          </a:p>
          <a:p>
            <a:pPr marL="914400" lvl="1" indent="-457200">
              <a:buAutoNum type="arabicParenR"/>
            </a:pPr>
            <a:r>
              <a:rPr lang="en-GB"/>
              <a:t>Weight change</a:t>
            </a:r>
            <a:endParaRPr lang="en-GB" dirty="0"/>
          </a:p>
          <a:p>
            <a:pPr marL="914400" lvl="1" indent="-457200">
              <a:buAutoNum type="arabicParenR"/>
            </a:pPr>
            <a:endParaRPr lang="en-GB" dirty="0"/>
          </a:p>
          <a:p>
            <a:pPr marL="57150" indent="0">
              <a:buNone/>
            </a:pPr>
            <a:endParaRPr lang="en-GB" dirty="0"/>
          </a:p>
          <a:p>
            <a:pPr marL="400050"/>
            <a:r>
              <a:rPr lang="en-GB" dirty="0"/>
              <a:t> </a:t>
            </a:r>
            <a:r>
              <a:rPr lang="en-GB" b="1" dirty="0"/>
              <a:t>Hancock &amp; Andrews (2007): „</a:t>
            </a:r>
            <a:r>
              <a:rPr lang="en-GB" dirty="0"/>
              <a:t>Voluntary attention did not  increase the mean dominance period of the attended grating, but rather decreased the mean dominance period of the non-attended grating. This pattern is analogous to increasing the perceived contrast of the attended grating.“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1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9725" y="1216223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07173" y="2357673"/>
            <a:ext cx="247439" cy="227157"/>
            <a:chOff x="4166452" y="2306983"/>
            <a:chExt cx="169874" cy="153924"/>
          </a:xfrm>
        </p:grpSpPr>
        <p:sp>
          <p:nvSpPr>
            <p:cNvPr id="309" name="Oval 308"/>
            <p:cNvSpPr/>
            <p:nvPr/>
          </p:nvSpPr>
          <p:spPr>
            <a:xfrm>
              <a:off x="4166452" y="2306983"/>
              <a:ext cx="169874" cy="153924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Minus 309"/>
            <p:cNvSpPr/>
            <p:nvPr/>
          </p:nvSpPr>
          <p:spPr>
            <a:xfrm>
              <a:off x="4198646" y="2360856"/>
              <a:ext cx="109657" cy="46176"/>
            </a:xfrm>
            <a:prstGeom prst="mathMinus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26680" y="2360856"/>
            <a:ext cx="247439" cy="224908"/>
            <a:chOff x="4995471" y="2280215"/>
            <a:chExt cx="169874" cy="152400"/>
          </a:xfrm>
        </p:grpSpPr>
        <p:sp>
          <p:nvSpPr>
            <p:cNvPr id="311" name="Plus 310"/>
            <p:cNvSpPr/>
            <p:nvPr/>
          </p:nvSpPr>
          <p:spPr>
            <a:xfrm>
              <a:off x="5014262" y="2290311"/>
              <a:ext cx="136500" cy="133469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995471" y="2280215"/>
              <a:ext cx="169874" cy="152400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Straight Arrow Connector 315"/>
          <p:cNvCxnSpPr>
            <a:cxnSpLocks/>
          </p:cNvCxnSpPr>
          <p:nvPr/>
        </p:nvCxnSpPr>
        <p:spPr>
          <a:xfrm>
            <a:off x="4049970" y="2196558"/>
            <a:ext cx="0" cy="1642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cxnSpLocks/>
          </p:cNvCxnSpPr>
          <p:nvPr/>
        </p:nvCxnSpPr>
        <p:spPr>
          <a:xfrm>
            <a:off x="4728808" y="2209800"/>
            <a:ext cx="1919" cy="151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320" name="Group 319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5" name="Oval 46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6" name="Straight Connector 465"/>
                <p:cNvCxnSpPr>
                  <a:stCxn id="465" idx="1"/>
                  <a:endCxn id="46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463" name="Oval 46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4" name="Straight Connector 46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1" name="Oval 46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2" name="Straight Connector 461"/>
                <p:cNvCxnSpPr>
                  <a:stCxn id="461" idx="1"/>
                  <a:endCxn id="46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459" name="Oval 45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Connector 459"/>
                <p:cNvCxnSpPr>
                  <a:stCxn id="459" idx="1"/>
                  <a:endCxn id="45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57" name="Oval 456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8" name="Straight Connector 457"/>
                <p:cNvCxnSpPr>
                  <a:stCxn id="457" idx="1"/>
                  <a:endCxn id="457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455" name="Oval 45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6" name="Straight Connector 455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3" name="Oval 45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2" name="Straight Connector 451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>
                <a:stCxn id="461" idx="0"/>
                <a:endCxn id="420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455" idx="0"/>
                <a:endCxn id="417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9" name="Oval 4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>
                  <a:stCxn id="449" idx="1"/>
                  <a:endCxn id="4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5" name="Oval 4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5" idx="1"/>
                  <a:endCxn id="4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3" name="Oval 44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4" name="Straight Connector 44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Rectangle 336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" name="Straight Connector 337"/>
              <p:cNvCxnSpPr>
                <a:endCxn id="401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>
                <a:stCxn id="459" idx="7"/>
                <a:endCxn id="403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457" idx="7"/>
                <a:endCxn id="412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>
                <a:stCxn id="451" idx="7"/>
                <a:endCxn id="410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455" idx="0"/>
                <a:endCxn id="386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stCxn id="384" idx="3"/>
                <a:endCxn id="461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438" name="Group 437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440" name="Straight Connector 439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>
                    <a:stCxn id="397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Straight Connector 344"/>
              <p:cNvCxnSpPr>
                <a:stCxn id="405" idx="5"/>
                <a:endCxn id="451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407" idx="5"/>
                <a:endCxn id="457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416" idx="5"/>
                <a:endCxn id="459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414" idx="5"/>
                <a:endCxn id="453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9" name="Group 348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>
                  <a:endCxn id="465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>
                  <a:stCxn id="463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7" name="Plus 42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5" name="Plus 42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3" name="Plus 42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21" name="Plus 42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9" name="Plus 41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7" name="Plus 41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5" name="Plus 41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3" name="Plus 41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1" name="Plus 41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9" name="Plus 40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Minus 40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5" name="Oval 404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Minus 405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403" name="Oval 40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Minus 403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401" name="Oval 40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Minus 401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Minus 399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397" name="Oval 39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Minus 39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8" name="Group 367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Minus 3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Minus 3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Minus 386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Minus 384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2" name="TextBox 371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376" name="Straight Connector 375"/>
              <p:cNvCxnSpPr>
                <a:stCxn id="459" idx="0"/>
                <a:endCxn id="428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>
                <a:stCxn id="453" idx="7"/>
                <a:endCxn id="424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>
                <a:stCxn id="426" idx="5"/>
                <a:endCxn id="457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>
                <a:stCxn id="451" idx="1"/>
                <a:endCxn id="421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379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3" name="Straight Connector 382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/>
              <p:cNvSpPr txBox="1"/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470" name="TextBox 4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" name="Title 470"/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 fontScale="90000"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de-DE" b="1" dirty="0" err="1"/>
              <a:t>Voluntary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facilitation</a:t>
            </a:r>
            <a:r>
              <a:rPr lang="de-DE" b="1" dirty="0"/>
              <a:t> </a:t>
            </a:r>
            <a:r>
              <a:rPr lang="en-DE" b="1" dirty="0"/>
              <a:t>by external </a:t>
            </a:r>
            <a:r>
              <a:rPr lang="de-DE" b="1" dirty="0" err="1"/>
              <a:t>attentional</a:t>
            </a:r>
            <a:r>
              <a:rPr lang="de-DE" b="1" dirty="0"/>
              <a:t> </a:t>
            </a:r>
            <a:r>
              <a:rPr lang="de-DE" b="1" dirty="0" err="1"/>
              <a:t>drive</a:t>
            </a:r>
            <a:endParaRPr lang="en-DE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A14C06F-6122-4ADA-811E-8C588E49F564}"/>
              </a:ext>
            </a:extLst>
          </p:cNvPr>
          <p:cNvCxnSpPr>
            <a:cxnSpLocks/>
          </p:cNvCxnSpPr>
          <p:nvPr/>
        </p:nvCxnSpPr>
        <p:spPr>
          <a:xfrm>
            <a:off x="4031681" y="2209800"/>
            <a:ext cx="71680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E0066ED-0091-4499-B8E9-F5B4EE985469}"/>
              </a:ext>
            </a:extLst>
          </p:cNvPr>
          <p:cNvCxnSpPr>
            <a:cxnSpLocks/>
          </p:cNvCxnSpPr>
          <p:nvPr/>
        </p:nvCxnSpPr>
        <p:spPr>
          <a:xfrm>
            <a:off x="4417330" y="1924095"/>
            <a:ext cx="0" cy="2857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D08760-A6A0-47E5-88C5-E4B104041E37}"/>
              </a:ext>
            </a:extLst>
          </p:cNvPr>
          <p:cNvSpPr/>
          <p:nvPr/>
        </p:nvSpPr>
        <p:spPr>
          <a:xfrm>
            <a:off x="9144000" y="1858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de-DE" b="1" dirty="0" err="1"/>
              <a:t>Voluntary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facilitation</a:t>
            </a:r>
            <a:r>
              <a:rPr lang="de-DE" b="1" dirty="0"/>
              <a:t> &amp; </a:t>
            </a:r>
            <a:r>
              <a:rPr lang="de-DE" b="1" dirty="0" err="1"/>
              <a:t>suppression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excitatory</a:t>
            </a:r>
            <a:r>
              <a:rPr lang="de-DE" b="1" dirty="0"/>
              <a:t> </a:t>
            </a:r>
            <a:r>
              <a:rPr lang="de-DE" b="1" dirty="0" err="1"/>
              <a:t>attentional</a:t>
            </a:r>
            <a:r>
              <a:rPr lang="de-DE" b="1" dirty="0"/>
              <a:t> </a:t>
            </a:r>
            <a:r>
              <a:rPr lang="de-DE" b="1" dirty="0" err="1"/>
              <a:t>drive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77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8" b="27464"/>
          <a:stretch/>
        </p:blipFill>
        <p:spPr bwMode="auto">
          <a:xfrm>
            <a:off x="284480" y="3725875"/>
            <a:ext cx="5709797" cy="31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448153" y="2201876"/>
            <a:ext cx="7056087" cy="15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FE7288-1AC6-4B30-BEED-9B8461B4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r="1"/>
          <a:stretch/>
        </p:blipFill>
        <p:spPr>
          <a:xfrm>
            <a:off x="5901222" y="3954475"/>
            <a:ext cx="1032978" cy="60960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8AFE58-131B-42FF-851C-C041C24EFF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4100" y="2499056"/>
            <a:ext cx="825500" cy="444499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FF925D2-13CE-4198-B0B3-E741CDAE81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/>
          <a:stretch/>
        </p:blipFill>
        <p:spPr>
          <a:xfrm>
            <a:off x="5910580" y="4984570"/>
            <a:ext cx="736022" cy="328805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D92AE5-7EB9-4084-9F5C-296CDFAD3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7"/>
          <a:stretch/>
        </p:blipFill>
        <p:spPr>
          <a:xfrm>
            <a:off x="5897880" y="6011875"/>
            <a:ext cx="583622" cy="3207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958AA-6FD1-42A0-A10A-E7349FFDE04A}"/>
              </a:ext>
            </a:extLst>
          </p:cNvPr>
          <p:cNvSpPr/>
          <p:nvPr/>
        </p:nvSpPr>
        <p:spPr>
          <a:xfrm>
            <a:off x="487680" y="2306321"/>
            <a:ext cx="7802880" cy="139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itle 470">
            <a:extLst>
              <a:ext uri="{FF2B5EF4-FFF2-40B4-BE49-F238E27FC236}">
                <a16:creationId xmlns:a16="http://schemas.microsoft.com/office/drawing/2014/main" id="{D8A7657A-31D3-408F-A230-9EBB2A2C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de-DE" b="1" dirty="0" err="1"/>
              <a:t>Voluntary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en-DE" b="1"/>
              <a:t>external </a:t>
            </a:r>
            <a:r>
              <a:rPr lang="de-DE" b="1" dirty="0" err="1"/>
              <a:t>attentional</a:t>
            </a:r>
            <a:r>
              <a:rPr lang="de-DE" b="1" dirty="0"/>
              <a:t> </a:t>
            </a:r>
            <a:r>
              <a:rPr lang="de-DE" b="1" dirty="0" err="1"/>
              <a:t>drive</a:t>
            </a:r>
            <a:endParaRPr lang="en-DE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DF892443-58E4-4A4B-8701-7374D808D5A1}"/>
              </a:ext>
            </a:extLst>
          </p:cNvPr>
          <p:cNvSpPr txBox="1"/>
          <p:nvPr/>
        </p:nvSpPr>
        <p:spPr>
          <a:xfrm>
            <a:off x="521658" y="10960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>
                <a:blip r:embed="rId7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/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blipFill>
                <a:blip r:embed="rId8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08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658" y="10960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7" r="26538" b="27464"/>
          <a:stretch/>
        </p:blipFill>
        <p:spPr bwMode="auto">
          <a:xfrm>
            <a:off x="75729" y="3042268"/>
            <a:ext cx="5441077" cy="103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75730" y="1846225"/>
            <a:ext cx="5441077" cy="120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45815" y="2057400"/>
            <a:ext cx="3222455" cy="46189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b="1" u="sng">
                <a:solidFill>
                  <a:schemeClr val="tx1"/>
                </a:solidFill>
              </a:rPr>
              <a:t>Conclusion</a:t>
            </a:r>
            <a:endParaRPr lang="en-DE" b="1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After adding external input to the attention neurons: 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excited</a:t>
            </a:r>
            <a:r>
              <a:rPr lang="en-US" dirty="0">
                <a:solidFill>
                  <a:schemeClr val="tx1"/>
                </a:solidFill>
              </a:rPr>
              <a:t> summation representation displays </a:t>
            </a:r>
            <a:r>
              <a:rPr lang="en-US" b="1" dirty="0">
                <a:solidFill>
                  <a:schemeClr val="tx1"/>
                </a:solidFill>
              </a:rPr>
              <a:t>longer </a:t>
            </a:r>
            <a:r>
              <a:rPr lang="en-DE">
                <a:solidFill>
                  <a:schemeClr val="tx1"/>
                </a:solidFill>
              </a:rPr>
              <a:t>dominance periods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b="1" dirty="0">
                <a:solidFill>
                  <a:schemeClr val="tx1"/>
                </a:solidFill>
              </a:rPr>
              <a:t> inhibited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DE" dirty="0">
                <a:solidFill>
                  <a:schemeClr val="tx1"/>
                </a:solidFill>
              </a:rPr>
              <a:t>representation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shorter</a:t>
            </a:r>
            <a:r>
              <a:rPr lang="en-US" dirty="0">
                <a:solidFill>
                  <a:schemeClr val="tx1"/>
                </a:solidFill>
              </a:rPr>
              <a:t> periods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 spreads </a:t>
            </a:r>
            <a:r>
              <a:rPr lang="en-DE">
                <a:solidFill>
                  <a:schemeClr val="tx1"/>
                </a:solidFill>
              </a:rPr>
              <a:t>over </a:t>
            </a:r>
            <a:r>
              <a:rPr lang="en-DE" b="1" dirty="0">
                <a:solidFill>
                  <a:schemeClr val="tx1"/>
                </a:solidFill>
              </a:rPr>
              <a:t>entire network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DE" dirty="0" err="1">
                <a:solidFill>
                  <a:schemeClr val="tx1"/>
                </a:solidFill>
              </a:rPr>
              <a:t>nputs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DE" dirty="0">
                <a:solidFill>
                  <a:schemeClr val="tx1"/>
                </a:solidFill>
              </a:rPr>
              <a:t>strength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DE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DE" dirty="0">
                <a:solidFill>
                  <a:schemeClr val="tx1"/>
                </a:solidFill>
              </a:rPr>
              <a:t>~12.4%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DE" dirty="0">
                <a:solidFill>
                  <a:schemeClr val="tx1"/>
                </a:solidFill>
              </a:rPr>
              <a:t>of maximum </a:t>
            </a:r>
            <a:r>
              <a:rPr lang="en-US" dirty="0" err="1">
                <a:solidFill>
                  <a:schemeClr val="tx1"/>
                </a:solidFill>
              </a:rPr>
              <a:t>Rb</a:t>
            </a:r>
            <a:r>
              <a:rPr lang="en-US" dirty="0">
                <a:solidFill>
                  <a:schemeClr val="tx1"/>
                </a:solidFill>
              </a:rPr>
              <a:t>-drive cause a </a:t>
            </a:r>
            <a:r>
              <a:rPr lang="en-DE" dirty="0">
                <a:solidFill>
                  <a:schemeClr val="tx1"/>
                </a:solidFill>
              </a:rPr>
              <a:t>persistent</a:t>
            </a:r>
            <a:r>
              <a:rPr lang="en-US" dirty="0">
                <a:solidFill>
                  <a:schemeClr val="tx1"/>
                </a:solidFill>
              </a:rPr>
              <a:t> representation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Winner-take-all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>
                <a:blip r:embed="rId3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244" y="4039602"/>
            <a:ext cx="5596571" cy="2798285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4601471" y="2884985"/>
            <a:ext cx="686023" cy="3693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BFB85-1065-4309-9B74-0E51CD318746}"/>
              </a:ext>
            </a:extLst>
          </p:cNvPr>
          <p:cNvSpPr/>
          <p:nvPr/>
        </p:nvSpPr>
        <p:spPr>
          <a:xfrm>
            <a:off x="9525000" y="5791200"/>
            <a:ext cx="28194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600" b="1" dirty="0">
                <a:solidFill>
                  <a:schemeClr val="tx1"/>
                </a:solidFill>
              </a:rPr>
              <a:t>Conclusion:</a:t>
            </a:r>
          </a:p>
          <a:p>
            <a:r>
              <a:rPr lang="en-DE" sz="1600" dirty="0">
                <a:solidFill>
                  <a:schemeClr val="tx1"/>
                </a:solidFill>
              </a:rPr>
              <a:t>Adding differential external input to the attention neurons prolongs dominance periods of the excited representation, while reducing the duration for the inhibited representation, over the entire network. </a:t>
            </a:r>
          </a:p>
          <a:p>
            <a:endParaRPr lang="en-DE" sz="1600" dirty="0">
              <a:solidFill>
                <a:schemeClr val="tx1"/>
              </a:solidFill>
            </a:endParaRPr>
          </a:p>
          <a:p>
            <a:r>
              <a:rPr lang="en-DE" sz="1600" dirty="0">
                <a:solidFill>
                  <a:schemeClr val="tx1"/>
                </a:solidFill>
              </a:rPr>
              <a:t>This holds for additional inputs with a strength of up to ~12.4% of the maximum excitatory drive by summation neurons to the attention neurons. For stronger inputs the excited representation becomes persistent.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de-DE" b="1" dirty="0" err="1"/>
              <a:t>Voluntary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en-DE" b="1"/>
              <a:t>external </a:t>
            </a:r>
            <a:r>
              <a:rPr lang="de-DE" b="1" dirty="0" err="1"/>
              <a:t>attentional</a:t>
            </a:r>
            <a:r>
              <a:rPr lang="de-DE" b="1" dirty="0"/>
              <a:t> </a:t>
            </a:r>
            <a:r>
              <a:rPr lang="de-DE" b="1" dirty="0" err="1"/>
              <a:t>drive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373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366"/>
            <a:ext cx="9144000" cy="1127570"/>
          </a:xfrm>
        </p:spPr>
        <p:txBody>
          <a:bodyPr>
            <a:normAutofit/>
          </a:bodyPr>
          <a:lstStyle/>
          <a:p>
            <a:r>
              <a:rPr lang="en-DE" sz="2400" b="1" dirty="0"/>
              <a:t>Model Alteration I</a:t>
            </a:r>
            <a:r>
              <a:rPr lang="en-US" sz="2400" b="1" dirty="0"/>
              <a:t>I</a:t>
            </a:r>
            <a:r>
              <a:rPr lang="en-DE" sz="2400" b="1" dirty="0"/>
              <a:t>: </a:t>
            </a:r>
            <a:br>
              <a:rPr lang="en-US" sz="2400" b="1" dirty="0"/>
            </a:br>
            <a:r>
              <a:rPr lang="de-DE" sz="2400" b="1" dirty="0" err="1"/>
              <a:t>Voluntary</a:t>
            </a:r>
            <a:r>
              <a:rPr lang="de-DE" sz="2400" b="1" dirty="0"/>
              <a:t> attention as </a:t>
            </a:r>
            <a:r>
              <a:rPr lang="de-DE" sz="2400" b="1" dirty="0" err="1"/>
              <a:t>facilitation</a:t>
            </a:r>
            <a:r>
              <a:rPr lang="de-DE" sz="2400" b="1" dirty="0"/>
              <a:t> </a:t>
            </a:r>
            <a:r>
              <a:rPr lang="de-DE" sz="2400" b="1" dirty="0" err="1"/>
              <a:t>altering</a:t>
            </a:r>
            <a:r>
              <a:rPr lang="de-DE" sz="2400" b="1" dirty="0"/>
              <a:t> </a:t>
            </a:r>
            <a:r>
              <a:rPr lang="de-DE" sz="2400" b="1" dirty="0" err="1"/>
              <a:t>attention</a:t>
            </a:r>
            <a:r>
              <a:rPr lang="de-DE" sz="2400" b="1" dirty="0"/>
              <a:t> </a:t>
            </a:r>
            <a:r>
              <a:rPr lang="de-DE" sz="2400" b="1" dirty="0" err="1"/>
              <a:t>weights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773744" y="2375003"/>
            <a:ext cx="6968392" cy="4028276"/>
            <a:chOff x="801237" y="2360856"/>
            <a:chExt cx="6968392" cy="402827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2" name="Straight Connector 451"/>
                <p:cNvCxnSpPr>
                  <a:stCxn id="451" idx="1"/>
                  <a:endCxn id="45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" name="Group 309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449" name="Oval 44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>
                  <a:stCxn id="447" idx="1"/>
                  <a:endCxn id="447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445" name="Oval 4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5" idx="1"/>
                  <a:endCxn id="4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3" name="Oval 44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4" name="Straight Connector 443"/>
                <p:cNvCxnSpPr>
                  <a:stCxn id="443" idx="1"/>
                  <a:endCxn id="44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441" name="Oval 44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2" name="Straight Connector 441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39" name="Oval 43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0" name="Straight Connector 439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37" name="Oval 43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8" name="Straight Connector 437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316"/>
              <p:cNvCxnSpPr>
                <a:stCxn id="447" idx="0"/>
                <a:endCxn id="405" idx="1"/>
              </p:cNvCxnSpPr>
              <p:nvPr/>
            </p:nvCxnSpPr>
            <p:spPr>
              <a:xfrm flipV="1">
                <a:off x="4031106" y="3130450"/>
                <a:ext cx="10889" cy="391219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>
                <a:stCxn id="441" idx="0"/>
                <a:endCxn id="403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35" name="Oval 43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6" name="Straight Connector 435"/>
                <p:cNvCxnSpPr>
                  <a:stCxn id="435" idx="1"/>
                  <a:endCxn id="43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33" name="Oval 43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4" name="Straight Connector 43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31" name="Oval 43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2" name="Straight Connector 431"/>
                <p:cNvCxnSpPr>
                  <a:stCxn id="431" idx="1"/>
                  <a:endCxn id="43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29" name="Oval 42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Connector 42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3" name="Rectangle 322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Straight Connector 323"/>
              <p:cNvCxnSpPr>
                <a:endCxn id="387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445" idx="7"/>
                <a:endCxn id="389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>
                <a:stCxn id="443" idx="7"/>
                <a:endCxn id="398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437" idx="7"/>
                <a:endCxn id="396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441" idx="0"/>
                <a:endCxn id="372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370" idx="3"/>
                <a:endCxn id="447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329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424" name="Group 423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426" name="Straight Connector 425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426"/>
                  <p:cNvCxnSpPr>
                    <a:stCxn id="383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Connector 427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5" name="Straight Connector 424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>
                <a:stCxn id="391" idx="5"/>
                <a:endCxn id="437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93" idx="5"/>
                <a:endCxn id="443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402" idx="5"/>
                <a:endCxn id="445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400" idx="5"/>
                <a:endCxn id="439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5" name="Group 334"/>
              <p:cNvGrpSpPr/>
              <p:nvPr/>
            </p:nvGrpSpPr>
            <p:grpSpPr>
              <a:xfrm>
                <a:off x="2721580" y="2797579"/>
                <a:ext cx="2154715" cy="2764911"/>
                <a:chOff x="3169885" y="2797579"/>
                <a:chExt cx="1695689" cy="2764911"/>
              </a:xfrm>
            </p:grpSpPr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3177724" y="2797579"/>
                  <a:ext cx="0" cy="2754251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 flipV="1">
                  <a:off x="3738109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 flipV="1">
                  <a:off x="3169885" y="5551830"/>
                  <a:ext cx="1695689" cy="1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flipH="1" flipV="1">
                  <a:off x="4852273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>
                  <a:endCxn id="451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3921180" y="2797579"/>
                <a:ext cx="2021695" cy="2877904"/>
                <a:chOff x="3917720" y="2797579"/>
                <a:chExt cx="1728242" cy="2877904"/>
              </a:xfrm>
            </p:grpSpPr>
            <p:cxnSp>
              <p:nvCxnSpPr>
                <p:cNvPr id="415" name="Straight Connector 414"/>
                <p:cNvCxnSpPr/>
                <p:nvPr/>
              </p:nvCxnSpPr>
              <p:spPr>
                <a:xfrm flipH="1" flipV="1">
                  <a:off x="5161521" y="5268463"/>
                  <a:ext cx="3400" cy="407020"/>
                </a:xfrm>
                <a:prstGeom prst="line">
                  <a:avLst/>
                </a:prstGeom>
                <a:ln w="57150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49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57150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 flipH="1" flipV="1">
                  <a:off x="3933690" y="5253799"/>
                  <a:ext cx="7557" cy="407020"/>
                </a:xfrm>
                <a:prstGeom prst="line">
                  <a:avLst/>
                </a:prstGeom>
                <a:ln w="57150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>
                <a:xfrm flipH="1" flipV="1">
                  <a:off x="3917720" y="5660820"/>
                  <a:ext cx="1728242" cy="9126"/>
                </a:xfrm>
                <a:prstGeom prst="line">
                  <a:avLst/>
                </a:prstGeom>
                <a:ln w="57150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" name="Group 336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3" name="Plus 41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8" name="Group 337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1" name="Plus 41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09" name="Plus 40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7" name="Plus 40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5" name="Plus 40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2" name="Group 341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3" name="Plus 40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01" name="Plus 40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9" name="Plus 39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7" name="Plus 39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5" name="Plus 39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393" name="Oval 39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Minus 39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Minus 391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9" name="Group 348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389" name="Oval 388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Minus 389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387" name="Oval 38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Minus 387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385" name="Oval 384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Minus 385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383" name="Oval 38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Minus 38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378" name="Group 377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Minus 376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Minus 374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372" name="Oval 371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Minus 372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370" name="Oval 369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Minus 370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8" name="TextBox 357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362" name="Straight Connector 361"/>
              <p:cNvCxnSpPr>
                <a:stCxn id="445" idx="0"/>
                <a:endCxn id="413" idx="1"/>
              </p:cNvCxnSpPr>
              <p:nvPr/>
            </p:nvCxnSpPr>
            <p:spPr>
              <a:xfrm flipV="1">
                <a:off x="3467981" y="4008759"/>
                <a:ext cx="418602" cy="858782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>
                <a:stCxn id="439" idx="7"/>
                <a:endCxn id="410" idx="4"/>
              </p:cNvCxnSpPr>
              <p:nvPr/>
            </p:nvCxnSpPr>
            <p:spPr>
              <a:xfrm flipV="1">
                <a:off x="4094711" y="4023865"/>
                <a:ext cx="455798" cy="904730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412" idx="4"/>
                <a:endCxn id="443" idx="1"/>
              </p:cNvCxnSpPr>
              <p:nvPr/>
            </p:nvCxnSpPr>
            <p:spPr>
              <a:xfrm>
                <a:off x="4194692" y="4019425"/>
                <a:ext cx="496550" cy="913171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437" idx="1"/>
                <a:endCxn id="407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TextBox 365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913015" y="2782949"/>
                <a:ext cx="0" cy="2896123"/>
              </a:xfrm>
              <a:prstGeom prst="line">
                <a:avLst/>
              </a:prstGeom>
              <a:ln w="57150"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449" idx="6"/>
            </p:cNvCxnSpPr>
            <p:nvPr/>
          </p:nvCxnSpPr>
          <p:spPr>
            <a:xfrm>
              <a:off x="4919308" y="2797579"/>
              <a:ext cx="562306" cy="0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Isosceles Triangle 302"/>
          <p:cNvSpPr/>
          <p:nvPr/>
        </p:nvSpPr>
        <p:spPr>
          <a:xfrm>
            <a:off x="5244607" y="5253799"/>
            <a:ext cx="205393" cy="17970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Isosceles Triangle 303"/>
          <p:cNvSpPr/>
          <p:nvPr/>
        </p:nvSpPr>
        <p:spPr>
          <a:xfrm>
            <a:off x="3810000" y="5245936"/>
            <a:ext cx="205393" cy="17970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Isosceles Triangle 452"/>
          <p:cNvSpPr/>
          <p:nvPr/>
        </p:nvSpPr>
        <p:spPr>
          <a:xfrm>
            <a:off x="3367753" y="5265191"/>
            <a:ext cx="93788" cy="13760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Isosceles Triangle 453"/>
          <p:cNvSpPr/>
          <p:nvPr/>
        </p:nvSpPr>
        <p:spPr>
          <a:xfrm>
            <a:off x="4782675" y="5251517"/>
            <a:ext cx="93788" cy="13760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TextBox 454"/>
              <p:cNvSpPr txBox="1"/>
              <p:nvPr/>
            </p:nvSpPr>
            <p:spPr>
              <a:xfrm>
                <a:off x="4702733" y="1524000"/>
                <a:ext cx="33543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𝐸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𝑙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600" b="0" i="1" baseline="-25000" smtClean="0">
                              <a:latin typeface="Cambria Math"/>
                            </a:rPr>
                            <m:t>𝑙</m:t>
                          </m:r>
                          <m:r>
                            <a:rPr lang="de-DE" sz="1600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de-DE" sz="1600" b="0" i="1" baseline="30000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𝑤𝑜𝑜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+[1+</m:t>
                      </m:r>
                      <m:r>
                        <a:rPr lang="de-DE" sz="16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𝒘</m:t>
                      </m:r>
                      <m:r>
                        <a:rPr lang="de-DE" sz="1600" b="1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𝒂</m:t>
                      </m:r>
                      <m:r>
                        <a:rPr lang="de-DE" sz="1600" b="1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de-DE" sz="1600" b="0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1600" b="0" i="1" smtClean="0">
                          <a:latin typeface="Cambria Math"/>
                        </a:rPr>
                        <m:t>𝑅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𝑎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5" name="TextBox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733" y="1524000"/>
                <a:ext cx="3354380" cy="338554"/>
              </a:xfrm>
              <a:prstGeom prst="rect">
                <a:avLst/>
              </a:prstGeom>
              <a:blipFill>
                <a:blip r:embed="rId2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TextBox 455"/>
          <p:cNvSpPr txBox="1"/>
          <p:nvPr/>
        </p:nvSpPr>
        <p:spPr>
          <a:xfrm>
            <a:off x="439725" y="1216223"/>
            <a:ext cx="401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weight for the attentional</a:t>
            </a:r>
          </a:p>
          <a:p>
            <a:r>
              <a:rPr lang="de-DE" dirty="0"/>
              <a:t>neural response: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9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Macintosh PowerPoint</Application>
  <PresentationFormat>Bildschirmpräsentation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PowerPoint-Präsentation</vt:lpstr>
      <vt:lpstr>The role of attention in a computational model of binocular rivalry</vt:lpstr>
      <vt:lpstr>Neural rate model with mutual inhibition &amp; attention</vt:lpstr>
      <vt:lpstr>Simulated dynamic of binocular rivalry depends on attention</vt:lpstr>
      <vt:lpstr>Voluntary attention in relation to binocular rivalry</vt:lpstr>
      <vt:lpstr>Model Alteration I: Voluntary attention as facilitation by external attentional drive</vt:lpstr>
      <vt:lpstr>Model Alteration I: Voluntary attention as external attentional drive</vt:lpstr>
      <vt:lpstr>Model Alteration I: Voluntary attention as external attentional drive</vt:lpstr>
      <vt:lpstr>Model Alteration II:  Voluntary attention as facilitation altering attention weights</vt:lpstr>
      <vt:lpstr>PowerPoint-Präsentation</vt:lpstr>
      <vt:lpstr>Fazit</vt:lpstr>
      <vt:lpstr>PowerPoint-Präsentation</vt:lpstr>
    </vt:vector>
  </TitlesOfParts>
  <Company>Deutsches Primatenzentrum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Kaduk, Kristin</dc:creator>
  <cp:lastModifiedBy>Kristin Kaduk</cp:lastModifiedBy>
  <cp:revision>59</cp:revision>
  <dcterms:created xsi:type="dcterms:W3CDTF">2020-07-28T14:06:48Z</dcterms:created>
  <dcterms:modified xsi:type="dcterms:W3CDTF">2020-07-31T14:33:25Z</dcterms:modified>
</cp:coreProperties>
</file>