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73" r:id="rId3"/>
    <p:sldId id="274" r:id="rId4"/>
    <p:sldId id="261" r:id="rId5"/>
    <p:sldId id="275" r:id="rId6"/>
    <p:sldId id="276" r:id="rId7"/>
    <p:sldId id="278" r:id="rId8"/>
    <p:sldId id="277" r:id="rId9"/>
    <p:sldId id="279" r:id="rId10"/>
    <p:sldId id="262" r:id="rId11"/>
    <p:sldId id="256" r:id="rId12"/>
    <p:sldId id="257" r:id="rId13"/>
    <p:sldId id="259" r:id="rId14"/>
    <p:sldId id="258" r:id="rId15"/>
    <p:sldId id="263"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30" d="100"/>
          <a:sy n="130" d="100"/>
        </p:scale>
        <p:origin x="-1074"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1143000"/>
            <a:ext cx="8229600" cy="4983163"/>
          </a:xfrm>
        </p:spPr>
        <p:txBody>
          <a:bodyPr/>
          <a:lstStyle>
            <a:lvl1pPr>
              <a:defRPr sz="2400"/>
            </a:lvl1pPr>
            <a:lvl2pPr>
              <a:defRPr sz="2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A4D49A75-32FE-4C9A-A6BA-C42EBCAC6AD0}" type="datetimeFigureOut">
              <a:rPr lang="en-US" smtClean="0"/>
              <a:t>7/30/2020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022892-4D7A-484D-BD3B-6A575BA3A151}" type="slidenum">
              <a:rPr lang="en-US" smtClean="0"/>
              <a:t>‹#›</a:t>
            </a:fld>
            <a:endParaRPr lang="en-US"/>
          </a:p>
        </p:txBody>
      </p:sp>
    </p:spTree>
    <p:extLst>
      <p:ext uri="{BB962C8B-B14F-4D97-AF65-F5344CB8AC3E}">
        <p14:creationId xmlns:p14="http://schemas.microsoft.com/office/powerpoint/2010/main" val="154730308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lvl1pPr>
              <a:defRPr sz="28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57200" y="1143000"/>
            <a:ext cx="8229600" cy="4983163"/>
          </a:xfrm>
        </p:spPr>
        <p:txBody>
          <a:bodyPr vert="eaVert"/>
          <a:lstStyle>
            <a:lvl1pPr>
              <a:defRPr sz="2400"/>
            </a:lvl1pPr>
            <a:lvl2pPr>
              <a:defRPr sz="24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A4D49A75-32FE-4C9A-A6BA-C42EBCAC6AD0}" type="datetimeFigureOut">
              <a:rPr lang="en-US" smtClean="0"/>
              <a:t>7/30/2020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022892-4D7A-484D-BD3B-6A575BA3A151}" type="slidenum">
              <a:rPr lang="en-US" smtClean="0"/>
              <a:t>‹#›</a:t>
            </a:fld>
            <a:endParaRPr lang="en-US"/>
          </a:p>
        </p:txBody>
      </p:sp>
    </p:spTree>
    <p:extLst>
      <p:ext uri="{BB962C8B-B14F-4D97-AF65-F5344CB8AC3E}">
        <p14:creationId xmlns:p14="http://schemas.microsoft.com/office/powerpoint/2010/main" val="408131652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D49A75-32FE-4C9A-A6BA-C42EBCAC6AD0}" type="datetimeFigureOut">
              <a:rPr lang="en-US" smtClean="0"/>
              <a:t>7/30/2020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022892-4D7A-484D-BD3B-6A575BA3A151}" type="slidenum">
              <a:rPr lang="en-US" smtClean="0"/>
              <a:t>‹#›</a:t>
            </a:fld>
            <a:endParaRPr lang="en-US"/>
          </a:p>
        </p:txBody>
      </p:sp>
    </p:spTree>
    <p:extLst>
      <p:ext uri="{BB962C8B-B14F-4D97-AF65-F5344CB8AC3E}">
        <p14:creationId xmlns:p14="http://schemas.microsoft.com/office/powerpoint/2010/main" val="3937200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4D49A75-32FE-4C9A-A6BA-C42EBCAC6AD0}" type="datetimeFigureOut">
              <a:rPr lang="en-US" smtClean="0"/>
              <a:t>7/30/2020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022892-4D7A-484D-BD3B-6A575BA3A151}" type="slidenum">
              <a:rPr lang="en-US" smtClean="0"/>
              <a:t>‹#›</a:t>
            </a:fld>
            <a:endParaRPr lang="en-US"/>
          </a:p>
        </p:txBody>
      </p:sp>
    </p:spTree>
    <p:extLst>
      <p:ext uri="{BB962C8B-B14F-4D97-AF65-F5344CB8AC3E}">
        <p14:creationId xmlns:p14="http://schemas.microsoft.com/office/powerpoint/2010/main" val="1079423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D49A75-32FE-4C9A-A6BA-C42EBCAC6AD0}" type="datetimeFigureOut">
              <a:rPr lang="en-US" smtClean="0"/>
              <a:t>7/30/2020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022892-4D7A-484D-BD3B-6A575BA3A151}" type="slidenum">
              <a:rPr lang="en-US" smtClean="0"/>
              <a:t>‹#›</a:t>
            </a:fld>
            <a:endParaRPr lang="en-US"/>
          </a:p>
        </p:txBody>
      </p:sp>
    </p:spTree>
    <p:extLst>
      <p:ext uri="{BB962C8B-B14F-4D97-AF65-F5344CB8AC3E}">
        <p14:creationId xmlns:p14="http://schemas.microsoft.com/office/powerpoint/2010/main" val="245156441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4D49A75-32FE-4C9A-A6BA-C42EBCAC6AD0}" type="datetimeFigureOut">
              <a:rPr lang="en-US" smtClean="0"/>
              <a:t>7/30/2020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022892-4D7A-484D-BD3B-6A575BA3A151}" type="slidenum">
              <a:rPr lang="en-US" smtClean="0"/>
              <a:t>‹#›</a:t>
            </a:fld>
            <a:endParaRPr lang="en-US"/>
          </a:p>
        </p:txBody>
      </p:sp>
    </p:spTree>
    <p:extLst>
      <p:ext uri="{BB962C8B-B14F-4D97-AF65-F5344CB8AC3E}">
        <p14:creationId xmlns:p14="http://schemas.microsoft.com/office/powerpoint/2010/main" val="1669019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4D49A75-32FE-4C9A-A6BA-C42EBCAC6AD0}" type="datetimeFigureOut">
              <a:rPr lang="en-US" smtClean="0"/>
              <a:t>7/30/2020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022892-4D7A-484D-BD3B-6A575BA3A151}" type="slidenum">
              <a:rPr lang="en-US" smtClean="0"/>
              <a:t>‹#›</a:t>
            </a:fld>
            <a:endParaRPr lang="en-US"/>
          </a:p>
        </p:txBody>
      </p:sp>
    </p:spTree>
    <p:extLst>
      <p:ext uri="{BB962C8B-B14F-4D97-AF65-F5344CB8AC3E}">
        <p14:creationId xmlns:p14="http://schemas.microsoft.com/office/powerpoint/2010/main" val="3753245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4D49A75-32FE-4C9A-A6BA-C42EBCAC6AD0}" type="datetimeFigureOut">
              <a:rPr lang="en-US" smtClean="0"/>
              <a:t>7/30/2020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022892-4D7A-484D-BD3B-6A575BA3A151}" type="slidenum">
              <a:rPr lang="en-US" smtClean="0"/>
              <a:t>‹#›</a:t>
            </a:fld>
            <a:endParaRPr lang="en-US"/>
          </a:p>
        </p:txBody>
      </p:sp>
    </p:spTree>
    <p:extLst>
      <p:ext uri="{BB962C8B-B14F-4D97-AF65-F5344CB8AC3E}">
        <p14:creationId xmlns:p14="http://schemas.microsoft.com/office/powerpoint/2010/main" val="3407432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D49A75-32FE-4C9A-A6BA-C42EBCAC6AD0}" type="datetimeFigureOut">
              <a:rPr lang="en-US" smtClean="0"/>
              <a:t>7/30/2020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022892-4D7A-484D-BD3B-6A575BA3A151}" type="slidenum">
              <a:rPr lang="en-US" smtClean="0"/>
              <a:t>‹#›</a:t>
            </a:fld>
            <a:endParaRPr lang="en-US"/>
          </a:p>
        </p:txBody>
      </p:sp>
    </p:spTree>
    <p:extLst>
      <p:ext uri="{BB962C8B-B14F-4D97-AF65-F5344CB8AC3E}">
        <p14:creationId xmlns:p14="http://schemas.microsoft.com/office/powerpoint/2010/main" val="164643023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D49A75-32FE-4C9A-A6BA-C42EBCAC6AD0}" type="datetimeFigureOut">
              <a:rPr lang="en-US" smtClean="0"/>
              <a:t>7/30/2020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022892-4D7A-484D-BD3B-6A575BA3A151}" type="slidenum">
              <a:rPr lang="en-US" smtClean="0"/>
              <a:t>‹#›</a:t>
            </a:fld>
            <a:endParaRPr lang="en-US"/>
          </a:p>
        </p:txBody>
      </p:sp>
    </p:spTree>
    <p:extLst>
      <p:ext uri="{BB962C8B-B14F-4D97-AF65-F5344CB8AC3E}">
        <p14:creationId xmlns:p14="http://schemas.microsoft.com/office/powerpoint/2010/main" val="553948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D49A75-32FE-4C9A-A6BA-C42EBCAC6AD0}" type="datetimeFigureOut">
              <a:rPr lang="en-US" smtClean="0"/>
              <a:t>7/30/2020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022892-4D7A-484D-BD3B-6A575BA3A151}" type="slidenum">
              <a:rPr lang="en-US" smtClean="0"/>
              <a:t>‹#›</a:t>
            </a:fld>
            <a:endParaRPr lang="en-US"/>
          </a:p>
        </p:txBody>
      </p:sp>
    </p:spTree>
    <p:extLst>
      <p:ext uri="{BB962C8B-B14F-4D97-AF65-F5344CB8AC3E}">
        <p14:creationId xmlns:p14="http://schemas.microsoft.com/office/powerpoint/2010/main" val="2205534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5635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990600"/>
            <a:ext cx="8229600" cy="5135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D49A75-32FE-4C9A-A6BA-C42EBCAC6AD0}" type="datetimeFigureOut">
              <a:rPr lang="en-US" smtClean="0"/>
              <a:t>7/30/2020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022892-4D7A-484D-BD3B-6A575BA3A151}" type="slidenum">
              <a:rPr lang="en-US" smtClean="0"/>
              <a:t>‹#›</a:t>
            </a:fld>
            <a:endParaRPr lang="en-US"/>
          </a:p>
        </p:txBody>
      </p:sp>
    </p:spTree>
    <p:extLst>
      <p:ext uri="{BB962C8B-B14F-4D97-AF65-F5344CB8AC3E}">
        <p14:creationId xmlns:p14="http://schemas.microsoft.com/office/powerpoint/2010/main" val="3843835494"/>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32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DE" b="1" dirty="0"/>
              <a:t>The role of attention in </a:t>
            </a:r>
            <a:r>
              <a:rPr lang="de-DE" b="1" dirty="0" smtClean="0"/>
              <a:t>a computational model </a:t>
            </a:r>
            <a:r>
              <a:rPr lang="de-DE" b="1" dirty="0"/>
              <a:t>of binocular rivalry</a:t>
            </a:r>
            <a:endParaRPr lang="en-US" dirty="0"/>
          </a:p>
        </p:txBody>
      </p:sp>
      <p:sp>
        <p:nvSpPr>
          <p:cNvPr id="3" name="Content Placeholder 2"/>
          <p:cNvSpPr>
            <a:spLocks noGrp="1"/>
          </p:cNvSpPr>
          <p:nvPr>
            <p:ph idx="1"/>
          </p:nvPr>
        </p:nvSpPr>
        <p:spPr>
          <a:xfrm>
            <a:off x="457200" y="1295400"/>
            <a:ext cx="8229600" cy="5029200"/>
          </a:xfrm>
        </p:spPr>
        <p:txBody>
          <a:bodyPr>
            <a:normAutofit fontScale="70000" lnSpcReduction="20000"/>
          </a:bodyPr>
          <a:lstStyle/>
          <a:p>
            <a:pPr marL="0" indent="0">
              <a:buNone/>
            </a:pPr>
            <a:r>
              <a:rPr lang="de-DE" b="1" dirty="0" smtClean="0"/>
              <a:t>Binocular rivalry </a:t>
            </a:r>
            <a:r>
              <a:rPr lang="de-DE" dirty="0" smtClean="0"/>
              <a:t>is the alternation between incompartible monocular images presented to the two eyes.</a:t>
            </a:r>
          </a:p>
          <a:p>
            <a:pPr marL="0" indent="0">
              <a:buNone/>
            </a:pPr>
            <a:endParaRPr lang="de-DE" dirty="0"/>
          </a:p>
          <a:p>
            <a:pPr marL="0" indent="0">
              <a:buNone/>
            </a:pPr>
            <a:endParaRPr lang="de-DE" dirty="0" smtClean="0"/>
          </a:p>
          <a:p>
            <a:pPr marL="0" indent="0">
              <a:buNone/>
            </a:pPr>
            <a:endParaRPr lang="de-DE" dirty="0" smtClean="0"/>
          </a:p>
          <a:p>
            <a:pPr marL="0" indent="0">
              <a:buNone/>
            </a:pPr>
            <a:endParaRPr lang="de-DE" dirty="0"/>
          </a:p>
          <a:p>
            <a:pPr marL="0" indent="0">
              <a:buNone/>
            </a:pPr>
            <a:endParaRPr lang="de-DE" dirty="0" smtClean="0"/>
          </a:p>
          <a:p>
            <a:pPr marL="0" indent="0">
              <a:buNone/>
            </a:pPr>
            <a:endParaRPr lang="de-DE" dirty="0" smtClean="0"/>
          </a:p>
          <a:p>
            <a:pPr marL="0" indent="0">
              <a:buNone/>
            </a:pPr>
            <a:r>
              <a:rPr lang="de-DE" dirty="0" smtClean="0"/>
              <a:t>Experimental evidence has shown that binocular rivalry also depends on </a:t>
            </a:r>
            <a:r>
              <a:rPr lang="de-DE" b="1" dirty="0" smtClean="0">
                <a:solidFill>
                  <a:schemeClr val="accent6">
                    <a:lumMod val="75000"/>
                  </a:schemeClr>
                </a:solidFill>
              </a:rPr>
              <a:t>attention</a:t>
            </a:r>
            <a:r>
              <a:rPr lang="de-DE" dirty="0" smtClean="0"/>
              <a:t>. The neural network model from Li et al. (2016) explains the intrinsic cortical interactions between mutual inhibition and attention in visual perception. </a:t>
            </a:r>
            <a:endParaRPr lang="de-DE" dirty="0"/>
          </a:p>
          <a:p>
            <a:pPr marL="0" indent="0">
              <a:buNone/>
            </a:pPr>
            <a:endParaRPr lang="de-DE" dirty="0"/>
          </a:p>
          <a:p>
            <a:pPr marL="0" indent="0">
              <a:buNone/>
            </a:pPr>
            <a:r>
              <a:rPr lang="de-DE" b="1" dirty="0" smtClean="0"/>
              <a:t>Our scientific </a:t>
            </a:r>
            <a:r>
              <a:rPr lang="de-DE" b="1" dirty="0"/>
              <a:t>questions: </a:t>
            </a:r>
            <a:r>
              <a:rPr lang="en-US" dirty="0" smtClean="0"/>
              <a:t>What </a:t>
            </a:r>
            <a:r>
              <a:rPr lang="en-US" dirty="0"/>
              <a:t>is the computational role of </a:t>
            </a:r>
            <a:r>
              <a:rPr lang="en-US" dirty="0" smtClean="0"/>
              <a:t>saliency and voluntary attention </a:t>
            </a:r>
            <a:r>
              <a:rPr lang="en-US" dirty="0"/>
              <a:t>in binocular rivalry? </a:t>
            </a:r>
          </a:p>
          <a:p>
            <a:pPr marL="0" indent="0">
              <a:buNone/>
            </a:pPr>
            <a:endParaRPr lang="de-DE" dirty="0"/>
          </a:p>
          <a:p>
            <a:pPr marL="0" indent="0">
              <a:buNone/>
            </a:pPr>
            <a:r>
              <a:rPr lang="de-DE" b="1" dirty="0"/>
              <a:t>What did we do? </a:t>
            </a:r>
          </a:p>
          <a:p>
            <a:pPr marL="457200" indent="-457200">
              <a:buAutoNum type="arabicParenR"/>
            </a:pPr>
            <a:r>
              <a:rPr lang="de-DE" dirty="0"/>
              <a:t>Replication of the </a:t>
            </a:r>
            <a:r>
              <a:rPr lang="de-DE" dirty="0" smtClean="0"/>
              <a:t>published model (Li et al. 2016) </a:t>
            </a:r>
            <a:r>
              <a:rPr lang="de-DE" dirty="0"/>
              <a:t>from matlab into a object-based environment in python</a:t>
            </a:r>
          </a:p>
          <a:p>
            <a:pPr marL="457200" indent="-457200">
              <a:buAutoNum type="arabicParenR"/>
            </a:pPr>
            <a:r>
              <a:rPr lang="de-DE" dirty="0" smtClean="0"/>
              <a:t>Two </a:t>
            </a:r>
            <a:r>
              <a:rPr lang="de-DE" dirty="0"/>
              <a:t>different ideas how to implement voluntary attention</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1752600"/>
            <a:ext cx="4285600" cy="1409622"/>
          </a:xfrm>
          <a:prstGeom prst="rect">
            <a:avLst/>
          </a:prstGeom>
        </p:spPr>
      </p:pic>
    </p:spTree>
    <p:extLst>
      <p:ext uri="{BB962C8B-B14F-4D97-AF65-F5344CB8AC3E}">
        <p14:creationId xmlns:p14="http://schemas.microsoft.com/office/powerpoint/2010/main" val="22183133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Rounded Rectangle 108"/>
          <p:cNvSpPr/>
          <p:nvPr/>
        </p:nvSpPr>
        <p:spPr>
          <a:xfrm>
            <a:off x="270911" y="1008966"/>
            <a:ext cx="208196" cy="152400"/>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TextBox 109"/>
          <p:cNvSpPr txBox="1"/>
          <p:nvPr/>
        </p:nvSpPr>
        <p:spPr>
          <a:xfrm>
            <a:off x="566516" y="914400"/>
            <a:ext cx="8458200" cy="923330"/>
          </a:xfrm>
          <a:prstGeom prst="rect">
            <a:avLst/>
          </a:prstGeom>
          <a:noFill/>
        </p:spPr>
        <p:txBody>
          <a:bodyPr wrap="square" rtlCol="0">
            <a:spAutoFit/>
          </a:bodyPr>
          <a:lstStyle/>
          <a:p>
            <a:r>
              <a:rPr lang="en-US" dirty="0" smtClean="0"/>
              <a:t>The </a:t>
            </a:r>
            <a:r>
              <a:rPr lang="en-US" dirty="0" smtClean="0"/>
              <a:t>facilitated orientation on sensory level boosts the excitation to the summation neurons. </a:t>
            </a:r>
          </a:p>
          <a:p>
            <a:r>
              <a:rPr lang="en-US" dirty="0" smtClean="0"/>
              <a:t>Therefore, attention has an influence on mutual inhibition in the model. </a:t>
            </a:r>
            <a:endParaRPr lang="en-US" dirty="0"/>
          </a:p>
        </p:txBody>
      </p:sp>
      <p:sp>
        <p:nvSpPr>
          <p:cNvPr id="3" name="TextBox 2"/>
          <p:cNvSpPr txBox="1"/>
          <p:nvPr/>
        </p:nvSpPr>
        <p:spPr>
          <a:xfrm>
            <a:off x="2721584" y="329028"/>
            <a:ext cx="4540730" cy="369332"/>
          </a:xfrm>
          <a:prstGeom prst="rect">
            <a:avLst/>
          </a:prstGeom>
          <a:noFill/>
        </p:spPr>
        <p:txBody>
          <a:bodyPr wrap="none" rtlCol="0">
            <a:spAutoFit/>
          </a:bodyPr>
          <a:lstStyle/>
          <a:p>
            <a:r>
              <a:rPr lang="de-DE" b="1" dirty="0" smtClean="0"/>
              <a:t>Repitition: Saliency / sensory-based attention</a:t>
            </a:r>
            <a:endParaRPr lang="en-US" b="1" dirty="0"/>
          </a:p>
        </p:txBody>
      </p:sp>
      <p:grpSp>
        <p:nvGrpSpPr>
          <p:cNvPr id="22" name="Group 21"/>
          <p:cNvGrpSpPr/>
          <p:nvPr/>
        </p:nvGrpSpPr>
        <p:grpSpPr>
          <a:xfrm>
            <a:off x="3850745" y="2607079"/>
            <a:ext cx="381000" cy="381000"/>
            <a:chOff x="2514600" y="1981200"/>
            <a:chExt cx="381000" cy="381000"/>
          </a:xfrm>
        </p:grpSpPr>
        <p:sp>
          <p:nvSpPr>
            <p:cNvPr id="4" name="Oval 3"/>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a:stCxn id="4" idx="1"/>
              <a:endCxn id="4"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3" name="Group 32"/>
          <p:cNvGrpSpPr/>
          <p:nvPr/>
        </p:nvGrpSpPr>
        <p:grpSpPr>
          <a:xfrm>
            <a:off x="4538308" y="2607079"/>
            <a:ext cx="381000" cy="381000"/>
            <a:chOff x="3268098" y="1981200"/>
            <a:chExt cx="381000" cy="381000"/>
          </a:xfrm>
        </p:grpSpPr>
        <p:sp>
          <p:nvSpPr>
            <p:cNvPr id="5" name="Oval 4"/>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p:nvPr/>
          </p:nvCxnSpPr>
          <p:spPr>
            <a:xfrm rot="5400000">
              <a:off x="3321438" y="2051228"/>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 name="Group 5"/>
          <p:cNvGrpSpPr/>
          <p:nvPr/>
        </p:nvGrpSpPr>
        <p:grpSpPr>
          <a:xfrm>
            <a:off x="1120454" y="2797579"/>
            <a:ext cx="6347272" cy="2629655"/>
            <a:chOff x="1120454" y="2797579"/>
            <a:chExt cx="6347272" cy="2629655"/>
          </a:xfrm>
        </p:grpSpPr>
        <p:grpSp>
          <p:nvGrpSpPr>
            <p:cNvPr id="23" name="Group 22"/>
            <p:cNvGrpSpPr/>
            <p:nvPr/>
          </p:nvGrpSpPr>
          <p:grpSpPr>
            <a:xfrm>
              <a:off x="3840606" y="3521669"/>
              <a:ext cx="381000" cy="381000"/>
              <a:chOff x="2514600" y="1981200"/>
              <a:chExt cx="381000" cy="381000"/>
            </a:xfrm>
          </p:grpSpPr>
          <p:sp>
            <p:nvSpPr>
              <p:cNvPr id="24" name="Oval 23"/>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a:stCxn id="24" idx="1"/>
                <a:endCxn id="24"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3277481" y="4266130"/>
              <a:ext cx="381000" cy="381000"/>
              <a:chOff x="2514600" y="1981200"/>
              <a:chExt cx="381000" cy="381000"/>
            </a:xfrm>
          </p:grpSpPr>
          <p:sp>
            <p:nvSpPr>
              <p:cNvPr id="27" name="Oval 26"/>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a:stCxn id="27" idx="1"/>
                <a:endCxn id="27"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4635446" y="4275389"/>
              <a:ext cx="381000" cy="381000"/>
              <a:chOff x="2514600" y="1981200"/>
              <a:chExt cx="381000" cy="381000"/>
            </a:xfrm>
          </p:grpSpPr>
          <p:sp>
            <p:nvSpPr>
              <p:cNvPr id="30" name="Oval 29"/>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p:cNvCxnSpPr>
                <a:stCxn id="30" idx="1"/>
                <a:endCxn id="30"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4548635" y="3541821"/>
              <a:ext cx="381000" cy="381000"/>
              <a:chOff x="3268098" y="1981200"/>
              <a:chExt cx="381000" cy="381000"/>
            </a:xfrm>
          </p:grpSpPr>
          <p:sp>
            <p:nvSpPr>
              <p:cNvPr id="35" name="Oval 34"/>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p:cNvCxnSpPr/>
              <p:nvPr/>
            </p:nvCxnSpPr>
            <p:spPr>
              <a:xfrm rot="5400000">
                <a:off x="3321438" y="2051228"/>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3769507" y="4271388"/>
              <a:ext cx="381000" cy="381000"/>
              <a:chOff x="3268098" y="1981200"/>
              <a:chExt cx="381000" cy="381000"/>
            </a:xfrm>
          </p:grpSpPr>
          <p:sp>
            <p:nvSpPr>
              <p:cNvPr id="38" name="Oval 37"/>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p:cNvCxnSpPr/>
              <p:nvPr/>
            </p:nvCxnSpPr>
            <p:spPr>
              <a:xfrm rot="5400000">
                <a:off x="3313881" y="2029943"/>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5156410" y="4271388"/>
              <a:ext cx="381000" cy="381000"/>
              <a:chOff x="3268098" y="1981200"/>
              <a:chExt cx="381000" cy="381000"/>
            </a:xfrm>
          </p:grpSpPr>
          <p:sp>
            <p:nvSpPr>
              <p:cNvPr id="44" name="Oval 43"/>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p:nvPr/>
            </p:nvCxnSpPr>
            <p:spPr>
              <a:xfrm rot="5400000">
                <a:off x="3313881" y="2029943"/>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a:stCxn id="27" idx="7"/>
              <a:endCxn id="24" idx="3"/>
            </p:cNvCxnSpPr>
            <p:nvPr/>
          </p:nvCxnSpPr>
          <p:spPr>
            <a:xfrm flipV="1">
              <a:off x="3602685" y="3846873"/>
              <a:ext cx="293717" cy="475053"/>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8" idx="7"/>
              <a:endCxn id="35" idx="3"/>
            </p:cNvCxnSpPr>
            <p:nvPr/>
          </p:nvCxnSpPr>
          <p:spPr>
            <a:xfrm flipV="1">
              <a:off x="4094711" y="3867025"/>
              <a:ext cx="509720" cy="460159"/>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24" idx="5"/>
              <a:endCxn id="30" idx="1"/>
            </p:cNvCxnSpPr>
            <p:nvPr/>
          </p:nvCxnSpPr>
          <p:spPr>
            <a:xfrm>
              <a:off x="4165810" y="3846873"/>
              <a:ext cx="525432" cy="484312"/>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4" idx="1"/>
              <a:endCxn id="35" idx="5"/>
            </p:cNvCxnSpPr>
            <p:nvPr/>
          </p:nvCxnSpPr>
          <p:spPr>
            <a:xfrm flipH="1" flipV="1">
              <a:off x="4873839" y="3867025"/>
              <a:ext cx="338367" cy="460159"/>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24" idx="0"/>
              <a:endCxn id="4" idx="4"/>
            </p:cNvCxnSpPr>
            <p:nvPr/>
          </p:nvCxnSpPr>
          <p:spPr>
            <a:xfrm flipV="1">
              <a:off x="4031106" y="2988079"/>
              <a:ext cx="10139" cy="53359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35" idx="0"/>
              <a:endCxn id="5" idx="4"/>
            </p:cNvCxnSpPr>
            <p:nvPr/>
          </p:nvCxnSpPr>
          <p:spPr>
            <a:xfrm flipH="1" flipV="1">
              <a:off x="4728808" y="2988079"/>
              <a:ext cx="10327" cy="553742"/>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grpSp>
          <p:nvGrpSpPr>
            <p:cNvPr id="63" name="Group 62"/>
            <p:cNvGrpSpPr/>
            <p:nvPr/>
          </p:nvGrpSpPr>
          <p:grpSpPr>
            <a:xfrm>
              <a:off x="6275479" y="3458599"/>
              <a:ext cx="381000" cy="381000"/>
              <a:chOff x="2514600" y="1981200"/>
              <a:chExt cx="381000" cy="381000"/>
            </a:xfrm>
          </p:grpSpPr>
          <p:sp>
            <p:nvSpPr>
              <p:cNvPr id="64" name="Oval 63"/>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Connector 64"/>
              <p:cNvCxnSpPr>
                <a:stCxn id="64" idx="1"/>
                <a:endCxn id="64"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6" name="Group 65"/>
            <p:cNvGrpSpPr/>
            <p:nvPr/>
          </p:nvGrpSpPr>
          <p:grpSpPr>
            <a:xfrm>
              <a:off x="6963042" y="3458599"/>
              <a:ext cx="381000" cy="381000"/>
              <a:chOff x="3268098" y="1981200"/>
              <a:chExt cx="381000" cy="381000"/>
            </a:xfrm>
          </p:grpSpPr>
          <p:sp>
            <p:nvSpPr>
              <p:cNvPr id="67" name="Oval 66"/>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p:cNvCxnSpPr/>
              <p:nvPr/>
            </p:nvCxnSpPr>
            <p:spPr>
              <a:xfrm rot="5400000">
                <a:off x="3321438" y="2051228"/>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9" name="Group 68"/>
            <p:cNvGrpSpPr/>
            <p:nvPr/>
          </p:nvGrpSpPr>
          <p:grpSpPr>
            <a:xfrm>
              <a:off x="1217437" y="3429000"/>
              <a:ext cx="381000" cy="381000"/>
              <a:chOff x="2514600" y="1981200"/>
              <a:chExt cx="381000" cy="381000"/>
            </a:xfrm>
          </p:grpSpPr>
          <p:sp>
            <p:nvSpPr>
              <p:cNvPr id="70" name="Oval 69"/>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a:stCxn id="70" idx="1"/>
                <a:endCxn id="70"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2" name="Group 71"/>
            <p:cNvGrpSpPr/>
            <p:nvPr/>
          </p:nvGrpSpPr>
          <p:grpSpPr>
            <a:xfrm>
              <a:off x="1905000" y="3429000"/>
              <a:ext cx="381000" cy="381000"/>
              <a:chOff x="3268098" y="1981200"/>
              <a:chExt cx="381000" cy="381000"/>
            </a:xfrm>
          </p:grpSpPr>
          <p:sp>
            <p:nvSpPr>
              <p:cNvPr id="73" name="Oval 72"/>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p:cNvCxnSpPr/>
              <p:nvPr/>
            </p:nvCxnSpPr>
            <p:spPr>
              <a:xfrm rot="5400000">
                <a:off x="3321438" y="2051228"/>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8" name="Rectangle 97"/>
            <p:cNvSpPr/>
            <p:nvPr/>
          </p:nvSpPr>
          <p:spPr>
            <a:xfrm>
              <a:off x="6172326" y="3339450"/>
              <a:ext cx="1295400" cy="65254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1120454" y="3314385"/>
              <a:ext cx="1295400" cy="65254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2" name="Group 111"/>
            <p:cNvGrpSpPr/>
            <p:nvPr/>
          </p:nvGrpSpPr>
          <p:grpSpPr>
            <a:xfrm>
              <a:off x="3960007" y="2797579"/>
              <a:ext cx="1653603" cy="2101672"/>
              <a:chOff x="3960007" y="2797579"/>
              <a:chExt cx="1653603" cy="2101672"/>
            </a:xfrm>
          </p:grpSpPr>
          <p:cxnSp>
            <p:nvCxnSpPr>
              <p:cNvPr id="78" name="Straight Connector 77"/>
              <p:cNvCxnSpPr/>
              <p:nvPr/>
            </p:nvCxnSpPr>
            <p:spPr>
              <a:xfrm>
                <a:off x="5613610" y="2797579"/>
                <a:ext cx="0" cy="210167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H="1">
                <a:off x="5346910" y="4899251"/>
                <a:ext cx="2667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2" name="Straight Connector 81"/>
              <p:cNvCxnSpPr>
                <a:endCxn id="44" idx="4"/>
              </p:cNvCxnSpPr>
              <p:nvPr/>
            </p:nvCxnSpPr>
            <p:spPr>
              <a:xfrm flipV="1">
                <a:off x="5346910" y="4652388"/>
                <a:ext cx="0" cy="24686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3960007" y="4899251"/>
                <a:ext cx="1379346"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5" idx="6"/>
              </p:cNvCxnSpPr>
              <p:nvPr/>
            </p:nvCxnSpPr>
            <p:spPr>
              <a:xfrm>
                <a:off x="4919308" y="2797579"/>
                <a:ext cx="69430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38" idx="4"/>
              </p:cNvCxnSpPr>
              <p:nvPr/>
            </p:nvCxnSpPr>
            <p:spPr>
              <a:xfrm>
                <a:off x="3960007" y="4652388"/>
                <a:ext cx="0" cy="246863"/>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113" name="Group 112"/>
            <p:cNvGrpSpPr/>
            <p:nvPr/>
          </p:nvGrpSpPr>
          <p:grpSpPr>
            <a:xfrm flipH="1">
              <a:off x="3185097" y="2851328"/>
              <a:ext cx="1653603" cy="2101672"/>
              <a:chOff x="3960007" y="2797579"/>
              <a:chExt cx="1653603" cy="2101672"/>
            </a:xfrm>
          </p:grpSpPr>
          <p:cxnSp>
            <p:nvCxnSpPr>
              <p:cNvPr id="114" name="Straight Connector 113"/>
              <p:cNvCxnSpPr/>
              <p:nvPr/>
            </p:nvCxnSpPr>
            <p:spPr>
              <a:xfrm>
                <a:off x="5613610" y="2797579"/>
                <a:ext cx="0" cy="210167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H="1">
                <a:off x="5266459" y="4899251"/>
                <a:ext cx="34715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6" name="Straight Connector 115"/>
              <p:cNvCxnSpPr>
                <a:endCxn id="27" idx="4"/>
              </p:cNvCxnSpPr>
              <p:nvPr/>
            </p:nvCxnSpPr>
            <p:spPr>
              <a:xfrm flipV="1">
                <a:off x="5328270" y="4593381"/>
                <a:ext cx="2456" cy="30587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H="1">
                <a:off x="3960007" y="4899251"/>
                <a:ext cx="1379346"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4919308" y="2797579"/>
                <a:ext cx="69430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9" name="Straight Connector 118"/>
              <p:cNvCxnSpPr>
                <a:stCxn id="30" idx="4"/>
              </p:cNvCxnSpPr>
              <p:nvPr/>
            </p:nvCxnSpPr>
            <p:spPr>
              <a:xfrm flipH="1">
                <a:off x="3972761" y="4602640"/>
                <a:ext cx="0" cy="296611"/>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121" name="Group 120"/>
            <p:cNvGrpSpPr/>
            <p:nvPr/>
          </p:nvGrpSpPr>
          <p:grpSpPr>
            <a:xfrm>
              <a:off x="3602685" y="3339450"/>
              <a:ext cx="3865041" cy="1994550"/>
              <a:chOff x="3602685" y="3339450"/>
              <a:chExt cx="3865041" cy="1994550"/>
            </a:xfrm>
          </p:grpSpPr>
          <p:grpSp>
            <p:nvGrpSpPr>
              <p:cNvPr id="122" name="Group 121"/>
              <p:cNvGrpSpPr/>
              <p:nvPr/>
            </p:nvGrpSpPr>
            <p:grpSpPr>
              <a:xfrm>
                <a:off x="3602685" y="4591334"/>
                <a:ext cx="3102915" cy="742666"/>
                <a:chOff x="3602685" y="4591334"/>
                <a:chExt cx="3102915" cy="742666"/>
              </a:xfrm>
            </p:grpSpPr>
            <p:cxnSp>
              <p:nvCxnSpPr>
                <p:cNvPr id="136" name="Straight Connector 135"/>
                <p:cNvCxnSpPr/>
                <p:nvPr/>
              </p:nvCxnSpPr>
              <p:spPr>
                <a:xfrm flipH="1">
                  <a:off x="3605141" y="5334000"/>
                  <a:ext cx="3100459"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3602685" y="4591334"/>
                  <a:ext cx="4912" cy="74266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H="1">
                  <a:off x="3815290" y="4596592"/>
                  <a:ext cx="10013" cy="73740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23" name="Group 122"/>
              <p:cNvGrpSpPr/>
              <p:nvPr/>
            </p:nvGrpSpPr>
            <p:grpSpPr>
              <a:xfrm>
                <a:off x="3602685" y="3339450"/>
                <a:ext cx="3865041" cy="1994550"/>
                <a:chOff x="3602685" y="3339450"/>
                <a:chExt cx="3865041" cy="1994550"/>
              </a:xfrm>
            </p:grpSpPr>
            <p:grpSp>
              <p:nvGrpSpPr>
                <p:cNvPr id="124" name="Group 123"/>
                <p:cNvGrpSpPr/>
                <p:nvPr/>
              </p:nvGrpSpPr>
              <p:grpSpPr>
                <a:xfrm>
                  <a:off x="6275479" y="3458599"/>
                  <a:ext cx="381000" cy="381000"/>
                  <a:chOff x="2514600" y="1981200"/>
                  <a:chExt cx="381000" cy="381000"/>
                </a:xfrm>
              </p:grpSpPr>
              <p:sp>
                <p:nvSpPr>
                  <p:cNvPr id="134" name="Oval 133"/>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5" name="Straight Connector 134"/>
                  <p:cNvCxnSpPr>
                    <a:stCxn id="134" idx="1"/>
                    <a:endCxn id="134"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5" name="Group 124"/>
                <p:cNvGrpSpPr/>
                <p:nvPr/>
              </p:nvGrpSpPr>
              <p:grpSpPr>
                <a:xfrm>
                  <a:off x="6963042" y="3458599"/>
                  <a:ext cx="381000" cy="381000"/>
                  <a:chOff x="3268098" y="1981200"/>
                  <a:chExt cx="381000" cy="381000"/>
                </a:xfrm>
              </p:grpSpPr>
              <p:sp>
                <p:nvSpPr>
                  <p:cNvPr id="132" name="Oval 131"/>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3" name="Straight Connector 132"/>
                  <p:cNvCxnSpPr/>
                  <p:nvPr/>
                </p:nvCxnSpPr>
                <p:spPr>
                  <a:xfrm rot="5400000">
                    <a:off x="3321438" y="2051228"/>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6" name="Rectangle 125"/>
                <p:cNvSpPr/>
                <p:nvPr/>
              </p:nvSpPr>
              <p:spPr>
                <a:xfrm>
                  <a:off x="6172326" y="3339450"/>
                  <a:ext cx="1295400" cy="65254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7" name="Straight Connector 126"/>
                <p:cNvCxnSpPr/>
                <p:nvPr/>
              </p:nvCxnSpPr>
              <p:spPr>
                <a:xfrm>
                  <a:off x="6705600" y="3991999"/>
                  <a:ext cx="0" cy="1342001"/>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a:endCxn id="132" idx="3"/>
                </p:cNvCxnSpPr>
                <p:nvPr/>
              </p:nvCxnSpPr>
              <p:spPr>
                <a:xfrm flipV="1">
                  <a:off x="4094711" y="3783803"/>
                  <a:ext cx="2924127" cy="54338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a:endCxn id="134" idx="3"/>
                </p:cNvCxnSpPr>
                <p:nvPr/>
              </p:nvCxnSpPr>
              <p:spPr>
                <a:xfrm flipV="1">
                  <a:off x="3602685" y="3783803"/>
                  <a:ext cx="2728590" cy="53812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endCxn id="134" idx="3"/>
                </p:cNvCxnSpPr>
                <p:nvPr/>
              </p:nvCxnSpPr>
              <p:spPr>
                <a:xfrm flipV="1">
                  <a:off x="4960650" y="3783803"/>
                  <a:ext cx="1370625" cy="54738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a:endCxn id="132" idx="3"/>
                </p:cNvCxnSpPr>
                <p:nvPr/>
              </p:nvCxnSpPr>
              <p:spPr>
                <a:xfrm flipV="1">
                  <a:off x="5481614" y="3783803"/>
                  <a:ext cx="1537224" cy="54338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grpSp>
        </p:grpSp>
        <p:cxnSp>
          <p:nvCxnSpPr>
            <p:cNvPr id="7" name="Straight Connector 6"/>
            <p:cNvCxnSpPr>
              <a:stCxn id="35" idx="0"/>
              <a:endCxn id="4" idx="4"/>
            </p:cNvCxnSpPr>
            <p:nvPr/>
          </p:nvCxnSpPr>
          <p:spPr>
            <a:xfrm flipH="1" flipV="1">
              <a:off x="4041245" y="2988079"/>
              <a:ext cx="697890" cy="55374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5" idx="4"/>
              <a:endCxn id="24" idx="0"/>
            </p:cNvCxnSpPr>
            <p:nvPr/>
          </p:nvCxnSpPr>
          <p:spPr>
            <a:xfrm flipH="1">
              <a:off x="4031106" y="2988079"/>
              <a:ext cx="697702" cy="53359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flipH="1">
              <a:off x="2107022" y="3981387"/>
              <a:ext cx="3102915" cy="1445847"/>
              <a:chOff x="6465979" y="5427234"/>
              <a:chExt cx="3102915" cy="1342001"/>
            </a:xfrm>
          </p:grpSpPr>
          <p:grpSp>
            <p:nvGrpSpPr>
              <p:cNvPr id="100" name="Group 99"/>
              <p:cNvGrpSpPr/>
              <p:nvPr/>
            </p:nvGrpSpPr>
            <p:grpSpPr>
              <a:xfrm>
                <a:off x="6465979" y="6001966"/>
                <a:ext cx="3102915" cy="767269"/>
                <a:chOff x="3602685" y="4566731"/>
                <a:chExt cx="3102915" cy="767269"/>
              </a:xfrm>
            </p:grpSpPr>
            <p:cxnSp>
              <p:nvCxnSpPr>
                <p:cNvPr id="145" name="Straight Connector 144"/>
                <p:cNvCxnSpPr/>
                <p:nvPr/>
              </p:nvCxnSpPr>
              <p:spPr>
                <a:xfrm flipH="1">
                  <a:off x="3605141" y="5334000"/>
                  <a:ext cx="3100459"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3602685" y="4591334"/>
                  <a:ext cx="4912" cy="74266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a:stCxn id="30" idx="5"/>
                </p:cNvCxnSpPr>
                <p:nvPr/>
              </p:nvCxnSpPr>
              <p:spPr>
                <a:xfrm flipH="1">
                  <a:off x="3847060" y="4566731"/>
                  <a:ext cx="4912" cy="767269"/>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107" name="Straight Connector 106"/>
              <p:cNvCxnSpPr/>
              <p:nvPr/>
            </p:nvCxnSpPr>
            <p:spPr>
              <a:xfrm>
                <a:off x="9568894" y="5427234"/>
                <a:ext cx="0" cy="1342001"/>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111" name="Straight Connector 110"/>
            <p:cNvCxnSpPr>
              <a:stCxn id="73" idx="6"/>
            </p:cNvCxnSpPr>
            <p:nvPr/>
          </p:nvCxnSpPr>
          <p:spPr>
            <a:xfrm>
              <a:off x="2286000" y="3619500"/>
              <a:ext cx="2925606" cy="70014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a:stCxn id="70" idx="5"/>
            </p:cNvCxnSpPr>
            <p:nvPr/>
          </p:nvCxnSpPr>
          <p:spPr>
            <a:xfrm>
              <a:off x="1542641" y="3754204"/>
              <a:ext cx="3139690" cy="583026"/>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a:stCxn id="70" idx="5"/>
            </p:cNvCxnSpPr>
            <p:nvPr/>
          </p:nvCxnSpPr>
          <p:spPr>
            <a:xfrm>
              <a:off x="1542641" y="3754204"/>
              <a:ext cx="2060044" cy="53692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a:stCxn id="73" idx="6"/>
              <a:endCxn id="38" idx="7"/>
            </p:cNvCxnSpPr>
            <p:nvPr/>
          </p:nvCxnSpPr>
          <p:spPr>
            <a:xfrm>
              <a:off x="2286000" y="3619500"/>
              <a:ext cx="1808711" cy="70768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506781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3850745" y="2607079"/>
            <a:ext cx="381000" cy="381000"/>
            <a:chOff x="2514600" y="1981200"/>
            <a:chExt cx="381000" cy="381000"/>
          </a:xfrm>
        </p:grpSpPr>
        <p:sp>
          <p:nvSpPr>
            <p:cNvPr id="4" name="Oval 3"/>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a:stCxn id="4" idx="1"/>
              <a:endCxn id="4"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3840606" y="3521669"/>
            <a:ext cx="381000" cy="381000"/>
            <a:chOff x="2514600" y="1981200"/>
            <a:chExt cx="381000" cy="381000"/>
          </a:xfrm>
        </p:grpSpPr>
        <p:sp>
          <p:nvSpPr>
            <p:cNvPr id="24" name="Oval 23"/>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a:stCxn id="24" idx="1"/>
              <a:endCxn id="24"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3277481" y="4266130"/>
            <a:ext cx="381000" cy="381000"/>
            <a:chOff x="2514600" y="1981200"/>
            <a:chExt cx="381000" cy="381000"/>
          </a:xfrm>
        </p:grpSpPr>
        <p:sp>
          <p:nvSpPr>
            <p:cNvPr id="27" name="Oval 26"/>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a:stCxn id="27" idx="1"/>
              <a:endCxn id="27"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4635446" y="4275389"/>
            <a:ext cx="381000" cy="381000"/>
            <a:chOff x="2514600" y="1981200"/>
            <a:chExt cx="381000" cy="381000"/>
          </a:xfrm>
        </p:grpSpPr>
        <p:sp>
          <p:nvSpPr>
            <p:cNvPr id="30" name="Oval 29"/>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p:cNvCxnSpPr>
              <a:stCxn id="30" idx="1"/>
              <a:endCxn id="30"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3" name="Group 32"/>
          <p:cNvGrpSpPr/>
          <p:nvPr/>
        </p:nvGrpSpPr>
        <p:grpSpPr>
          <a:xfrm>
            <a:off x="4538308" y="2607079"/>
            <a:ext cx="381000" cy="381000"/>
            <a:chOff x="3268098" y="1981200"/>
            <a:chExt cx="381000" cy="381000"/>
          </a:xfrm>
        </p:grpSpPr>
        <p:sp>
          <p:nvSpPr>
            <p:cNvPr id="5" name="Oval 4"/>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p:nvPr/>
          </p:nvCxnSpPr>
          <p:spPr>
            <a:xfrm rot="5400000">
              <a:off x="3321438" y="2051228"/>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4548635" y="3541821"/>
            <a:ext cx="381000" cy="381000"/>
            <a:chOff x="3268098" y="1981200"/>
            <a:chExt cx="381000" cy="381000"/>
          </a:xfrm>
        </p:grpSpPr>
        <p:sp>
          <p:nvSpPr>
            <p:cNvPr id="35" name="Oval 34"/>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p:cNvCxnSpPr/>
            <p:nvPr/>
          </p:nvCxnSpPr>
          <p:spPr>
            <a:xfrm rot="5400000">
              <a:off x="3321438" y="2051228"/>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3769507" y="4271388"/>
            <a:ext cx="381000" cy="381000"/>
            <a:chOff x="3268098" y="1981200"/>
            <a:chExt cx="381000" cy="381000"/>
          </a:xfrm>
        </p:grpSpPr>
        <p:sp>
          <p:nvSpPr>
            <p:cNvPr id="38" name="Oval 37"/>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p:cNvCxnSpPr/>
            <p:nvPr/>
          </p:nvCxnSpPr>
          <p:spPr>
            <a:xfrm rot="5400000">
              <a:off x="3313881" y="2029943"/>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5156410" y="4271388"/>
            <a:ext cx="381000" cy="381000"/>
            <a:chOff x="3268098" y="1981200"/>
            <a:chExt cx="381000" cy="381000"/>
          </a:xfrm>
        </p:grpSpPr>
        <p:sp>
          <p:nvSpPr>
            <p:cNvPr id="44" name="Oval 43"/>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p:nvPr/>
          </p:nvCxnSpPr>
          <p:spPr>
            <a:xfrm rot="5400000">
              <a:off x="3313881" y="2029943"/>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a:stCxn id="27" idx="7"/>
            <a:endCxn id="24" idx="3"/>
          </p:cNvCxnSpPr>
          <p:nvPr/>
        </p:nvCxnSpPr>
        <p:spPr>
          <a:xfrm flipV="1">
            <a:off x="3602685" y="3846873"/>
            <a:ext cx="293717" cy="475053"/>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8" idx="7"/>
            <a:endCxn id="35" idx="3"/>
          </p:cNvCxnSpPr>
          <p:nvPr/>
        </p:nvCxnSpPr>
        <p:spPr>
          <a:xfrm flipV="1">
            <a:off x="4094711" y="3867025"/>
            <a:ext cx="509720" cy="460159"/>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24" idx="5"/>
            <a:endCxn id="30" idx="1"/>
          </p:cNvCxnSpPr>
          <p:nvPr/>
        </p:nvCxnSpPr>
        <p:spPr>
          <a:xfrm>
            <a:off x="4165810" y="3846873"/>
            <a:ext cx="525432" cy="484312"/>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4" idx="1"/>
            <a:endCxn id="35" idx="5"/>
          </p:cNvCxnSpPr>
          <p:nvPr/>
        </p:nvCxnSpPr>
        <p:spPr>
          <a:xfrm flipH="1" flipV="1">
            <a:off x="4873839" y="3867025"/>
            <a:ext cx="338367" cy="460159"/>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24" idx="0"/>
            <a:endCxn id="4" idx="4"/>
          </p:cNvCxnSpPr>
          <p:nvPr/>
        </p:nvCxnSpPr>
        <p:spPr>
          <a:xfrm flipV="1">
            <a:off x="4031106" y="2988079"/>
            <a:ext cx="10139" cy="533590"/>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35" idx="0"/>
            <a:endCxn id="5" idx="4"/>
          </p:cNvCxnSpPr>
          <p:nvPr/>
        </p:nvCxnSpPr>
        <p:spPr>
          <a:xfrm flipH="1" flipV="1">
            <a:off x="4728808" y="2988079"/>
            <a:ext cx="10327" cy="553742"/>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grpSp>
        <p:nvGrpSpPr>
          <p:cNvPr id="63" name="Group 62"/>
          <p:cNvGrpSpPr/>
          <p:nvPr/>
        </p:nvGrpSpPr>
        <p:grpSpPr>
          <a:xfrm>
            <a:off x="6275479" y="3458599"/>
            <a:ext cx="381000" cy="381000"/>
            <a:chOff x="2514600" y="1981200"/>
            <a:chExt cx="381000" cy="381000"/>
          </a:xfrm>
        </p:grpSpPr>
        <p:sp>
          <p:nvSpPr>
            <p:cNvPr id="64" name="Oval 63"/>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Connector 64"/>
            <p:cNvCxnSpPr>
              <a:stCxn id="64" idx="1"/>
              <a:endCxn id="64"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6" name="Group 65"/>
          <p:cNvGrpSpPr/>
          <p:nvPr/>
        </p:nvGrpSpPr>
        <p:grpSpPr>
          <a:xfrm>
            <a:off x="6963042" y="3458599"/>
            <a:ext cx="381000" cy="381000"/>
            <a:chOff x="3268098" y="1981200"/>
            <a:chExt cx="381000" cy="381000"/>
          </a:xfrm>
        </p:grpSpPr>
        <p:sp>
          <p:nvSpPr>
            <p:cNvPr id="67" name="Oval 66"/>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p:cNvCxnSpPr/>
            <p:nvPr/>
          </p:nvCxnSpPr>
          <p:spPr>
            <a:xfrm rot="5400000">
              <a:off x="3321438" y="2051228"/>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9" name="Group 68"/>
          <p:cNvGrpSpPr/>
          <p:nvPr/>
        </p:nvGrpSpPr>
        <p:grpSpPr>
          <a:xfrm>
            <a:off x="1195647" y="3560618"/>
            <a:ext cx="381000" cy="381000"/>
            <a:chOff x="2514600" y="1981200"/>
            <a:chExt cx="381000" cy="381000"/>
          </a:xfrm>
        </p:grpSpPr>
        <p:sp>
          <p:nvSpPr>
            <p:cNvPr id="70" name="Oval 69"/>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a:stCxn id="70" idx="1"/>
              <a:endCxn id="70"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2" name="Group 71"/>
          <p:cNvGrpSpPr/>
          <p:nvPr/>
        </p:nvGrpSpPr>
        <p:grpSpPr>
          <a:xfrm>
            <a:off x="1883210" y="3560618"/>
            <a:ext cx="381000" cy="381000"/>
            <a:chOff x="3268098" y="1981200"/>
            <a:chExt cx="381000" cy="381000"/>
          </a:xfrm>
        </p:grpSpPr>
        <p:sp>
          <p:nvSpPr>
            <p:cNvPr id="73" name="Oval 72"/>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p:cNvCxnSpPr/>
            <p:nvPr/>
          </p:nvCxnSpPr>
          <p:spPr>
            <a:xfrm rot="5400000">
              <a:off x="3321438" y="2051228"/>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8" name="Rectangle 97"/>
          <p:cNvSpPr/>
          <p:nvPr/>
        </p:nvSpPr>
        <p:spPr>
          <a:xfrm>
            <a:off x="6172326" y="3339450"/>
            <a:ext cx="1295400" cy="65254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1119447" y="3405038"/>
            <a:ext cx="1295400" cy="65254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2" name="Group 111"/>
          <p:cNvGrpSpPr/>
          <p:nvPr/>
        </p:nvGrpSpPr>
        <p:grpSpPr>
          <a:xfrm>
            <a:off x="3960007" y="2797579"/>
            <a:ext cx="1653603" cy="2101672"/>
            <a:chOff x="3960007" y="2797579"/>
            <a:chExt cx="1653603" cy="2101672"/>
          </a:xfrm>
        </p:grpSpPr>
        <p:cxnSp>
          <p:nvCxnSpPr>
            <p:cNvPr id="78" name="Straight Connector 77"/>
            <p:cNvCxnSpPr/>
            <p:nvPr/>
          </p:nvCxnSpPr>
          <p:spPr>
            <a:xfrm>
              <a:off x="5613610" y="2797579"/>
              <a:ext cx="0" cy="210167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H="1">
              <a:off x="5346910" y="4899251"/>
              <a:ext cx="2667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2" name="Straight Connector 81"/>
            <p:cNvCxnSpPr>
              <a:endCxn id="44" idx="4"/>
            </p:cNvCxnSpPr>
            <p:nvPr/>
          </p:nvCxnSpPr>
          <p:spPr>
            <a:xfrm flipV="1">
              <a:off x="5346910" y="4652388"/>
              <a:ext cx="0" cy="24686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3960007" y="4899251"/>
              <a:ext cx="1379346"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5" idx="6"/>
            </p:cNvCxnSpPr>
            <p:nvPr/>
          </p:nvCxnSpPr>
          <p:spPr>
            <a:xfrm>
              <a:off x="4919308" y="2797579"/>
              <a:ext cx="69430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38" idx="4"/>
            </p:cNvCxnSpPr>
            <p:nvPr/>
          </p:nvCxnSpPr>
          <p:spPr>
            <a:xfrm>
              <a:off x="3960007" y="4652388"/>
              <a:ext cx="0" cy="246863"/>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103" name="TextBox 102"/>
          <p:cNvSpPr txBox="1"/>
          <p:nvPr/>
        </p:nvSpPr>
        <p:spPr>
          <a:xfrm>
            <a:off x="599302" y="457200"/>
            <a:ext cx="8458200" cy="369332"/>
          </a:xfrm>
          <a:prstGeom prst="rect">
            <a:avLst/>
          </a:prstGeom>
          <a:noFill/>
        </p:spPr>
        <p:txBody>
          <a:bodyPr wrap="square" rtlCol="0">
            <a:spAutoFit/>
          </a:bodyPr>
          <a:lstStyle/>
          <a:p>
            <a:r>
              <a:rPr lang="de-DE" b="1" dirty="0" smtClean="0"/>
              <a:t>1) Goal-driven facilitation of a specific orientation </a:t>
            </a:r>
            <a:r>
              <a:rPr lang="de-DE" dirty="0" smtClean="0"/>
              <a:t>implemented as </a:t>
            </a:r>
            <a:r>
              <a:rPr lang="de-DE" dirty="0" smtClean="0">
                <a:solidFill>
                  <a:schemeClr val="accent6">
                    <a:lumMod val="75000"/>
                  </a:schemeClr>
                </a:solidFill>
              </a:rPr>
              <a:t>additional weight</a:t>
            </a:r>
            <a:endParaRPr lang="en-US" dirty="0">
              <a:solidFill>
                <a:schemeClr val="accent6">
                  <a:lumMod val="75000"/>
                </a:schemeClr>
              </a:solidFill>
            </a:endParaRPr>
          </a:p>
        </p:txBody>
      </p:sp>
      <p:sp>
        <p:nvSpPr>
          <p:cNvPr id="108" name="Rounded Rectangle 107"/>
          <p:cNvSpPr/>
          <p:nvPr/>
        </p:nvSpPr>
        <p:spPr>
          <a:xfrm>
            <a:off x="294502" y="576223"/>
            <a:ext cx="208196" cy="1524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3" name="Group 112"/>
          <p:cNvGrpSpPr/>
          <p:nvPr/>
        </p:nvGrpSpPr>
        <p:grpSpPr>
          <a:xfrm flipH="1">
            <a:off x="3185097" y="2851328"/>
            <a:ext cx="1653603" cy="2101672"/>
            <a:chOff x="3960007" y="2797579"/>
            <a:chExt cx="1653603" cy="2101672"/>
          </a:xfrm>
        </p:grpSpPr>
        <p:cxnSp>
          <p:nvCxnSpPr>
            <p:cNvPr id="114" name="Straight Connector 113"/>
            <p:cNvCxnSpPr/>
            <p:nvPr/>
          </p:nvCxnSpPr>
          <p:spPr>
            <a:xfrm>
              <a:off x="5613610" y="2797579"/>
              <a:ext cx="0" cy="210167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H="1">
              <a:off x="5266459" y="4899251"/>
              <a:ext cx="34715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6" name="Straight Connector 115"/>
            <p:cNvCxnSpPr>
              <a:endCxn id="27" idx="4"/>
            </p:cNvCxnSpPr>
            <p:nvPr/>
          </p:nvCxnSpPr>
          <p:spPr>
            <a:xfrm flipV="1">
              <a:off x="5328270" y="4593381"/>
              <a:ext cx="2456" cy="30587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H="1">
              <a:off x="3960007" y="4899251"/>
              <a:ext cx="1379346"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4919308" y="2797579"/>
              <a:ext cx="69430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9" name="Straight Connector 118"/>
            <p:cNvCxnSpPr>
              <a:stCxn id="30" idx="4"/>
            </p:cNvCxnSpPr>
            <p:nvPr/>
          </p:nvCxnSpPr>
          <p:spPr>
            <a:xfrm flipH="1">
              <a:off x="3972761" y="4602640"/>
              <a:ext cx="0" cy="296611"/>
            </a:xfrm>
            <a:prstGeom prst="line">
              <a:avLst/>
            </a:prstGeom>
            <a:ln w="19050"/>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28" name="TextBox 127"/>
              <p:cNvSpPr txBox="1"/>
              <p:nvPr/>
            </p:nvSpPr>
            <p:spPr>
              <a:xfrm>
                <a:off x="332888" y="1066800"/>
                <a:ext cx="3319307"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sz="1600" b="0" i="1" smtClean="0">
                          <a:latin typeface="Cambria Math"/>
                        </a:rPr>
                        <m:t>𝐸</m:t>
                      </m:r>
                      <m:r>
                        <a:rPr lang="de-DE" sz="1600" b="0" i="1" baseline="-25000" smtClean="0">
                          <a:latin typeface="Cambria Math"/>
                        </a:rPr>
                        <m:t>𝑙</m:t>
                      </m:r>
                      <m:r>
                        <a:rPr lang="de-DE" sz="1600" b="0" i="1" baseline="-25000" smtClean="0">
                          <a:latin typeface="Cambria Math"/>
                        </a:rPr>
                        <m:t>1=</m:t>
                      </m:r>
                      <m:d>
                        <m:dPr>
                          <m:begChr m:val="["/>
                          <m:endChr m:val="]"/>
                          <m:ctrlPr>
                            <a:rPr lang="de-DE" sz="1600" b="0" i="1" smtClean="0">
                              <a:latin typeface="Cambria Math"/>
                            </a:rPr>
                          </m:ctrlPr>
                        </m:dPr>
                        <m:e>
                          <m:r>
                            <a:rPr lang="de-DE" sz="1600" b="0" i="1" smtClean="0">
                              <a:latin typeface="Cambria Math"/>
                            </a:rPr>
                            <m:t>𝐷</m:t>
                          </m:r>
                          <m:r>
                            <a:rPr lang="de-DE" sz="1600" b="0" i="1" baseline="-25000" smtClean="0">
                              <a:latin typeface="Cambria Math"/>
                            </a:rPr>
                            <m:t>𝑙</m:t>
                          </m:r>
                          <m:r>
                            <a:rPr lang="de-DE" sz="1600" b="0" i="1" baseline="-25000" smtClean="0">
                              <a:latin typeface="Cambria Math"/>
                            </a:rPr>
                            <m:t>1</m:t>
                          </m:r>
                          <m:r>
                            <a:rPr lang="de-DE" sz="1600" b="0" i="1" baseline="30000" smtClean="0">
                              <a:latin typeface="Cambria Math"/>
                            </a:rPr>
                            <m:t>𝑛</m:t>
                          </m:r>
                          <m:r>
                            <a:rPr lang="de-DE" sz="1600" b="0" i="1" smtClean="0">
                              <a:latin typeface="Cambria Math"/>
                            </a:rPr>
                            <m:t> −</m:t>
                          </m:r>
                          <m:r>
                            <a:rPr lang="de-DE" sz="1600" b="0" i="1" smtClean="0">
                              <a:latin typeface="Cambria Math"/>
                            </a:rPr>
                            <m:t>𝑤𝑜𝑜𝑟</m:t>
                          </m:r>
                        </m:e>
                      </m:d>
                      <m:r>
                        <a:rPr lang="de-DE" sz="1600" b="0" i="1" smtClean="0">
                          <a:latin typeface="Cambria Math"/>
                        </a:rPr>
                        <m:t>+[1+</m:t>
                      </m:r>
                      <m:r>
                        <a:rPr lang="de-DE" sz="1600" b="0" i="1" smtClean="0">
                          <a:latin typeface="Cambria Math"/>
                        </a:rPr>
                        <m:t>𝑤𝑎</m:t>
                      </m:r>
                      <m:r>
                        <a:rPr lang="de-DE" sz="1600" b="0" i="1" smtClean="0">
                          <a:latin typeface="Cambria Math"/>
                        </a:rPr>
                        <m:t> </m:t>
                      </m:r>
                      <m:r>
                        <a:rPr lang="de-DE" sz="1600" b="0" i="1" smtClean="0">
                          <a:latin typeface="Cambria Math"/>
                        </a:rPr>
                        <m:t>𝑅𝑎</m:t>
                      </m:r>
                      <m:r>
                        <a:rPr lang="de-DE" sz="1600" b="0" i="1" baseline="-25000" smtClean="0">
                          <a:latin typeface="Cambria Math"/>
                        </a:rPr>
                        <m:t>1] </m:t>
                      </m:r>
                    </m:oMath>
                  </m:oMathPara>
                </a14:m>
                <a:endParaRPr lang="en-US" dirty="0"/>
              </a:p>
            </p:txBody>
          </p:sp>
        </mc:Choice>
        <mc:Fallback xmlns="">
          <p:sp>
            <p:nvSpPr>
              <p:cNvPr id="128" name="TextBox 127"/>
              <p:cNvSpPr txBox="1">
                <a:spLocks noRot="1" noChangeAspect="1" noMove="1" noResize="1" noEditPoints="1" noAdjustHandles="1" noChangeArrowheads="1" noChangeShapeType="1" noTextEdit="1"/>
              </p:cNvSpPr>
              <p:nvPr/>
            </p:nvSpPr>
            <p:spPr>
              <a:xfrm>
                <a:off x="332888" y="1066800"/>
                <a:ext cx="3319307" cy="338554"/>
              </a:xfrm>
              <a:prstGeom prst="rect">
                <a:avLst/>
              </a:prstGeom>
              <a:blipFill rotWithShape="1">
                <a:blip r:embed="rId2"/>
                <a:stretch>
                  <a:fillRect b="-89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9" name="TextBox 128"/>
              <p:cNvSpPr txBox="1"/>
              <p:nvPr/>
            </p:nvSpPr>
            <p:spPr>
              <a:xfrm>
                <a:off x="4733971" y="1058361"/>
                <a:ext cx="3687804"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sz="1600" b="0" i="1" smtClean="0">
                          <a:latin typeface="Cambria Math"/>
                        </a:rPr>
                        <m:t>𝐸</m:t>
                      </m:r>
                      <m:r>
                        <a:rPr lang="de-DE" sz="1600" b="0" i="1" baseline="-25000" smtClean="0">
                          <a:latin typeface="Cambria Math"/>
                        </a:rPr>
                        <m:t>𝑙</m:t>
                      </m:r>
                      <m:r>
                        <a:rPr lang="de-DE" sz="1600" b="0" i="1" baseline="-25000" smtClean="0">
                          <a:latin typeface="Cambria Math"/>
                        </a:rPr>
                        <m:t>1=</m:t>
                      </m:r>
                      <m:d>
                        <m:dPr>
                          <m:begChr m:val="["/>
                          <m:endChr m:val="]"/>
                          <m:ctrlPr>
                            <a:rPr lang="de-DE" sz="1600" b="0" i="1" smtClean="0">
                              <a:latin typeface="Cambria Math"/>
                            </a:rPr>
                          </m:ctrlPr>
                        </m:dPr>
                        <m:e>
                          <m:r>
                            <a:rPr lang="de-DE" sz="1600" b="0" i="1" smtClean="0">
                              <a:latin typeface="Cambria Math"/>
                            </a:rPr>
                            <m:t>𝐷</m:t>
                          </m:r>
                          <m:r>
                            <a:rPr lang="de-DE" sz="1600" b="0" i="1" baseline="-25000" smtClean="0">
                              <a:latin typeface="Cambria Math"/>
                            </a:rPr>
                            <m:t>𝑙</m:t>
                          </m:r>
                          <m:r>
                            <a:rPr lang="de-DE" sz="1600" b="0" i="1" baseline="-25000" smtClean="0">
                              <a:latin typeface="Cambria Math"/>
                            </a:rPr>
                            <m:t>1</m:t>
                          </m:r>
                          <m:r>
                            <a:rPr lang="de-DE" sz="1600" b="0" i="1" baseline="30000" smtClean="0">
                              <a:latin typeface="Cambria Math"/>
                            </a:rPr>
                            <m:t>𝑛</m:t>
                          </m:r>
                          <m:r>
                            <a:rPr lang="de-DE" sz="1600" b="0" i="1" smtClean="0">
                              <a:latin typeface="Cambria Math"/>
                            </a:rPr>
                            <m:t> −</m:t>
                          </m:r>
                          <m:r>
                            <a:rPr lang="de-DE" sz="1600" b="0" i="1" smtClean="0">
                              <a:latin typeface="Cambria Math"/>
                            </a:rPr>
                            <m:t>𝑤𝑜𝑜𝑟</m:t>
                          </m:r>
                        </m:e>
                      </m:d>
                      <m:r>
                        <a:rPr lang="de-DE" sz="1600" b="0" i="1" smtClean="0">
                          <a:latin typeface="Cambria Math"/>
                        </a:rPr>
                        <m:t>+[1+</m:t>
                      </m:r>
                      <m:r>
                        <a:rPr lang="de-DE" sz="1600" b="0" i="1" smtClean="0">
                          <a:solidFill>
                            <a:schemeClr val="tx1"/>
                          </a:solidFill>
                          <a:latin typeface="Cambria Math"/>
                        </a:rPr>
                        <m:t>𝑤</m:t>
                      </m:r>
                      <m:r>
                        <a:rPr lang="de-DE" sz="1600" b="0" i="1" baseline="-25000" smtClean="0">
                          <a:solidFill>
                            <a:schemeClr val="tx1"/>
                          </a:solidFill>
                          <a:latin typeface="Cambria Math"/>
                        </a:rPr>
                        <m:t>𝑎</m:t>
                      </m:r>
                      <m:r>
                        <a:rPr lang="de-DE" sz="1600" b="0" i="1" baseline="-25000" smtClean="0">
                          <a:solidFill>
                            <a:schemeClr val="tx1"/>
                          </a:solidFill>
                          <a:latin typeface="Cambria Math"/>
                        </a:rPr>
                        <m:t>1 </m:t>
                      </m:r>
                      <m:r>
                        <a:rPr lang="de-DE" sz="1600" b="0" i="1" smtClean="0">
                          <a:solidFill>
                            <a:schemeClr val="accent6">
                              <a:lumMod val="75000"/>
                            </a:schemeClr>
                          </a:solidFill>
                          <a:latin typeface="Cambria Math"/>
                        </a:rPr>
                        <m:t>𝑤</m:t>
                      </m:r>
                      <m:r>
                        <a:rPr lang="de-DE" sz="1600" b="0" i="1" baseline="-25000" smtClean="0">
                          <a:solidFill>
                            <a:schemeClr val="accent6">
                              <a:lumMod val="75000"/>
                            </a:schemeClr>
                          </a:solidFill>
                          <a:latin typeface="Cambria Math"/>
                        </a:rPr>
                        <m:t>𝑎</m:t>
                      </m:r>
                      <m:r>
                        <a:rPr lang="de-DE" sz="1600" b="0" i="1" baseline="-25000" smtClean="0">
                          <a:solidFill>
                            <a:schemeClr val="accent6">
                              <a:lumMod val="75000"/>
                            </a:schemeClr>
                          </a:solidFill>
                          <a:latin typeface="Cambria Math"/>
                        </a:rPr>
                        <m:t>2 </m:t>
                      </m:r>
                      <m:r>
                        <a:rPr lang="de-DE" sz="1600" b="0" i="1" smtClean="0">
                          <a:latin typeface="Cambria Math"/>
                        </a:rPr>
                        <m:t>𝑅</m:t>
                      </m:r>
                      <m:r>
                        <a:rPr lang="de-DE" sz="1600" b="0" i="1" baseline="-25000" smtClean="0">
                          <a:latin typeface="Cambria Math"/>
                        </a:rPr>
                        <m:t>𝑎</m:t>
                      </m:r>
                      <m:r>
                        <a:rPr lang="de-DE" sz="1600" b="0" i="1" baseline="-25000" smtClean="0">
                          <a:latin typeface="Cambria Math"/>
                        </a:rPr>
                        <m:t>1] </m:t>
                      </m:r>
                    </m:oMath>
                  </m:oMathPara>
                </a14:m>
                <a:endParaRPr lang="en-US" dirty="0"/>
              </a:p>
            </p:txBody>
          </p:sp>
        </mc:Choice>
        <mc:Fallback xmlns="">
          <p:sp>
            <p:nvSpPr>
              <p:cNvPr id="129" name="TextBox 128"/>
              <p:cNvSpPr txBox="1">
                <a:spLocks noRot="1" noChangeAspect="1" noMove="1" noResize="1" noEditPoints="1" noAdjustHandles="1" noChangeArrowheads="1" noChangeShapeType="1" noTextEdit="1"/>
              </p:cNvSpPr>
              <p:nvPr/>
            </p:nvSpPr>
            <p:spPr>
              <a:xfrm>
                <a:off x="4733971" y="1058361"/>
                <a:ext cx="3687804" cy="338554"/>
              </a:xfrm>
              <a:prstGeom prst="rect">
                <a:avLst/>
              </a:prstGeom>
              <a:blipFill rotWithShape="1">
                <a:blip r:embed="rId3"/>
                <a:stretch>
                  <a:fillRect b="-10909"/>
                </a:stretch>
              </a:blipFill>
            </p:spPr>
            <p:txBody>
              <a:bodyPr/>
              <a:lstStyle/>
              <a:p>
                <a:r>
                  <a:rPr lang="en-US">
                    <a:noFill/>
                  </a:rPr>
                  <a:t> </a:t>
                </a:r>
              </a:p>
            </p:txBody>
          </p:sp>
        </mc:Fallback>
      </mc:AlternateContent>
      <p:sp>
        <p:nvSpPr>
          <p:cNvPr id="130" name="Right Arrow 129"/>
          <p:cNvSpPr/>
          <p:nvPr/>
        </p:nvSpPr>
        <p:spPr>
          <a:xfrm>
            <a:off x="3879399" y="1143000"/>
            <a:ext cx="470172" cy="16927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9" name="Group 148"/>
          <p:cNvGrpSpPr/>
          <p:nvPr/>
        </p:nvGrpSpPr>
        <p:grpSpPr>
          <a:xfrm>
            <a:off x="3999144" y="2800035"/>
            <a:ext cx="1653603" cy="2101672"/>
            <a:chOff x="3960007" y="2797579"/>
            <a:chExt cx="1653603" cy="2101672"/>
          </a:xfrm>
        </p:grpSpPr>
        <p:cxnSp>
          <p:nvCxnSpPr>
            <p:cNvPr id="150" name="Straight Connector 149"/>
            <p:cNvCxnSpPr/>
            <p:nvPr/>
          </p:nvCxnSpPr>
          <p:spPr>
            <a:xfrm>
              <a:off x="5613610" y="2797579"/>
              <a:ext cx="0" cy="2101672"/>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H="1">
              <a:off x="5346910" y="4899251"/>
              <a:ext cx="2667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flipV="1">
              <a:off x="5346910" y="4652388"/>
              <a:ext cx="0" cy="246863"/>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flipH="1">
              <a:off x="3960007" y="4899251"/>
              <a:ext cx="1379346"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4919308" y="2797579"/>
              <a:ext cx="694302"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3960007" y="4652388"/>
              <a:ext cx="0" cy="246863"/>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64" name="TextBox 163"/>
              <p:cNvSpPr txBox="1"/>
              <p:nvPr/>
            </p:nvSpPr>
            <p:spPr>
              <a:xfrm>
                <a:off x="609600" y="5791200"/>
                <a:ext cx="7907934" cy="369332"/>
              </a:xfrm>
              <a:prstGeom prst="rect">
                <a:avLst/>
              </a:prstGeom>
              <a:noFill/>
            </p:spPr>
            <p:txBody>
              <a:bodyPr wrap="none" rtlCol="0">
                <a:spAutoFit/>
              </a:bodyPr>
              <a:lstStyle/>
              <a:p>
                <a:r>
                  <a:rPr lang="de-DE" dirty="0" smtClean="0">
                    <a:solidFill>
                      <a:srgbClr val="C00000"/>
                    </a:solidFill>
                  </a:rPr>
                  <a:t>Open question: </a:t>
                </a:r>
                <a:r>
                  <a:rPr lang="de-DE" dirty="0" smtClean="0"/>
                  <a:t>what happens for the other orientation? 	</a:t>
                </a:r>
                <a14:m>
                  <m:oMath xmlns:m="http://schemas.openxmlformats.org/officeDocument/2006/math">
                    <m:r>
                      <a:rPr lang="de-DE" b="0" i="1" smtClean="0">
                        <a:solidFill>
                          <a:schemeClr val="accent6">
                            <a:lumMod val="75000"/>
                          </a:schemeClr>
                        </a:solidFill>
                        <a:latin typeface="Cambria Math"/>
                      </a:rPr>
                      <m:t>𝑤</m:t>
                    </m:r>
                    <m:r>
                      <a:rPr lang="de-DE" b="0" i="1" baseline="-25000" smtClean="0">
                        <a:solidFill>
                          <a:schemeClr val="accent6">
                            <a:lumMod val="75000"/>
                          </a:schemeClr>
                        </a:solidFill>
                        <a:latin typeface="Cambria Math"/>
                      </a:rPr>
                      <m:t>𝑎</m:t>
                    </m:r>
                    <m:r>
                      <a:rPr lang="de-DE" b="0" i="1" baseline="-25000" smtClean="0">
                        <a:solidFill>
                          <a:schemeClr val="accent6">
                            <a:lumMod val="75000"/>
                          </a:schemeClr>
                        </a:solidFill>
                        <a:latin typeface="Cambria Math"/>
                      </a:rPr>
                      <m:t>2 </m:t>
                    </m:r>
                  </m:oMath>
                </a14:m>
                <a:r>
                  <a:rPr lang="en-US" dirty="0" smtClean="0"/>
                  <a:t> = 0 	or </a:t>
                </a:r>
                <a14:m>
                  <m:oMath xmlns:m="http://schemas.openxmlformats.org/officeDocument/2006/math">
                    <m:r>
                      <a:rPr lang="de-DE" b="0" i="0" smtClean="0">
                        <a:solidFill>
                          <a:schemeClr val="accent6">
                            <a:lumMod val="75000"/>
                          </a:schemeClr>
                        </a:solidFill>
                        <a:latin typeface="Cambria Math"/>
                      </a:rPr>
                      <m:t> </m:t>
                    </m:r>
                    <m:r>
                      <a:rPr lang="de-DE" b="0" i="1" smtClean="0">
                        <a:solidFill>
                          <a:schemeClr val="accent6">
                            <a:lumMod val="75000"/>
                          </a:schemeClr>
                        </a:solidFill>
                        <a:latin typeface="Cambria Math"/>
                      </a:rPr>
                      <m:t>𝑤</m:t>
                    </m:r>
                    <m:r>
                      <a:rPr lang="de-DE" b="0" i="1" baseline="-25000" smtClean="0">
                        <a:solidFill>
                          <a:schemeClr val="accent6">
                            <a:lumMod val="75000"/>
                          </a:schemeClr>
                        </a:solidFill>
                        <a:latin typeface="Cambria Math"/>
                      </a:rPr>
                      <m:t>𝑎</m:t>
                    </m:r>
                    <m:r>
                      <a:rPr lang="de-DE" b="0" i="1" baseline="-25000" smtClean="0">
                        <a:solidFill>
                          <a:schemeClr val="accent6">
                            <a:lumMod val="75000"/>
                          </a:schemeClr>
                        </a:solidFill>
                        <a:latin typeface="Cambria Math"/>
                      </a:rPr>
                      <m:t>2 </m:t>
                    </m:r>
                  </m:oMath>
                </a14:m>
                <a:r>
                  <a:rPr lang="en-US" dirty="0" smtClean="0"/>
                  <a:t>= - </a:t>
                </a:r>
                <a14:m>
                  <m:oMath xmlns:m="http://schemas.openxmlformats.org/officeDocument/2006/math">
                    <m:r>
                      <a:rPr lang="de-DE" b="0" i="1" smtClean="0">
                        <a:solidFill>
                          <a:schemeClr val="accent6">
                            <a:lumMod val="75000"/>
                          </a:schemeClr>
                        </a:solidFill>
                        <a:latin typeface="Cambria Math"/>
                      </a:rPr>
                      <m:t>𝑤</m:t>
                    </m:r>
                    <m:r>
                      <a:rPr lang="de-DE" b="0" i="1" baseline="-25000" smtClean="0">
                        <a:solidFill>
                          <a:schemeClr val="accent6">
                            <a:lumMod val="75000"/>
                          </a:schemeClr>
                        </a:solidFill>
                        <a:latin typeface="Cambria Math"/>
                      </a:rPr>
                      <m:t>𝑎</m:t>
                    </m:r>
                    <m:r>
                      <a:rPr lang="de-DE" b="0" i="1" baseline="-25000" smtClean="0">
                        <a:solidFill>
                          <a:schemeClr val="accent6">
                            <a:lumMod val="75000"/>
                          </a:schemeClr>
                        </a:solidFill>
                        <a:latin typeface="Cambria Math"/>
                      </a:rPr>
                      <m:t>2</m:t>
                    </m:r>
                  </m:oMath>
                </a14:m>
                <a:endParaRPr lang="en-US" dirty="0"/>
              </a:p>
            </p:txBody>
          </p:sp>
        </mc:Choice>
        <mc:Fallback xmlns="">
          <p:sp>
            <p:nvSpPr>
              <p:cNvPr id="164" name="TextBox 163"/>
              <p:cNvSpPr txBox="1">
                <a:spLocks noRot="1" noChangeAspect="1" noMove="1" noResize="1" noEditPoints="1" noAdjustHandles="1" noChangeArrowheads="1" noChangeShapeType="1" noTextEdit="1"/>
              </p:cNvSpPr>
              <p:nvPr/>
            </p:nvSpPr>
            <p:spPr>
              <a:xfrm>
                <a:off x="609600" y="5791200"/>
                <a:ext cx="7907934" cy="369332"/>
              </a:xfrm>
              <a:prstGeom prst="rect">
                <a:avLst/>
              </a:prstGeom>
              <a:blipFill rotWithShape="1">
                <a:blip r:embed="rId4"/>
                <a:stretch>
                  <a:fillRect l="-617" t="-8197" b="-24590"/>
                </a:stretch>
              </a:blipFill>
            </p:spPr>
            <p:txBody>
              <a:bodyPr/>
              <a:lstStyle/>
              <a:p>
                <a:r>
                  <a:rPr lang="en-US">
                    <a:noFill/>
                  </a:rPr>
                  <a:t> </a:t>
                </a:r>
              </a:p>
            </p:txBody>
          </p:sp>
        </mc:Fallback>
      </mc:AlternateContent>
      <p:cxnSp>
        <p:nvCxnSpPr>
          <p:cNvPr id="165" name="Straight Connector 164"/>
          <p:cNvCxnSpPr/>
          <p:nvPr/>
        </p:nvCxnSpPr>
        <p:spPr>
          <a:xfrm flipH="1" flipV="1">
            <a:off x="4041245" y="2988079"/>
            <a:ext cx="697890" cy="55374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H="1">
            <a:off x="4031106" y="2988079"/>
            <a:ext cx="697702" cy="53359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167" name="Group 166"/>
          <p:cNvGrpSpPr/>
          <p:nvPr/>
        </p:nvGrpSpPr>
        <p:grpSpPr>
          <a:xfrm>
            <a:off x="3602685" y="3339450"/>
            <a:ext cx="3865041" cy="1994550"/>
            <a:chOff x="3602685" y="3339450"/>
            <a:chExt cx="3865041" cy="1994550"/>
          </a:xfrm>
        </p:grpSpPr>
        <p:grpSp>
          <p:nvGrpSpPr>
            <p:cNvPr id="168" name="Group 167"/>
            <p:cNvGrpSpPr/>
            <p:nvPr/>
          </p:nvGrpSpPr>
          <p:grpSpPr>
            <a:xfrm>
              <a:off x="3602685" y="4591334"/>
              <a:ext cx="3102915" cy="742666"/>
              <a:chOff x="3602685" y="4591334"/>
              <a:chExt cx="3102915" cy="742666"/>
            </a:xfrm>
          </p:grpSpPr>
          <p:cxnSp>
            <p:nvCxnSpPr>
              <p:cNvPr id="182" name="Straight Connector 181"/>
              <p:cNvCxnSpPr/>
              <p:nvPr/>
            </p:nvCxnSpPr>
            <p:spPr>
              <a:xfrm flipH="1">
                <a:off x="3605141" y="5334000"/>
                <a:ext cx="3100459"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3602685" y="4591334"/>
                <a:ext cx="4912" cy="74266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flipH="1">
                <a:off x="3815290" y="4596592"/>
                <a:ext cx="10013" cy="73740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69" name="Group 168"/>
            <p:cNvGrpSpPr/>
            <p:nvPr/>
          </p:nvGrpSpPr>
          <p:grpSpPr>
            <a:xfrm>
              <a:off x="3602685" y="3339450"/>
              <a:ext cx="3865041" cy="1994550"/>
              <a:chOff x="3602685" y="3339450"/>
              <a:chExt cx="3865041" cy="1994550"/>
            </a:xfrm>
          </p:grpSpPr>
          <p:grpSp>
            <p:nvGrpSpPr>
              <p:cNvPr id="170" name="Group 169"/>
              <p:cNvGrpSpPr/>
              <p:nvPr/>
            </p:nvGrpSpPr>
            <p:grpSpPr>
              <a:xfrm>
                <a:off x="6275479" y="3458599"/>
                <a:ext cx="381000" cy="381000"/>
                <a:chOff x="2514600" y="1981200"/>
                <a:chExt cx="381000" cy="381000"/>
              </a:xfrm>
            </p:grpSpPr>
            <p:sp>
              <p:nvSpPr>
                <p:cNvPr id="180" name="Oval 179"/>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1" name="Straight Connector 180"/>
                <p:cNvCxnSpPr>
                  <a:stCxn id="180" idx="1"/>
                  <a:endCxn id="180"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1" name="Group 170"/>
              <p:cNvGrpSpPr/>
              <p:nvPr/>
            </p:nvGrpSpPr>
            <p:grpSpPr>
              <a:xfrm>
                <a:off x="6963042" y="3458599"/>
                <a:ext cx="381000" cy="381000"/>
                <a:chOff x="3268098" y="1981200"/>
                <a:chExt cx="381000" cy="381000"/>
              </a:xfrm>
            </p:grpSpPr>
            <p:sp>
              <p:nvSpPr>
                <p:cNvPr id="178" name="Oval 177"/>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9" name="Straight Connector 178"/>
                <p:cNvCxnSpPr/>
                <p:nvPr/>
              </p:nvCxnSpPr>
              <p:spPr>
                <a:xfrm rot="5400000">
                  <a:off x="3321438" y="2051228"/>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2" name="Rectangle 171"/>
              <p:cNvSpPr/>
              <p:nvPr/>
            </p:nvSpPr>
            <p:spPr>
              <a:xfrm>
                <a:off x="6172326" y="3339450"/>
                <a:ext cx="1295400" cy="65254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3" name="Straight Connector 172"/>
              <p:cNvCxnSpPr/>
              <p:nvPr/>
            </p:nvCxnSpPr>
            <p:spPr>
              <a:xfrm>
                <a:off x="6705600" y="3991999"/>
                <a:ext cx="0" cy="1342001"/>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a:endCxn id="178" idx="3"/>
              </p:cNvCxnSpPr>
              <p:nvPr/>
            </p:nvCxnSpPr>
            <p:spPr>
              <a:xfrm flipV="1">
                <a:off x="4094711" y="3783803"/>
                <a:ext cx="2924127" cy="54338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a:endCxn id="180" idx="3"/>
              </p:cNvCxnSpPr>
              <p:nvPr/>
            </p:nvCxnSpPr>
            <p:spPr>
              <a:xfrm flipV="1">
                <a:off x="3602685" y="3783803"/>
                <a:ext cx="2728590" cy="53812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a:endCxn id="180" idx="3"/>
              </p:cNvCxnSpPr>
              <p:nvPr/>
            </p:nvCxnSpPr>
            <p:spPr>
              <a:xfrm flipV="1">
                <a:off x="4960650" y="3783803"/>
                <a:ext cx="1370625" cy="54738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a:endCxn id="178" idx="3"/>
              </p:cNvCxnSpPr>
              <p:nvPr/>
            </p:nvCxnSpPr>
            <p:spPr>
              <a:xfrm flipV="1">
                <a:off x="5481614" y="3783803"/>
                <a:ext cx="1537224" cy="54338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1516256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3850745" y="2607079"/>
            <a:ext cx="381000" cy="381000"/>
            <a:chOff x="2514600" y="1981200"/>
            <a:chExt cx="381000" cy="381000"/>
          </a:xfrm>
        </p:grpSpPr>
        <p:sp>
          <p:nvSpPr>
            <p:cNvPr id="4" name="Oval 3"/>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a:stCxn id="4" idx="1"/>
              <a:endCxn id="4"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3840606" y="3521669"/>
            <a:ext cx="381000" cy="381000"/>
            <a:chOff x="2514600" y="1981200"/>
            <a:chExt cx="381000" cy="381000"/>
          </a:xfrm>
        </p:grpSpPr>
        <p:sp>
          <p:nvSpPr>
            <p:cNvPr id="24" name="Oval 23"/>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a:stCxn id="24" idx="1"/>
              <a:endCxn id="24"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3277481" y="4266130"/>
            <a:ext cx="381000" cy="381000"/>
            <a:chOff x="2514600" y="1981200"/>
            <a:chExt cx="381000" cy="381000"/>
          </a:xfrm>
        </p:grpSpPr>
        <p:sp>
          <p:nvSpPr>
            <p:cNvPr id="27" name="Oval 26"/>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a:stCxn id="27" idx="1"/>
              <a:endCxn id="27"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4635446" y="4275389"/>
            <a:ext cx="381000" cy="381000"/>
            <a:chOff x="2514600" y="1981200"/>
            <a:chExt cx="381000" cy="381000"/>
          </a:xfrm>
        </p:grpSpPr>
        <p:sp>
          <p:nvSpPr>
            <p:cNvPr id="30" name="Oval 29"/>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p:cNvCxnSpPr>
              <a:stCxn id="30" idx="1"/>
              <a:endCxn id="30"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3" name="Group 32"/>
          <p:cNvGrpSpPr/>
          <p:nvPr/>
        </p:nvGrpSpPr>
        <p:grpSpPr>
          <a:xfrm>
            <a:off x="4538308" y="2607079"/>
            <a:ext cx="381000" cy="381000"/>
            <a:chOff x="3268098" y="1981200"/>
            <a:chExt cx="381000" cy="381000"/>
          </a:xfrm>
        </p:grpSpPr>
        <p:sp>
          <p:nvSpPr>
            <p:cNvPr id="5" name="Oval 4"/>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p:nvPr/>
          </p:nvCxnSpPr>
          <p:spPr>
            <a:xfrm rot="5400000">
              <a:off x="3321438" y="2051228"/>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4548635" y="3541821"/>
            <a:ext cx="381000" cy="381000"/>
            <a:chOff x="3268098" y="1981200"/>
            <a:chExt cx="381000" cy="381000"/>
          </a:xfrm>
        </p:grpSpPr>
        <p:sp>
          <p:nvSpPr>
            <p:cNvPr id="35" name="Oval 34"/>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p:cNvCxnSpPr/>
            <p:nvPr/>
          </p:nvCxnSpPr>
          <p:spPr>
            <a:xfrm rot="5400000">
              <a:off x="3321438" y="2051228"/>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3769507" y="4271388"/>
            <a:ext cx="381000" cy="381000"/>
            <a:chOff x="3268098" y="1981200"/>
            <a:chExt cx="381000" cy="381000"/>
          </a:xfrm>
        </p:grpSpPr>
        <p:sp>
          <p:nvSpPr>
            <p:cNvPr id="38" name="Oval 37"/>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p:cNvCxnSpPr/>
            <p:nvPr/>
          </p:nvCxnSpPr>
          <p:spPr>
            <a:xfrm rot="5400000">
              <a:off x="3313881" y="2029943"/>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5156410" y="4271388"/>
            <a:ext cx="381000" cy="381000"/>
            <a:chOff x="3268098" y="1981200"/>
            <a:chExt cx="381000" cy="381000"/>
          </a:xfrm>
        </p:grpSpPr>
        <p:sp>
          <p:nvSpPr>
            <p:cNvPr id="44" name="Oval 43"/>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p:nvPr/>
          </p:nvCxnSpPr>
          <p:spPr>
            <a:xfrm rot="5400000">
              <a:off x="3313881" y="2029943"/>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a:stCxn id="27" idx="7"/>
            <a:endCxn id="24" idx="3"/>
          </p:cNvCxnSpPr>
          <p:nvPr/>
        </p:nvCxnSpPr>
        <p:spPr>
          <a:xfrm flipV="1">
            <a:off x="3602685" y="3846873"/>
            <a:ext cx="293717" cy="475053"/>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8" idx="7"/>
            <a:endCxn id="35" idx="3"/>
          </p:cNvCxnSpPr>
          <p:nvPr/>
        </p:nvCxnSpPr>
        <p:spPr>
          <a:xfrm flipV="1">
            <a:off x="4094711" y="3867025"/>
            <a:ext cx="509720" cy="460159"/>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24" idx="5"/>
            <a:endCxn id="30" idx="1"/>
          </p:cNvCxnSpPr>
          <p:nvPr/>
        </p:nvCxnSpPr>
        <p:spPr>
          <a:xfrm>
            <a:off x="4165810" y="3846873"/>
            <a:ext cx="525432" cy="484312"/>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4" idx="1"/>
            <a:endCxn id="35" idx="5"/>
          </p:cNvCxnSpPr>
          <p:nvPr/>
        </p:nvCxnSpPr>
        <p:spPr>
          <a:xfrm flipH="1" flipV="1">
            <a:off x="4873839" y="3867025"/>
            <a:ext cx="338367" cy="460159"/>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24" idx="0"/>
            <a:endCxn id="4" idx="4"/>
          </p:cNvCxnSpPr>
          <p:nvPr/>
        </p:nvCxnSpPr>
        <p:spPr>
          <a:xfrm flipV="1">
            <a:off x="4031106" y="2988079"/>
            <a:ext cx="10139" cy="533590"/>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35" idx="0"/>
            <a:endCxn id="5" idx="4"/>
          </p:cNvCxnSpPr>
          <p:nvPr/>
        </p:nvCxnSpPr>
        <p:spPr>
          <a:xfrm flipH="1" flipV="1">
            <a:off x="4728808" y="2988079"/>
            <a:ext cx="10327" cy="553742"/>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grpSp>
        <p:nvGrpSpPr>
          <p:cNvPr id="63" name="Group 62"/>
          <p:cNvGrpSpPr/>
          <p:nvPr/>
        </p:nvGrpSpPr>
        <p:grpSpPr>
          <a:xfrm>
            <a:off x="6275479" y="3458599"/>
            <a:ext cx="381000" cy="381000"/>
            <a:chOff x="2514600" y="1981200"/>
            <a:chExt cx="381000" cy="381000"/>
          </a:xfrm>
        </p:grpSpPr>
        <p:sp>
          <p:nvSpPr>
            <p:cNvPr id="64" name="Oval 63"/>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Connector 64"/>
            <p:cNvCxnSpPr>
              <a:stCxn id="64" idx="1"/>
              <a:endCxn id="64"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6" name="Group 65"/>
          <p:cNvGrpSpPr/>
          <p:nvPr/>
        </p:nvGrpSpPr>
        <p:grpSpPr>
          <a:xfrm>
            <a:off x="6963042" y="3458599"/>
            <a:ext cx="381000" cy="381000"/>
            <a:chOff x="3268098" y="1981200"/>
            <a:chExt cx="381000" cy="381000"/>
          </a:xfrm>
        </p:grpSpPr>
        <p:sp>
          <p:nvSpPr>
            <p:cNvPr id="67" name="Oval 66"/>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p:cNvCxnSpPr/>
            <p:nvPr/>
          </p:nvCxnSpPr>
          <p:spPr>
            <a:xfrm rot="5400000">
              <a:off x="3321438" y="2051228"/>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9" name="Group 68"/>
          <p:cNvGrpSpPr/>
          <p:nvPr/>
        </p:nvGrpSpPr>
        <p:grpSpPr>
          <a:xfrm>
            <a:off x="1195647" y="3560618"/>
            <a:ext cx="381000" cy="381000"/>
            <a:chOff x="2514600" y="1981200"/>
            <a:chExt cx="381000" cy="381000"/>
          </a:xfrm>
        </p:grpSpPr>
        <p:sp>
          <p:nvSpPr>
            <p:cNvPr id="70" name="Oval 69"/>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a:stCxn id="70" idx="1"/>
              <a:endCxn id="70"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2" name="Group 71"/>
          <p:cNvGrpSpPr/>
          <p:nvPr/>
        </p:nvGrpSpPr>
        <p:grpSpPr>
          <a:xfrm>
            <a:off x="1883210" y="3560618"/>
            <a:ext cx="381000" cy="381000"/>
            <a:chOff x="3268098" y="1981200"/>
            <a:chExt cx="381000" cy="381000"/>
          </a:xfrm>
        </p:grpSpPr>
        <p:sp>
          <p:nvSpPr>
            <p:cNvPr id="73" name="Oval 72"/>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p:cNvCxnSpPr/>
            <p:nvPr/>
          </p:nvCxnSpPr>
          <p:spPr>
            <a:xfrm rot="5400000">
              <a:off x="3321438" y="2051228"/>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8" name="Rectangle 97"/>
          <p:cNvSpPr/>
          <p:nvPr/>
        </p:nvSpPr>
        <p:spPr>
          <a:xfrm>
            <a:off x="6172326" y="3339450"/>
            <a:ext cx="1295400" cy="65254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1119447" y="3405038"/>
            <a:ext cx="1295400" cy="65254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2" name="Group 111"/>
          <p:cNvGrpSpPr/>
          <p:nvPr/>
        </p:nvGrpSpPr>
        <p:grpSpPr>
          <a:xfrm>
            <a:off x="3960007" y="2797579"/>
            <a:ext cx="1653603" cy="2101672"/>
            <a:chOff x="3960007" y="2797579"/>
            <a:chExt cx="1653603" cy="2101672"/>
          </a:xfrm>
        </p:grpSpPr>
        <p:cxnSp>
          <p:nvCxnSpPr>
            <p:cNvPr id="78" name="Straight Connector 77"/>
            <p:cNvCxnSpPr/>
            <p:nvPr/>
          </p:nvCxnSpPr>
          <p:spPr>
            <a:xfrm>
              <a:off x="5613610" y="2797579"/>
              <a:ext cx="0" cy="210167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H="1">
              <a:off x="5346910" y="4899251"/>
              <a:ext cx="2667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2" name="Straight Connector 81"/>
            <p:cNvCxnSpPr>
              <a:endCxn id="44" idx="4"/>
            </p:cNvCxnSpPr>
            <p:nvPr/>
          </p:nvCxnSpPr>
          <p:spPr>
            <a:xfrm flipV="1">
              <a:off x="5346910" y="4652388"/>
              <a:ext cx="0" cy="24686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3960007" y="4899251"/>
              <a:ext cx="1379346"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5" idx="6"/>
            </p:cNvCxnSpPr>
            <p:nvPr/>
          </p:nvCxnSpPr>
          <p:spPr>
            <a:xfrm>
              <a:off x="4919308" y="2797579"/>
              <a:ext cx="69430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38" idx="4"/>
            </p:cNvCxnSpPr>
            <p:nvPr/>
          </p:nvCxnSpPr>
          <p:spPr>
            <a:xfrm>
              <a:off x="3960007" y="4652388"/>
              <a:ext cx="0" cy="246863"/>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103" name="TextBox 102"/>
          <p:cNvSpPr txBox="1"/>
          <p:nvPr/>
        </p:nvSpPr>
        <p:spPr>
          <a:xfrm>
            <a:off x="462142" y="743634"/>
            <a:ext cx="8458200" cy="646331"/>
          </a:xfrm>
          <a:prstGeom prst="rect">
            <a:avLst/>
          </a:prstGeom>
          <a:noFill/>
        </p:spPr>
        <p:txBody>
          <a:bodyPr wrap="square" rtlCol="0">
            <a:spAutoFit/>
          </a:bodyPr>
          <a:lstStyle/>
          <a:p>
            <a:r>
              <a:rPr lang="de-DE" dirty="0" smtClean="0"/>
              <a:t>2) Goal-driven facilitation of a specific percept (orientation) </a:t>
            </a:r>
            <a:r>
              <a:rPr lang="de-DE" b="1" dirty="0" smtClean="0"/>
              <a:t>implemented as excitatory and inhibitory drive from the attention layer</a:t>
            </a:r>
            <a:endParaRPr lang="en-US" b="1" dirty="0"/>
          </a:p>
        </p:txBody>
      </p:sp>
      <p:sp>
        <p:nvSpPr>
          <p:cNvPr id="108" name="Rounded Rectangle 107"/>
          <p:cNvSpPr/>
          <p:nvPr/>
        </p:nvSpPr>
        <p:spPr>
          <a:xfrm>
            <a:off x="157342" y="862657"/>
            <a:ext cx="208196" cy="1524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3" name="Group 112"/>
          <p:cNvGrpSpPr/>
          <p:nvPr/>
        </p:nvGrpSpPr>
        <p:grpSpPr>
          <a:xfrm flipH="1">
            <a:off x="3185097" y="2851328"/>
            <a:ext cx="1653603" cy="2101672"/>
            <a:chOff x="3960007" y="2797579"/>
            <a:chExt cx="1653603" cy="2101672"/>
          </a:xfrm>
        </p:grpSpPr>
        <p:cxnSp>
          <p:nvCxnSpPr>
            <p:cNvPr id="114" name="Straight Connector 113"/>
            <p:cNvCxnSpPr/>
            <p:nvPr/>
          </p:nvCxnSpPr>
          <p:spPr>
            <a:xfrm>
              <a:off x="5613610" y="2797579"/>
              <a:ext cx="0" cy="210167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H="1">
              <a:off x="5266459" y="4899251"/>
              <a:ext cx="34715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6" name="Straight Connector 115"/>
            <p:cNvCxnSpPr>
              <a:endCxn id="27" idx="4"/>
            </p:cNvCxnSpPr>
            <p:nvPr/>
          </p:nvCxnSpPr>
          <p:spPr>
            <a:xfrm flipV="1">
              <a:off x="5328270" y="4593381"/>
              <a:ext cx="2456" cy="30587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H="1">
              <a:off x="3960007" y="4899251"/>
              <a:ext cx="1379346"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4919308" y="2797579"/>
              <a:ext cx="69430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9" name="Straight Connector 118"/>
            <p:cNvCxnSpPr>
              <a:stCxn id="30" idx="4"/>
            </p:cNvCxnSpPr>
            <p:nvPr/>
          </p:nvCxnSpPr>
          <p:spPr>
            <a:xfrm flipH="1">
              <a:off x="3972761" y="4602640"/>
              <a:ext cx="0" cy="296611"/>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3" name="Straight Connector 2"/>
          <p:cNvCxnSpPr/>
          <p:nvPr/>
        </p:nvCxnSpPr>
        <p:spPr>
          <a:xfrm>
            <a:off x="6705600" y="3991999"/>
            <a:ext cx="0" cy="1342001"/>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3605141" y="5334000"/>
            <a:ext cx="3100459"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27" idx="5"/>
          </p:cNvCxnSpPr>
          <p:nvPr/>
        </p:nvCxnSpPr>
        <p:spPr>
          <a:xfrm>
            <a:off x="3602685" y="4591334"/>
            <a:ext cx="4912" cy="74266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38" idx="3"/>
          </p:cNvCxnSpPr>
          <p:nvPr/>
        </p:nvCxnSpPr>
        <p:spPr>
          <a:xfrm flipH="1">
            <a:off x="3815290" y="4596592"/>
            <a:ext cx="10013" cy="73740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38" idx="7"/>
            <a:endCxn id="67" idx="3"/>
          </p:cNvCxnSpPr>
          <p:nvPr/>
        </p:nvCxnSpPr>
        <p:spPr>
          <a:xfrm flipV="1">
            <a:off x="4094711" y="3783803"/>
            <a:ext cx="2924127" cy="54338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27" idx="7"/>
            <a:endCxn id="64" idx="3"/>
          </p:cNvCxnSpPr>
          <p:nvPr/>
        </p:nvCxnSpPr>
        <p:spPr>
          <a:xfrm flipV="1">
            <a:off x="3602685" y="3783803"/>
            <a:ext cx="2728590" cy="53812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0" idx="7"/>
            <a:endCxn id="64" idx="3"/>
          </p:cNvCxnSpPr>
          <p:nvPr/>
        </p:nvCxnSpPr>
        <p:spPr>
          <a:xfrm flipV="1">
            <a:off x="4960650" y="3783803"/>
            <a:ext cx="1370625" cy="54738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4" idx="7"/>
            <a:endCxn id="67" idx="3"/>
          </p:cNvCxnSpPr>
          <p:nvPr/>
        </p:nvCxnSpPr>
        <p:spPr>
          <a:xfrm flipV="1">
            <a:off x="5481614" y="3783803"/>
            <a:ext cx="1537224" cy="54338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flipV="1">
            <a:off x="4041245" y="2988079"/>
            <a:ext cx="697890" cy="55374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4031106" y="2988079"/>
            <a:ext cx="697702" cy="53359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4905546" y="1129751"/>
            <a:ext cx="5039200" cy="1477328"/>
          </a:xfrm>
          <a:prstGeom prst="rect">
            <a:avLst/>
          </a:prstGeom>
          <a:noFill/>
        </p:spPr>
        <p:txBody>
          <a:bodyPr wrap="none" rtlCol="0">
            <a:spAutoFit/>
          </a:bodyPr>
          <a:lstStyle/>
          <a:p>
            <a:r>
              <a:rPr lang="de-DE" dirty="0" smtClean="0">
                <a:solidFill>
                  <a:srgbClr val="C00000"/>
                </a:solidFill>
              </a:rPr>
              <a:t>Here I stopped to work on it today!!</a:t>
            </a:r>
          </a:p>
          <a:p>
            <a:r>
              <a:rPr lang="de-DE" dirty="0" smtClean="0">
                <a:solidFill>
                  <a:srgbClr val="C00000"/>
                </a:solidFill>
              </a:rPr>
              <a:t>ToDos: </a:t>
            </a:r>
          </a:p>
          <a:p>
            <a:r>
              <a:rPr lang="de-DE" dirty="0" smtClean="0">
                <a:solidFill>
                  <a:srgbClr val="C00000"/>
                </a:solidFill>
              </a:rPr>
              <a:t>Needs the important formulas from attention layer. </a:t>
            </a:r>
          </a:p>
          <a:p>
            <a:r>
              <a:rPr lang="de-DE" dirty="0" smtClean="0">
                <a:solidFill>
                  <a:srgbClr val="C00000"/>
                </a:solidFill>
              </a:rPr>
              <a:t>And how they would be changed!</a:t>
            </a:r>
          </a:p>
          <a:p>
            <a:r>
              <a:rPr lang="de-DE" dirty="0" smtClean="0"/>
              <a:t> </a:t>
            </a:r>
            <a:endParaRPr lang="en-US" dirty="0"/>
          </a:p>
        </p:txBody>
      </p:sp>
      <p:sp>
        <p:nvSpPr>
          <p:cNvPr id="123" name="TextBox 122"/>
          <p:cNvSpPr txBox="1"/>
          <p:nvPr/>
        </p:nvSpPr>
        <p:spPr>
          <a:xfrm>
            <a:off x="1622150" y="291243"/>
            <a:ext cx="4253793" cy="369332"/>
          </a:xfrm>
          <a:prstGeom prst="rect">
            <a:avLst/>
          </a:prstGeom>
          <a:noFill/>
        </p:spPr>
        <p:txBody>
          <a:bodyPr wrap="none" rtlCol="0">
            <a:spAutoFit/>
          </a:bodyPr>
          <a:lstStyle/>
          <a:p>
            <a:r>
              <a:rPr lang="de-DE" dirty="0" smtClean="0"/>
              <a:t>How to implement goal-driven facilitation? </a:t>
            </a:r>
            <a:endParaRPr lang="en-US" dirty="0"/>
          </a:p>
        </p:txBody>
      </p:sp>
    </p:spTree>
    <p:extLst>
      <p:ext uri="{BB962C8B-B14F-4D97-AF65-F5344CB8AC3E}">
        <p14:creationId xmlns:p14="http://schemas.microsoft.com/office/powerpoint/2010/main" val="620422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3850745" y="2607079"/>
            <a:ext cx="381000" cy="381000"/>
            <a:chOff x="2514600" y="1981200"/>
            <a:chExt cx="381000" cy="381000"/>
          </a:xfrm>
        </p:grpSpPr>
        <p:sp>
          <p:nvSpPr>
            <p:cNvPr id="4" name="Oval 3"/>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a:stCxn id="4" idx="1"/>
              <a:endCxn id="4"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3840606" y="3521669"/>
            <a:ext cx="381000" cy="381000"/>
            <a:chOff x="2514600" y="1981200"/>
            <a:chExt cx="381000" cy="381000"/>
          </a:xfrm>
        </p:grpSpPr>
        <p:sp>
          <p:nvSpPr>
            <p:cNvPr id="24" name="Oval 23"/>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a:stCxn id="24" idx="1"/>
              <a:endCxn id="24"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3277481" y="4266130"/>
            <a:ext cx="381000" cy="381000"/>
            <a:chOff x="2514600" y="1981200"/>
            <a:chExt cx="381000" cy="381000"/>
          </a:xfrm>
        </p:grpSpPr>
        <p:sp>
          <p:nvSpPr>
            <p:cNvPr id="27" name="Oval 26"/>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a:stCxn id="27" idx="1"/>
              <a:endCxn id="27"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4635446" y="4275389"/>
            <a:ext cx="381000" cy="381000"/>
            <a:chOff x="2514600" y="1981200"/>
            <a:chExt cx="381000" cy="381000"/>
          </a:xfrm>
        </p:grpSpPr>
        <p:sp>
          <p:nvSpPr>
            <p:cNvPr id="30" name="Oval 29"/>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p:cNvCxnSpPr>
              <a:stCxn id="30" idx="1"/>
              <a:endCxn id="30"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3" name="Group 32"/>
          <p:cNvGrpSpPr/>
          <p:nvPr/>
        </p:nvGrpSpPr>
        <p:grpSpPr>
          <a:xfrm>
            <a:off x="4538308" y="2607079"/>
            <a:ext cx="381000" cy="381000"/>
            <a:chOff x="3268098" y="1981200"/>
            <a:chExt cx="381000" cy="381000"/>
          </a:xfrm>
        </p:grpSpPr>
        <p:sp>
          <p:nvSpPr>
            <p:cNvPr id="5" name="Oval 4"/>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p:nvPr/>
          </p:nvCxnSpPr>
          <p:spPr>
            <a:xfrm rot="5400000">
              <a:off x="3321438" y="2051228"/>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4548635" y="3541821"/>
            <a:ext cx="381000" cy="381000"/>
            <a:chOff x="3268098" y="1981200"/>
            <a:chExt cx="381000" cy="381000"/>
          </a:xfrm>
        </p:grpSpPr>
        <p:sp>
          <p:nvSpPr>
            <p:cNvPr id="35" name="Oval 34"/>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p:cNvCxnSpPr/>
            <p:nvPr/>
          </p:nvCxnSpPr>
          <p:spPr>
            <a:xfrm rot="5400000">
              <a:off x="3321438" y="2051228"/>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3769507" y="4271388"/>
            <a:ext cx="381000" cy="381000"/>
            <a:chOff x="3268098" y="1981200"/>
            <a:chExt cx="381000" cy="381000"/>
          </a:xfrm>
        </p:grpSpPr>
        <p:sp>
          <p:nvSpPr>
            <p:cNvPr id="38" name="Oval 37"/>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p:cNvCxnSpPr/>
            <p:nvPr/>
          </p:nvCxnSpPr>
          <p:spPr>
            <a:xfrm rot="5400000">
              <a:off x="3313881" y="2029943"/>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5156410" y="4271388"/>
            <a:ext cx="381000" cy="381000"/>
            <a:chOff x="3268098" y="1981200"/>
            <a:chExt cx="381000" cy="381000"/>
          </a:xfrm>
        </p:grpSpPr>
        <p:sp>
          <p:nvSpPr>
            <p:cNvPr id="44" name="Oval 43"/>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p:nvPr/>
          </p:nvCxnSpPr>
          <p:spPr>
            <a:xfrm rot="5400000">
              <a:off x="3313881" y="2029943"/>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a:stCxn id="27" idx="7"/>
            <a:endCxn id="24" idx="3"/>
          </p:cNvCxnSpPr>
          <p:nvPr/>
        </p:nvCxnSpPr>
        <p:spPr>
          <a:xfrm flipV="1">
            <a:off x="3602685" y="3846873"/>
            <a:ext cx="293717" cy="475053"/>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8" idx="7"/>
            <a:endCxn id="35" idx="3"/>
          </p:cNvCxnSpPr>
          <p:nvPr/>
        </p:nvCxnSpPr>
        <p:spPr>
          <a:xfrm flipV="1">
            <a:off x="4094711" y="3867025"/>
            <a:ext cx="509720" cy="460159"/>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24" idx="5"/>
            <a:endCxn id="30" idx="1"/>
          </p:cNvCxnSpPr>
          <p:nvPr/>
        </p:nvCxnSpPr>
        <p:spPr>
          <a:xfrm>
            <a:off x="4165810" y="3846873"/>
            <a:ext cx="525432" cy="484312"/>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4" idx="1"/>
            <a:endCxn id="35" idx="5"/>
          </p:cNvCxnSpPr>
          <p:nvPr/>
        </p:nvCxnSpPr>
        <p:spPr>
          <a:xfrm flipH="1" flipV="1">
            <a:off x="4873839" y="3867025"/>
            <a:ext cx="338367" cy="460159"/>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24" idx="0"/>
            <a:endCxn id="4" idx="4"/>
          </p:cNvCxnSpPr>
          <p:nvPr/>
        </p:nvCxnSpPr>
        <p:spPr>
          <a:xfrm flipV="1">
            <a:off x="4031106" y="2988079"/>
            <a:ext cx="10139" cy="533590"/>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35" idx="0"/>
            <a:endCxn id="5" idx="4"/>
          </p:cNvCxnSpPr>
          <p:nvPr/>
        </p:nvCxnSpPr>
        <p:spPr>
          <a:xfrm flipH="1" flipV="1">
            <a:off x="4728808" y="2988079"/>
            <a:ext cx="10327" cy="553742"/>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grpSp>
        <p:nvGrpSpPr>
          <p:cNvPr id="69" name="Group 68"/>
          <p:cNvGrpSpPr/>
          <p:nvPr/>
        </p:nvGrpSpPr>
        <p:grpSpPr>
          <a:xfrm>
            <a:off x="1195647" y="3560618"/>
            <a:ext cx="381000" cy="381000"/>
            <a:chOff x="2514600" y="1981200"/>
            <a:chExt cx="381000" cy="381000"/>
          </a:xfrm>
        </p:grpSpPr>
        <p:sp>
          <p:nvSpPr>
            <p:cNvPr id="70" name="Oval 69"/>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a:stCxn id="70" idx="1"/>
              <a:endCxn id="70"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2" name="Group 71"/>
          <p:cNvGrpSpPr/>
          <p:nvPr/>
        </p:nvGrpSpPr>
        <p:grpSpPr>
          <a:xfrm>
            <a:off x="1883210" y="3560618"/>
            <a:ext cx="381000" cy="381000"/>
            <a:chOff x="3268098" y="1981200"/>
            <a:chExt cx="381000" cy="381000"/>
          </a:xfrm>
        </p:grpSpPr>
        <p:sp>
          <p:nvSpPr>
            <p:cNvPr id="73" name="Oval 72"/>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p:cNvCxnSpPr/>
            <p:nvPr/>
          </p:nvCxnSpPr>
          <p:spPr>
            <a:xfrm rot="5400000">
              <a:off x="3321438" y="2051228"/>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4" name="Group 103"/>
          <p:cNvGrpSpPr/>
          <p:nvPr/>
        </p:nvGrpSpPr>
        <p:grpSpPr>
          <a:xfrm>
            <a:off x="4870691" y="3200400"/>
            <a:ext cx="475841" cy="501440"/>
            <a:chOff x="4863512" y="2932283"/>
            <a:chExt cx="475841" cy="800038"/>
          </a:xfrm>
        </p:grpSpPr>
        <p:cxnSp>
          <p:nvCxnSpPr>
            <p:cNvPr id="93" name="Straight Connector 92"/>
            <p:cNvCxnSpPr>
              <a:stCxn id="5" idx="5"/>
            </p:cNvCxnSpPr>
            <p:nvPr/>
          </p:nvCxnSpPr>
          <p:spPr>
            <a:xfrm>
              <a:off x="4863512" y="2932283"/>
              <a:ext cx="475841" cy="800038"/>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a:endCxn id="35" idx="6"/>
            </p:cNvCxnSpPr>
            <p:nvPr/>
          </p:nvCxnSpPr>
          <p:spPr>
            <a:xfrm flipH="1">
              <a:off x="4929635" y="3732321"/>
              <a:ext cx="409718"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sp>
        <p:nvSpPr>
          <p:cNvPr id="99" name="Rectangle 98"/>
          <p:cNvSpPr/>
          <p:nvPr/>
        </p:nvSpPr>
        <p:spPr>
          <a:xfrm>
            <a:off x="1119447" y="3405038"/>
            <a:ext cx="1295400" cy="65254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2" name="Group 111"/>
          <p:cNvGrpSpPr/>
          <p:nvPr/>
        </p:nvGrpSpPr>
        <p:grpSpPr>
          <a:xfrm>
            <a:off x="3960007" y="2797579"/>
            <a:ext cx="1653603" cy="2101672"/>
            <a:chOff x="3960007" y="2797579"/>
            <a:chExt cx="1653603" cy="2101672"/>
          </a:xfrm>
        </p:grpSpPr>
        <p:cxnSp>
          <p:nvCxnSpPr>
            <p:cNvPr id="78" name="Straight Connector 77"/>
            <p:cNvCxnSpPr/>
            <p:nvPr/>
          </p:nvCxnSpPr>
          <p:spPr>
            <a:xfrm>
              <a:off x="5613610" y="2797579"/>
              <a:ext cx="0" cy="210167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H="1">
              <a:off x="5346910" y="4899251"/>
              <a:ext cx="2667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2" name="Straight Connector 81"/>
            <p:cNvCxnSpPr>
              <a:endCxn id="44" idx="4"/>
            </p:cNvCxnSpPr>
            <p:nvPr/>
          </p:nvCxnSpPr>
          <p:spPr>
            <a:xfrm flipV="1">
              <a:off x="5346910" y="4652388"/>
              <a:ext cx="0" cy="24686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3960007" y="4899251"/>
              <a:ext cx="1379346"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5" idx="6"/>
            </p:cNvCxnSpPr>
            <p:nvPr/>
          </p:nvCxnSpPr>
          <p:spPr>
            <a:xfrm>
              <a:off x="4919308" y="2797579"/>
              <a:ext cx="69430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38" idx="4"/>
            </p:cNvCxnSpPr>
            <p:nvPr/>
          </p:nvCxnSpPr>
          <p:spPr>
            <a:xfrm>
              <a:off x="3960007" y="4652388"/>
              <a:ext cx="0" cy="246863"/>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105" name="Group 104"/>
          <p:cNvGrpSpPr/>
          <p:nvPr/>
        </p:nvGrpSpPr>
        <p:grpSpPr>
          <a:xfrm flipH="1">
            <a:off x="3420561" y="2901802"/>
            <a:ext cx="475841" cy="800038"/>
            <a:chOff x="4563750" y="1995432"/>
            <a:chExt cx="475841" cy="800038"/>
          </a:xfrm>
        </p:grpSpPr>
        <p:cxnSp>
          <p:nvCxnSpPr>
            <p:cNvPr id="106" name="Straight Connector 105"/>
            <p:cNvCxnSpPr/>
            <p:nvPr/>
          </p:nvCxnSpPr>
          <p:spPr>
            <a:xfrm>
              <a:off x="4563750" y="1995432"/>
              <a:ext cx="475841" cy="800038"/>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4629873" y="2795470"/>
              <a:ext cx="409718"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13" name="Group 112"/>
          <p:cNvGrpSpPr/>
          <p:nvPr/>
        </p:nvGrpSpPr>
        <p:grpSpPr>
          <a:xfrm flipH="1">
            <a:off x="3185097" y="2851328"/>
            <a:ext cx="1653603" cy="2101672"/>
            <a:chOff x="3960007" y="2797579"/>
            <a:chExt cx="1653603" cy="2101672"/>
          </a:xfrm>
        </p:grpSpPr>
        <p:cxnSp>
          <p:nvCxnSpPr>
            <p:cNvPr id="114" name="Straight Connector 113"/>
            <p:cNvCxnSpPr/>
            <p:nvPr/>
          </p:nvCxnSpPr>
          <p:spPr>
            <a:xfrm>
              <a:off x="5613610" y="2797579"/>
              <a:ext cx="0" cy="210167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H="1">
              <a:off x="5266459" y="4899251"/>
              <a:ext cx="34715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6" name="Straight Connector 115"/>
            <p:cNvCxnSpPr>
              <a:endCxn id="27" idx="4"/>
            </p:cNvCxnSpPr>
            <p:nvPr/>
          </p:nvCxnSpPr>
          <p:spPr>
            <a:xfrm flipV="1">
              <a:off x="5328270" y="4593381"/>
              <a:ext cx="2456" cy="30587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H="1">
              <a:off x="3960007" y="4899251"/>
              <a:ext cx="1379346"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4919308" y="2797579"/>
              <a:ext cx="69430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9" name="Straight Connector 118"/>
            <p:cNvCxnSpPr>
              <a:stCxn id="30" idx="4"/>
            </p:cNvCxnSpPr>
            <p:nvPr/>
          </p:nvCxnSpPr>
          <p:spPr>
            <a:xfrm flipH="1">
              <a:off x="3972761" y="4602640"/>
              <a:ext cx="0" cy="296611"/>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8" name="Group 7"/>
          <p:cNvGrpSpPr/>
          <p:nvPr/>
        </p:nvGrpSpPr>
        <p:grpSpPr>
          <a:xfrm>
            <a:off x="3602685" y="3339450"/>
            <a:ext cx="3865041" cy="1994550"/>
            <a:chOff x="3602685" y="3339450"/>
            <a:chExt cx="3865041" cy="1994550"/>
          </a:xfrm>
        </p:grpSpPr>
        <p:grpSp>
          <p:nvGrpSpPr>
            <p:cNvPr id="2" name="Group 1"/>
            <p:cNvGrpSpPr/>
            <p:nvPr/>
          </p:nvGrpSpPr>
          <p:grpSpPr>
            <a:xfrm>
              <a:off x="3602685" y="4591334"/>
              <a:ext cx="3102915" cy="742666"/>
              <a:chOff x="3602685" y="4591334"/>
              <a:chExt cx="3102915" cy="742666"/>
            </a:xfrm>
          </p:grpSpPr>
          <p:cxnSp>
            <p:nvCxnSpPr>
              <p:cNvPr id="7" name="Straight Connector 6"/>
              <p:cNvCxnSpPr/>
              <p:nvPr/>
            </p:nvCxnSpPr>
            <p:spPr>
              <a:xfrm flipH="1">
                <a:off x="3605141" y="5334000"/>
                <a:ext cx="3100459"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27" idx="5"/>
              </p:cNvCxnSpPr>
              <p:nvPr/>
            </p:nvCxnSpPr>
            <p:spPr>
              <a:xfrm>
                <a:off x="3602685" y="4591334"/>
                <a:ext cx="4912" cy="74266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38" idx="3"/>
              </p:cNvCxnSpPr>
              <p:nvPr/>
            </p:nvCxnSpPr>
            <p:spPr>
              <a:xfrm flipH="1">
                <a:off x="3815290" y="4596592"/>
                <a:ext cx="10013" cy="73740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6" name="Group 5"/>
            <p:cNvGrpSpPr/>
            <p:nvPr/>
          </p:nvGrpSpPr>
          <p:grpSpPr>
            <a:xfrm>
              <a:off x="3602685" y="3339450"/>
              <a:ext cx="3865041" cy="1994550"/>
              <a:chOff x="3602685" y="3339450"/>
              <a:chExt cx="3865041" cy="1994550"/>
            </a:xfrm>
          </p:grpSpPr>
          <p:grpSp>
            <p:nvGrpSpPr>
              <p:cNvPr id="63" name="Group 62"/>
              <p:cNvGrpSpPr/>
              <p:nvPr/>
            </p:nvGrpSpPr>
            <p:grpSpPr>
              <a:xfrm>
                <a:off x="6275479" y="3458599"/>
                <a:ext cx="381000" cy="381000"/>
                <a:chOff x="2514600" y="1981200"/>
                <a:chExt cx="381000" cy="381000"/>
              </a:xfrm>
            </p:grpSpPr>
            <p:sp>
              <p:nvSpPr>
                <p:cNvPr id="64" name="Oval 63"/>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Connector 64"/>
                <p:cNvCxnSpPr>
                  <a:stCxn id="64" idx="1"/>
                  <a:endCxn id="64"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6" name="Group 65"/>
              <p:cNvGrpSpPr/>
              <p:nvPr/>
            </p:nvGrpSpPr>
            <p:grpSpPr>
              <a:xfrm>
                <a:off x="6963042" y="3458599"/>
                <a:ext cx="381000" cy="381000"/>
                <a:chOff x="3268098" y="1981200"/>
                <a:chExt cx="381000" cy="381000"/>
              </a:xfrm>
            </p:grpSpPr>
            <p:sp>
              <p:nvSpPr>
                <p:cNvPr id="67" name="Oval 66"/>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p:cNvCxnSpPr/>
                <p:nvPr/>
              </p:nvCxnSpPr>
              <p:spPr>
                <a:xfrm rot="5400000">
                  <a:off x="3321438" y="2051228"/>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8" name="Rectangle 97"/>
              <p:cNvSpPr/>
              <p:nvPr/>
            </p:nvSpPr>
            <p:spPr>
              <a:xfrm>
                <a:off x="6172326" y="3339450"/>
                <a:ext cx="1295400" cy="65254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p:cNvCxnSpPr/>
              <p:nvPr/>
            </p:nvCxnSpPr>
            <p:spPr>
              <a:xfrm>
                <a:off x="6705600" y="3991999"/>
                <a:ext cx="0" cy="1342001"/>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38" idx="7"/>
                <a:endCxn id="67" idx="3"/>
              </p:cNvCxnSpPr>
              <p:nvPr/>
            </p:nvCxnSpPr>
            <p:spPr>
              <a:xfrm flipV="1">
                <a:off x="4094711" y="3783803"/>
                <a:ext cx="2924127" cy="54338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27" idx="7"/>
                <a:endCxn id="64" idx="3"/>
              </p:cNvCxnSpPr>
              <p:nvPr/>
            </p:nvCxnSpPr>
            <p:spPr>
              <a:xfrm flipV="1">
                <a:off x="3602685" y="3783803"/>
                <a:ext cx="2728590" cy="53812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0" idx="7"/>
                <a:endCxn id="64" idx="3"/>
              </p:cNvCxnSpPr>
              <p:nvPr/>
            </p:nvCxnSpPr>
            <p:spPr>
              <a:xfrm flipV="1">
                <a:off x="4960650" y="3783803"/>
                <a:ext cx="1370625" cy="54738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4" idx="7"/>
                <a:endCxn id="67" idx="3"/>
              </p:cNvCxnSpPr>
              <p:nvPr/>
            </p:nvCxnSpPr>
            <p:spPr>
              <a:xfrm flipV="1">
                <a:off x="5481614" y="3783803"/>
                <a:ext cx="1537224" cy="54338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grpSp>
      </p:grpSp>
      <p:cxnSp>
        <p:nvCxnSpPr>
          <p:cNvPr id="83" name="Straight Connector 82"/>
          <p:cNvCxnSpPr/>
          <p:nvPr/>
        </p:nvCxnSpPr>
        <p:spPr>
          <a:xfrm flipH="1" flipV="1">
            <a:off x="4041245" y="2988079"/>
            <a:ext cx="697890" cy="55374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H="1">
            <a:off x="4031106" y="2988079"/>
            <a:ext cx="697702" cy="53359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1622150" y="291243"/>
            <a:ext cx="5514010" cy="369332"/>
          </a:xfrm>
          <a:prstGeom prst="rect">
            <a:avLst/>
          </a:prstGeom>
          <a:noFill/>
        </p:spPr>
        <p:txBody>
          <a:bodyPr wrap="none" rtlCol="0">
            <a:spAutoFit/>
          </a:bodyPr>
          <a:lstStyle/>
          <a:p>
            <a:r>
              <a:rPr lang="de-DE" dirty="0" smtClean="0"/>
              <a:t>Why not goal-driven facilitation on the summation level? </a:t>
            </a:r>
            <a:endParaRPr lang="en-US" dirty="0"/>
          </a:p>
        </p:txBody>
      </p:sp>
      <p:sp>
        <p:nvSpPr>
          <p:cNvPr id="87" name="TextBox 86"/>
          <p:cNvSpPr txBox="1"/>
          <p:nvPr/>
        </p:nvSpPr>
        <p:spPr>
          <a:xfrm>
            <a:off x="462142" y="743634"/>
            <a:ext cx="8458200" cy="646331"/>
          </a:xfrm>
          <a:prstGeom prst="rect">
            <a:avLst/>
          </a:prstGeom>
          <a:noFill/>
        </p:spPr>
        <p:txBody>
          <a:bodyPr wrap="square" rtlCol="0">
            <a:spAutoFit/>
          </a:bodyPr>
          <a:lstStyle/>
          <a:p>
            <a:r>
              <a:rPr lang="de-DE" dirty="0" smtClean="0"/>
              <a:t>2) Goal-driven facilitation of a specific percept (orientation) </a:t>
            </a:r>
            <a:r>
              <a:rPr lang="de-DE" b="1" dirty="0" smtClean="0"/>
              <a:t>implemented as excitatory and inhibitory drive from the attention layer</a:t>
            </a:r>
            <a:endParaRPr lang="en-US" b="1" dirty="0"/>
          </a:p>
        </p:txBody>
      </p:sp>
      <p:sp>
        <p:nvSpPr>
          <p:cNvPr id="89" name="Rounded Rectangle 88"/>
          <p:cNvSpPr/>
          <p:nvPr/>
        </p:nvSpPr>
        <p:spPr>
          <a:xfrm>
            <a:off x="157342" y="862657"/>
            <a:ext cx="208196" cy="1524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6488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3850745" y="2607079"/>
            <a:ext cx="381000" cy="381000"/>
            <a:chOff x="2514600" y="1981200"/>
            <a:chExt cx="381000" cy="381000"/>
          </a:xfrm>
        </p:grpSpPr>
        <p:sp>
          <p:nvSpPr>
            <p:cNvPr id="4" name="Oval 3"/>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a:stCxn id="4" idx="1"/>
              <a:endCxn id="4"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3840606" y="3521669"/>
            <a:ext cx="381000" cy="381000"/>
            <a:chOff x="2514600" y="1981200"/>
            <a:chExt cx="381000" cy="381000"/>
          </a:xfrm>
        </p:grpSpPr>
        <p:sp>
          <p:nvSpPr>
            <p:cNvPr id="24" name="Oval 23"/>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a:stCxn id="24" idx="1"/>
              <a:endCxn id="24"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3277481" y="4266130"/>
            <a:ext cx="381000" cy="381000"/>
            <a:chOff x="2514600" y="1981200"/>
            <a:chExt cx="381000" cy="381000"/>
          </a:xfrm>
        </p:grpSpPr>
        <p:sp>
          <p:nvSpPr>
            <p:cNvPr id="27" name="Oval 26"/>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a:stCxn id="27" idx="1"/>
              <a:endCxn id="27"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4635446" y="4275389"/>
            <a:ext cx="381000" cy="381000"/>
            <a:chOff x="2514600" y="1981200"/>
            <a:chExt cx="381000" cy="381000"/>
          </a:xfrm>
        </p:grpSpPr>
        <p:sp>
          <p:nvSpPr>
            <p:cNvPr id="30" name="Oval 29"/>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p:cNvCxnSpPr>
              <a:stCxn id="30" idx="1"/>
              <a:endCxn id="30"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3" name="Group 32"/>
          <p:cNvGrpSpPr/>
          <p:nvPr/>
        </p:nvGrpSpPr>
        <p:grpSpPr>
          <a:xfrm>
            <a:off x="4538308" y="2607079"/>
            <a:ext cx="381000" cy="381000"/>
            <a:chOff x="3268098" y="1981200"/>
            <a:chExt cx="381000" cy="381000"/>
          </a:xfrm>
        </p:grpSpPr>
        <p:sp>
          <p:nvSpPr>
            <p:cNvPr id="5" name="Oval 4"/>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p:nvPr/>
          </p:nvCxnSpPr>
          <p:spPr>
            <a:xfrm rot="5400000">
              <a:off x="3321438" y="2051228"/>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4548635" y="3541821"/>
            <a:ext cx="381000" cy="381000"/>
            <a:chOff x="3268098" y="1981200"/>
            <a:chExt cx="381000" cy="381000"/>
          </a:xfrm>
        </p:grpSpPr>
        <p:sp>
          <p:nvSpPr>
            <p:cNvPr id="35" name="Oval 34"/>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p:cNvCxnSpPr/>
            <p:nvPr/>
          </p:nvCxnSpPr>
          <p:spPr>
            <a:xfrm rot="5400000">
              <a:off x="3321438" y="2051228"/>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3769507" y="4271388"/>
            <a:ext cx="381000" cy="381000"/>
            <a:chOff x="3268098" y="1981200"/>
            <a:chExt cx="381000" cy="381000"/>
          </a:xfrm>
        </p:grpSpPr>
        <p:sp>
          <p:nvSpPr>
            <p:cNvPr id="38" name="Oval 37"/>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p:cNvCxnSpPr/>
            <p:nvPr/>
          </p:nvCxnSpPr>
          <p:spPr>
            <a:xfrm rot="5400000">
              <a:off x="3313881" y="2029943"/>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5156410" y="4271388"/>
            <a:ext cx="381000" cy="381000"/>
            <a:chOff x="3268098" y="1981200"/>
            <a:chExt cx="381000" cy="381000"/>
          </a:xfrm>
        </p:grpSpPr>
        <p:sp>
          <p:nvSpPr>
            <p:cNvPr id="44" name="Oval 43"/>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p:nvPr/>
          </p:nvCxnSpPr>
          <p:spPr>
            <a:xfrm rot="5400000">
              <a:off x="3313881" y="2029943"/>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a:stCxn id="27" idx="7"/>
            <a:endCxn id="24" idx="3"/>
          </p:cNvCxnSpPr>
          <p:nvPr/>
        </p:nvCxnSpPr>
        <p:spPr>
          <a:xfrm flipV="1">
            <a:off x="3602685" y="3846873"/>
            <a:ext cx="293717" cy="475053"/>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8" idx="7"/>
            <a:endCxn id="35" idx="3"/>
          </p:cNvCxnSpPr>
          <p:nvPr/>
        </p:nvCxnSpPr>
        <p:spPr>
          <a:xfrm flipV="1">
            <a:off x="4094711" y="3867025"/>
            <a:ext cx="509720" cy="460159"/>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24" idx="5"/>
            <a:endCxn id="30" idx="1"/>
          </p:cNvCxnSpPr>
          <p:nvPr/>
        </p:nvCxnSpPr>
        <p:spPr>
          <a:xfrm>
            <a:off x="4165810" y="3846873"/>
            <a:ext cx="525432" cy="484312"/>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4" idx="1"/>
            <a:endCxn id="35" idx="5"/>
          </p:cNvCxnSpPr>
          <p:nvPr/>
        </p:nvCxnSpPr>
        <p:spPr>
          <a:xfrm flipH="1" flipV="1">
            <a:off x="4873839" y="3867025"/>
            <a:ext cx="338367" cy="460159"/>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24" idx="0"/>
            <a:endCxn id="4" idx="4"/>
          </p:cNvCxnSpPr>
          <p:nvPr/>
        </p:nvCxnSpPr>
        <p:spPr>
          <a:xfrm flipV="1">
            <a:off x="4031106" y="2988079"/>
            <a:ext cx="10139" cy="533590"/>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35" idx="0"/>
            <a:endCxn id="5" idx="4"/>
          </p:cNvCxnSpPr>
          <p:nvPr/>
        </p:nvCxnSpPr>
        <p:spPr>
          <a:xfrm flipH="1" flipV="1">
            <a:off x="4728808" y="2988079"/>
            <a:ext cx="10327" cy="553742"/>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grpSp>
        <p:nvGrpSpPr>
          <p:cNvPr id="63" name="Group 62"/>
          <p:cNvGrpSpPr/>
          <p:nvPr/>
        </p:nvGrpSpPr>
        <p:grpSpPr>
          <a:xfrm>
            <a:off x="6275479" y="3458599"/>
            <a:ext cx="381000" cy="381000"/>
            <a:chOff x="2514600" y="1981200"/>
            <a:chExt cx="381000" cy="381000"/>
          </a:xfrm>
        </p:grpSpPr>
        <p:sp>
          <p:nvSpPr>
            <p:cNvPr id="64" name="Oval 63"/>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Connector 64"/>
            <p:cNvCxnSpPr>
              <a:stCxn id="64" idx="1"/>
              <a:endCxn id="64"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6" name="Group 65"/>
          <p:cNvGrpSpPr/>
          <p:nvPr/>
        </p:nvGrpSpPr>
        <p:grpSpPr>
          <a:xfrm>
            <a:off x="6963042" y="3458599"/>
            <a:ext cx="381000" cy="381000"/>
            <a:chOff x="3268098" y="1981200"/>
            <a:chExt cx="381000" cy="381000"/>
          </a:xfrm>
        </p:grpSpPr>
        <p:sp>
          <p:nvSpPr>
            <p:cNvPr id="67" name="Oval 66"/>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p:cNvCxnSpPr/>
            <p:nvPr/>
          </p:nvCxnSpPr>
          <p:spPr>
            <a:xfrm rot="5400000">
              <a:off x="3321438" y="2051228"/>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9" name="Group 68"/>
          <p:cNvGrpSpPr/>
          <p:nvPr/>
        </p:nvGrpSpPr>
        <p:grpSpPr>
          <a:xfrm>
            <a:off x="1195647" y="3560618"/>
            <a:ext cx="381000" cy="381000"/>
            <a:chOff x="2514600" y="1981200"/>
            <a:chExt cx="381000" cy="381000"/>
          </a:xfrm>
        </p:grpSpPr>
        <p:sp>
          <p:nvSpPr>
            <p:cNvPr id="70" name="Oval 69"/>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a:stCxn id="70" idx="1"/>
              <a:endCxn id="70"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2" name="Group 71"/>
          <p:cNvGrpSpPr/>
          <p:nvPr/>
        </p:nvGrpSpPr>
        <p:grpSpPr>
          <a:xfrm>
            <a:off x="1883210" y="3560618"/>
            <a:ext cx="381000" cy="381000"/>
            <a:chOff x="3268098" y="1981200"/>
            <a:chExt cx="381000" cy="381000"/>
          </a:xfrm>
        </p:grpSpPr>
        <p:sp>
          <p:nvSpPr>
            <p:cNvPr id="73" name="Oval 72"/>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p:cNvCxnSpPr/>
            <p:nvPr/>
          </p:nvCxnSpPr>
          <p:spPr>
            <a:xfrm rot="5400000">
              <a:off x="3321438" y="2051228"/>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8" name="Rectangle 97"/>
          <p:cNvSpPr/>
          <p:nvPr/>
        </p:nvSpPr>
        <p:spPr>
          <a:xfrm>
            <a:off x="6172326" y="3339450"/>
            <a:ext cx="1295400" cy="65254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1119447" y="3405038"/>
            <a:ext cx="1295400" cy="65254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2" name="Group 111"/>
          <p:cNvGrpSpPr/>
          <p:nvPr/>
        </p:nvGrpSpPr>
        <p:grpSpPr>
          <a:xfrm>
            <a:off x="3960007" y="2797579"/>
            <a:ext cx="1653603" cy="2101672"/>
            <a:chOff x="3960007" y="2797579"/>
            <a:chExt cx="1653603" cy="2101672"/>
          </a:xfrm>
        </p:grpSpPr>
        <p:cxnSp>
          <p:nvCxnSpPr>
            <p:cNvPr id="78" name="Straight Connector 77"/>
            <p:cNvCxnSpPr/>
            <p:nvPr/>
          </p:nvCxnSpPr>
          <p:spPr>
            <a:xfrm>
              <a:off x="5613610" y="2797579"/>
              <a:ext cx="0" cy="210167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H="1">
              <a:off x="5346910" y="4899251"/>
              <a:ext cx="2667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2" name="Straight Connector 81"/>
            <p:cNvCxnSpPr>
              <a:endCxn id="44" idx="4"/>
            </p:cNvCxnSpPr>
            <p:nvPr/>
          </p:nvCxnSpPr>
          <p:spPr>
            <a:xfrm flipV="1">
              <a:off x="5346910" y="4652388"/>
              <a:ext cx="0" cy="24686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3960007" y="4899251"/>
              <a:ext cx="1379346"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5" idx="6"/>
            </p:cNvCxnSpPr>
            <p:nvPr/>
          </p:nvCxnSpPr>
          <p:spPr>
            <a:xfrm>
              <a:off x="4919308" y="2797579"/>
              <a:ext cx="69430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38" idx="4"/>
            </p:cNvCxnSpPr>
            <p:nvPr/>
          </p:nvCxnSpPr>
          <p:spPr>
            <a:xfrm>
              <a:off x="3960007" y="4652388"/>
              <a:ext cx="0" cy="246863"/>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103" name="TextBox 102"/>
          <p:cNvSpPr txBox="1"/>
          <p:nvPr/>
        </p:nvSpPr>
        <p:spPr>
          <a:xfrm>
            <a:off x="609600" y="1027331"/>
            <a:ext cx="8458200" cy="369332"/>
          </a:xfrm>
          <a:prstGeom prst="rect">
            <a:avLst/>
          </a:prstGeom>
          <a:noFill/>
        </p:spPr>
        <p:txBody>
          <a:bodyPr wrap="square" rtlCol="0">
            <a:spAutoFit/>
          </a:bodyPr>
          <a:lstStyle/>
          <a:p>
            <a:r>
              <a:rPr lang="de-DE" b="1" dirty="0" smtClean="0"/>
              <a:t>Spatial attention: facilitation of a sensory input for one eye </a:t>
            </a:r>
            <a:endParaRPr lang="en-US" dirty="0"/>
          </a:p>
        </p:txBody>
      </p:sp>
      <p:sp>
        <p:nvSpPr>
          <p:cNvPr id="108" name="Rounded Rectangle 107"/>
          <p:cNvSpPr/>
          <p:nvPr/>
        </p:nvSpPr>
        <p:spPr>
          <a:xfrm>
            <a:off x="304800" y="1146354"/>
            <a:ext cx="208196" cy="1524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3" name="Group 112"/>
          <p:cNvGrpSpPr/>
          <p:nvPr/>
        </p:nvGrpSpPr>
        <p:grpSpPr>
          <a:xfrm flipH="1">
            <a:off x="3185097" y="2851328"/>
            <a:ext cx="1653603" cy="2101672"/>
            <a:chOff x="3960007" y="2797579"/>
            <a:chExt cx="1653603" cy="2101672"/>
          </a:xfrm>
        </p:grpSpPr>
        <p:cxnSp>
          <p:nvCxnSpPr>
            <p:cNvPr id="114" name="Straight Connector 113"/>
            <p:cNvCxnSpPr/>
            <p:nvPr/>
          </p:nvCxnSpPr>
          <p:spPr>
            <a:xfrm>
              <a:off x="5613610" y="2797579"/>
              <a:ext cx="0" cy="210167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H="1">
              <a:off x="5266459" y="4899251"/>
              <a:ext cx="34715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6" name="Straight Connector 115"/>
            <p:cNvCxnSpPr>
              <a:endCxn id="27" idx="4"/>
            </p:cNvCxnSpPr>
            <p:nvPr/>
          </p:nvCxnSpPr>
          <p:spPr>
            <a:xfrm flipV="1">
              <a:off x="5328270" y="4593381"/>
              <a:ext cx="2456" cy="30587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H="1">
              <a:off x="3960007" y="4899251"/>
              <a:ext cx="1379346"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4919308" y="2797579"/>
              <a:ext cx="69430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9" name="Straight Connector 118"/>
            <p:cNvCxnSpPr>
              <a:stCxn id="30" idx="4"/>
            </p:cNvCxnSpPr>
            <p:nvPr/>
          </p:nvCxnSpPr>
          <p:spPr>
            <a:xfrm flipH="1">
              <a:off x="3972761" y="4602640"/>
              <a:ext cx="0" cy="296611"/>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3467981" y="304800"/>
            <a:ext cx="1732269" cy="369332"/>
          </a:xfrm>
          <a:prstGeom prst="rect">
            <a:avLst/>
          </a:prstGeom>
          <a:noFill/>
        </p:spPr>
        <p:txBody>
          <a:bodyPr wrap="none" rtlCol="0">
            <a:spAutoFit/>
          </a:bodyPr>
          <a:lstStyle/>
          <a:p>
            <a:r>
              <a:rPr lang="de-DE" dirty="0" smtClean="0"/>
              <a:t>Spatial attention</a:t>
            </a:r>
            <a:endParaRPr lang="en-US" dirty="0"/>
          </a:p>
        </p:txBody>
      </p:sp>
      <p:grpSp>
        <p:nvGrpSpPr>
          <p:cNvPr id="121" name="Group 120"/>
          <p:cNvGrpSpPr/>
          <p:nvPr/>
        </p:nvGrpSpPr>
        <p:grpSpPr>
          <a:xfrm>
            <a:off x="3602685" y="3339450"/>
            <a:ext cx="3865041" cy="1994550"/>
            <a:chOff x="3602685" y="3339450"/>
            <a:chExt cx="3865041" cy="1994550"/>
          </a:xfrm>
        </p:grpSpPr>
        <p:grpSp>
          <p:nvGrpSpPr>
            <p:cNvPr id="122" name="Group 121"/>
            <p:cNvGrpSpPr/>
            <p:nvPr/>
          </p:nvGrpSpPr>
          <p:grpSpPr>
            <a:xfrm>
              <a:off x="3602685" y="4591334"/>
              <a:ext cx="3102915" cy="742666"/>
              <a:chOff x="3602685" y="4591334"/>
              <a:chExt cx="3102915" cy="742666"/>
            </a:xfrm>
          </p:grpSpPr>
          <p:cxnSp>
            <p:nvCxnSpPr>
              <p:cNvPr id="136" name="Straight Connector 135"/>
              <p:cNvCxnSpPr/>
              <p:nvPr/>
            </p:nvCxnSpPr>
            <p:spPr>
              <a:xfrm flipH="1">
                <a:off x="3605141" y="5334000"/>
                <a:ext cx="3100459"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3602685" y="4591334"/>
                <a:ext cx="4912" cy="74266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H="1">
                <a:off x="3815290" y="4596592"/>
                <a:ext cx="10013" cy="73740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23" name="Group 122"/>
            <p:cNvGrpSpPr/>
            <p:nvPr/>
          </p:nvGrpSpPr>
          <p:grpSpPr>
            <a:xfrm>
              <a:off x="3602685" y="3339450"/>
              <a:ext cx="3865041" cy="1994550"/>
              <a:chOff x="3602685" y="3339450"/>
              <a:chExt cx="3865041" cy="1994550"/>
            </a:xfrm>
          </p:grpSpPr>
          <p:grpSp>
            <p:nvGrpSpPr>
              <p:cNvPr id="124" name="Group 123"/>
              <p:cNvGrpSpPr/>
              <p:nvPr/>
            </p:nvGrpSpPr>
            <p:grpSpPr>
              <a:xfrm>
                <a:off x="6275479" y="3458599"/>
                <a:ext cx="381000" cy="381000"/>
                <a:chOff x="2514600" y="1981200"/>
                <a:chExt cx="381000" cy="381000"/>
              </a:xfrm>
            </p:grpSpPr>
            <p:sp>
              <p:nvSpPr>
                <p:cNvPr id="134" name="Oval 133"/>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5" name="Straight Connector 134"/>
                <p:cNvCxnSpPr>
                  <a:stCxn id="134" idx="1"/>
                  <a:endCxn id="134"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5" name="Group 124"/>
              <p:cNvGrpSpPr/>
              <p:nvPr/>
            </p:nvGrpSpPr>
            <p:grpSpPr>
              <a:xfrm>
                <a:off x="6963042" y="3458599"/>
                <a:ext cx="381000" cy="381000"/>
                <a:chOff x="3268098" y="1981200"/>
                <a:chExt cx="381000" cy="381000"/>
              </a:xfrm>
            </p:grpSpPr>
            <p:sp>
              <p:nvSpPr>
                <p:cNvPr id="132" name="Oval 131"/>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3" name="Straight Connector 132"/>
                <p:cNvCxnSpPr/>
                <p:nvPr/>
              </p:nvCxnSpPr>
              <p:spPr>
                <a:xfrm rot="5400000">
                  <a:off x="3321438" y="2051228"/>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6" name="Rectangle 125"/>
              <p:cNvSpPr/>
              <p:nvPr/>
            </p:nvSpPr>
            <p:spPr>
              <a:xfrm>
                <a:off x="6172326" y="3339450"/>
                <a:ext cx="1295400" cy="65254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7" name="Straight Connector 126"/>
              <p:cNvCxnSpPr/>
              <p:nvPr/>
            </p:nvCxnSpPr>
            <p:spPr>
              <a:xfrm>
                <a:off x="6705600" y="3991999"/>
                <a:ext cx="0" cy="1342001"/>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a:endCxn id="132" idx="3"/>
              </p:cNvCxnSpPr>
              <p:nvPr/>
            </p:nvCxnSpPr>
            <p:spPr>
              <a:xfrm flipV="1">
                <a:off x="4094711" y="3783803"/>
                <a:ext cx="2924127" cy="54338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a:endCxn id="134" idx="3"/>
              </p:cNvCxnSpPr>
              <p:nvPr/>
            </p:nvCxnSpPr>
            <p:spPr>
              <a:xfrm flipV="1">
                <a:off x="3602685" y="3783803"/>
                <a:ext cx="2728590" cy="53812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endCxn id="134" idx="3"/>
              </p:cNvCxnSpPr>
              <p:nvPr/>
            </p:nvCxnSpPr>
            <p:spPr>
              <a:xfrm flipV="1">
                <a:off x="4960650" y="3783803"/>
                <a:ext cx="1370625" cy="54738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a:endCxn id="132" idx="3"/>
              </p:cNvCxnSpPr>
              <p:nvPr/>
            </p:nvCxnSpPr>
            <p:spPr>
              <a:xfrm flipV="1">
                <a:off x="5481614" y="3783803"/>
                <a:ext cx="1537224" cy="54338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grpSp>
      </p:grpSp>
      <p:cxnSp>
        <p:nvCxnSpPr>
          <p:cNvPr id="139" name="Straight Connector 138"/>
          <p:cNvCxnSpPr/>
          <p:nvPr/>
        </p:nvCxnSpPr>
        <p:spPr>
          <a:xfrm flipH="1" flipV="1">
            <a:off x="4041245" y="2988079"/>
            <a:ext cx="697890" cy="55374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flipH="1">
            <a:off x="4031106" y="2988079"/>
            <a:ext cx="697702" cy="53359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3796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TextBox 3"/>
          <p:cNvSpPr txBox="1"/>
          <p:nvPr/>
        </p:nvSpPr>
        <p:spPr>
          <a:xfrm>
            <a:off x="564776" y="457200"/>
            <a:ext cx="6496843" cy="369332"/>
          </a:xfrm>
          <a:prstGeom prst="rect">
            <a:avLst/>
          </a:prstGeom>
          <a:noFill/>
        </p:spPr>
        <p:txBody>
          <a:bodyPr wrap="none" rtlCol="0">
            <a:spAutoFit/>
          </a:bodyPr>
          <a:lstStyle/>
          <a:p>
            <a:r>
              <a:rPr lang="de-DE" dirty="0" smtClean="0"/>
              <a:t>Does the voluntary attention and sensory-based attention interact? </a:t>
            </a:r>
            <a:endParaRPr lang="en-US" dirty="0"/>
          </a:p>
        </p:txBody>
      </p:sp>
    </p:spTree>
    <p:extLst>
      <p:ext uri="{BB962C8B-B14F-4D97-AF65-F5344CB8AC3E}">
        <p14:creationId xmlns:p14="http://schemas.microsoft.com/office/powerpoint/2010/main" val="3296040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690" y="304800"/>
            <a:ext cx="8229600" cy="563562"/>
          </a:xfrm>
        </p:spPr>
        <p:txBody>
          <a:bodyPr>
            <a:normAutofit/>
          </a:bodyPr>
          <a:lstStyle/>
          <a:p>
            <a:r>
              <a:rPr lang="de-DE" b="1" dirty="0"/>
              <a:t>Neural rate model with mutual inhibition &amp; attention</a:t>
            </a:r>
            <a:endParaRPr lang="en-US" b="1" dirty="0"/>
          </a:p>
        </p:txBody>
      </p:sp>
      <p:grpSp>
        <p:nvGrpSpPr>
          <p:cNvPr id="157" name="Group 156"/>
          <p:cNvGrpSpPr/>
          <p:nvPr/>
        </p:nvGrpSpPr>
        <p:grpSpPr>
          <a:xfrm>
            <a:off x="801237" y="2360856"/>
            <a:ext cx="6968392" cy="4028276"/>
            <a:chOff x="801237" y="2360856"/>
            <a:chExt cx="6968392" cy="4028276"/>
          </a:xfrm>
        </p:grpSpPr>
        <p:grpSp>
          <p:nvGrpSpPr>
            <p:cNvPr id="4" name="Group 3"/>
            <p:cNvGrpSpPr/>
            <p:nvPr/>
          </p:nvGrpSpPr>
          <p:grpSpPr>
            <a:xfrm>
              <a:off x="801237" y="2360856"/>
              <a:ext cx="6968392" cy="4028276"/>
              <a:chOff x="801237" y="2360856"/>
              <a:chExt cx="6968392" cy="4028276"/>
            </a:xfrm>
          </p:grpSpPr>
          <p:grpSp>
            <p:nvGrpSpPr>
              <p:cNvPr id="5" name="Group 4"/>
              <p:cNvGrpSpPr/>
              <p:nvPr/>
            </p:nvGrpSpPr>
            <p:grpSpPr>
              <a:xfrm>
                <a:off x="3850745" y="2607079"/>
                <a:ext cx="381000" cy="381000"/>
                <a:chOff x="2514600" y="1981200"/>
                <a:chExt cx="381000" cy="381000"/>
              </a:xfrm>
            </p:grpSpPr>
            <p:sp>
              <p:nvSpPr>
                <p:cNvPr id="149" name="Oval 148"/>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0" name="Straight Connector 149"/>
                <p:cNvCxnSpPr>
                  <a:stCxn id="149" idx="1"/>
                  <a:endCxn id="149"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 name="Group 5"/>
              <p:cNvGrpSpPr/>
              <p:nvPr/>
            </p:nvGrpSpPr>
            <p:grpSpPr>
              <a:xfrm>
                <a:off x="4538308" y="2607079"/>
                <a:ext cx="381000" cy="381000"/>
                <a:chOff x="3268098" y="1981200"/>
                <a:chExt cx="381000" cy="381000"/>
              </a:xfrm>
            </p:grpSpPr>
            <p:sp>
              <p:nvSpPr>
                <p:cNvPr id="147" name="Oval 146"/>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8" name="Straight Connector 147"/>
                <p:cNvCxnSpPr/>
                <p:nvPr/>
              </p:nvCxnSpPr>
              <p:spPr>
                <a:xfrm rot="5400000">
                  <a:off x="3321438" y="2051228"/>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3840606" y="3521669"/>
                <a:ext cx="381000" cy="381000"/>
                <a:chOff x="2514600" y="1981200"/>
                <a:chExt cx="381000" cy="381000"/>
              </a:xfrm>
            </p:grpSpPr>
            <p:sp>
              <p:nvSpPr>
                <p:cNvPr id="145" name="Oval 144"/>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6" name="Straight Connector 145"/>
                <p:cNvCxnSpPr>
                  <a:stCxn id="145" idx="1"/>
                  <a:endCxn id="145"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 name="Group 7"/>
              <p:cNvGrpSpPr/>
              <p:nvPr/>
            </p:nvGrpSpPr>
            <p:grpSpPr>
              <a:xfrm>
                <a:off x="3277481" y="4867541"/>
                <a:ext cx="381000" cy="381000"/>
                <a:chOff x="2514600" y="1981200"/>
                <a:chExt cx="381000" cy="381000"/>
              </a:xfrm>
            </p:grpSpPr>
            <p:sp>
              <p:nvSpPr>
                <p:cNvPr id="143" name="Oval 142"/>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4" name="Straight Connector 143"/>
                <p:cNvCxnSpPr>
                  <a:stCxn id="143" idx="1"/>
                  <a:endCxn id="143"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 name="Group 8"/>
              <p:cNvGrpSpPr/>
              <p:nvPr/>
            </p:nvGrpSpPr>
            <p:grpSpPr>
              <a:xfrm>
                <a:off x="4635446" y="4876800"/>
                <a:ext cx="381000" cy="381000"/>
                <a:chOff x="2514600" y="1981200"/>
                <a:chExt cx="381000" cy="381000"/>
              </a:xfrm>
            </p:grpSpPr>
            <p:sp>
              <p:nvSpPr>
                <p:cNvPr id="141" name="Oval 140"/>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2" name="Straight Connector 141"/>
                <p:cNvCxnSpPr>
                  <a:stCxn id="141" idx="1"/>
                  <a:endCxn id="141"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 name="Group 9"/>
              <p:cNvGrpSpPr/>
              <p:nvPr/>
            </p:nvGrpSpPr>
            <p:grpSpPr>
              <a:xfrm>
                <a:off x="4548635" y="3541821"/>
                <a:ext cx="381000" cy="381000"/>
                <a:chOff x="3268098" y="1981200"/>
                <a:chExt cx="381000" cy="381000"/>
              </a:xfrm>
            </p:grpSpPr>
            <p:sp>
              <p:nvSpPr>
                <p:cNvPr id="139" name="Oval 138"/>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0" name="Straight Connector 139"/>
                <p:cNvCxnSpPr/>
                <p:nvPr/>
              </p:nvCxnSpPr>
              <p:spPr>
                <a:xfrm rot="5400000">
                  <a:off x="3321438" y="2051228"/>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3769507" y="4872799"/>
                <a:ext cx="381000" cy="381000"/>
                <a:chOff x="3268098" y="1981200"/>
                <a:chExt cx="381000" cy="381000"/>
              </a:xfrm>
            </p:grpSpPr>
            <p:sp>
              <p:nvSpPr>
                <p:cNvPr id="137" name="Oval 136"/>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8" name="Straight Connector 137"/>
                <p:cNvCxnSpPr/>
                <p:nvPr/>
              </p:nvCxnSpPr>
              <p:spPr>
                <a:xfrm rot="5400000">
                  <a:off x="3313881" y="2029943"/>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a:off x="5156410" y="4872799"/>
                <a:ext cx="381000" cy="381000"/>
                <a:chOff x="3268098" y="1981200"/>
                <a:chExt cx="381000" cy="381000"/>
              </a:xfrm>
            </p:grpSpPr>
            <p:sp>
              <p:nvSpPr>
                <p:cNvPr id="135" name="Oval 134"/>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6" name="Straight Connector 135"/>
                <p:cNvCxnSpPr/>
                <p:nvPr/>
              </p:nvCxnSpPr>
              <p:spPr>
                <a:xfrm rot="5400000">
                  <a:off x="3313881" y="2029943"/>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3" name="Straight Connector 12"/>
              <p:cNvCxnSpPr>
                <a:stCxn id="145" idx="0"/>
                <a:endCxn id="103" idx="4"/>
              </p:cNvCxnSpPr>
              <p:nvPr/>
            </p:nvCxnSpPr>
            <p:spPr>
              <a:xfrm flipV="1">
                <a:off x="4031106" y="3153166"/>
                <a:ext cx="12595" cy="368503"/>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39" idx="0"/>
                <a:endCxn id="100" idx="1"/>
              </p:cNvCxnSpPr>
              <p:nvPr/>
            </p:nvCxnSpPr>
            <p:spPr>
              <a:xfrm flipH="1" flipV="1">
                <a:off x="4736845" y="3130450"/>
                <a:ext cx="2290" cy="411371"/>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grpSp>
            <p:nvGrpSpPr>
              <p:cNvPr id="15" name="Group 14"/>
              <p:cNvGrpSpPr/>
              <p:nvPr/>
            </p:nvGrpSpPr>
            <p:grpSpPr>
              <a:xfrm>
                <a:off x="1217437" y="3429000"/>
                <a:ext cx="381000" cy="381000"/>
                <a:chOff x="2514600" y="1981200"/>
                <a:chExt cx="381000" cy="381000"/>
              </a:xfrm>
            </p:grpSpPr>
            <p:sp>
              <p:nvSpPr>
                <p:cNvPr id="133" name="Oval 132"/>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4" name="Straight Connector 133"/>
                <p:cNvCxnSpPr>
                  <a:stCxn id="133" idx="1"/>
                  <a:endCxn id="133"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1905000" y="3429000"/>
                <a:ext cx="381000" cy="381000"/>
                <a:chOff x="3268098" y="1981200"/>
                <a:chExt cx="381000" cy="381000"/>
              </a:xfrm>
            </p:grpSpPr>
            <p:sp>
              <p:nvSpPr>
                <p:cNvPr id="131" name="Oval 130"/>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2" name="Straight Connector 131"/>
                <p:cNvCxnSpPr/>
                <p:nvPr/>
              </p:nvCxnSpPr>
              <p:spPr>
                <a:xfrm rot="5400000">
                  <a:off x="3321438" y="2051228"/>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6275479" y="3429000"/>
                <a:ext cx="381000" cy="381000"/>
                <a:chOff x="2514600" y="1981200"/>
                <a:chExt cx="381000" cy="381000"/>
              </a:xfrm>
            </p:grpSpPr>
            <p:sp>
              <p:nvSpPr>
                <p:cNvPr id="129" name="Oval 128"/>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0" name="Straight Connector 129"/>
                <p:cNvCxnSpPr>
                  <a:stCxn id="129" idx="1"/>
                  <a:endCxn id="129"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6963042" y="3429000"/>
                <a:ext cx="381000" cy="381000"/>
                <a:chOff x="3268098" y="1981200"/>
                <a:chExt cx="381000" cy="381000"/>
              </a:xfrm>
            </p:grpSpPr>
            <p:sp>
              <p:nvSpPr>
                <p:cNvPr id="127" name="Oval 126"/>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8" name="Straight Connector 127"/>
                <p:cNvCxnSpPr/>
                <p:nvPr/>
              </p:nvCxnSpPr>
              <p:spPr>
                <a:xfrm rot="5400000">
                  <a:off x="3321438" y="2051228"/>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Rectangle 19"/>
              <p:cNvSpPr/>
              <p:nvPr/>
            </p:nvSpPr>
            <p:spPr>
              <a:xfrm>
                <a:off x="6053212" y="3291230"/>
                <a:ext cx="1414387" cy="65254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a:endCxn id="84" idx="3"/>
              </p:cNvCxnSpPr>
              <p:nvPr/>
            </p:nvCxnSpPr>
            <p:spPr>
              <a:xfrm flipV="1">
                <a:off x="4095346" y="3693592"/>
                <a:ext cx="2712581" cy="1267493"/>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43" idx="7"/>
                <a:endCxn id="86" idx="3"/>
              </p:cNvCxnSpPr>
              <p:nvPr/>
            </p:nvCxnSpPr>
            <p:spPr>
              <a:xfrm flipV="1">
                <a:off x="3602685" y="3689851"/>
                <a:ext cx="2517747" cy="1233486"/>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41" idx="7"/>
                <a:endCxn id="95" idx="3"/>
              </p:cNvCxnSpPr>
              <p:nvPr/>
            </p:nvCxnSpPr>
            <p:spPr>
              <a:xfrm flipV="1">
                <a:off x="4960650" y="3855738"/>
                <a:ext cx="1217027" cy="1076858"/>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35" idx="7"/>
                <a:endCxn id="93" idx="3"/>
              </p:cNvCxnSpPr>
              <p:nvPr/>
            </p:nvCxnSpPr>
            <p:spPr>
              <a:xfrm flipV="1">
                <a:off x="5481614" y="3860178"/>
                <a:ext cx="1388954" cy="1068417"/>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39" idx="0"/>
                <a:endCxn id="69" idx="5"/>
              </p:cNvCxnSpPr>
              <p:nvPr/>
            </p:nvCxnSpPr>
            <p:spPr>
              <a:xfrm flipH="1" flipV="1">
                <a:off x="4268706" y="3086518"/>
                <a:ext cx="470429" cy="455303"/>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67" idx="3"/>
                <a:endCxn id="145" idx="0"/>
              </p:cNvCxnSpPr>
              <p:nvPr/>
            </p:nvCxnSpPr>
            <p:spPr>
              <a:xfrm flipH="1">
                <a:off x="4031106" y="3086275"/>
                <a:ext cx="474324" cy="435394"/>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flipH="1">
                <a:off x="1410392" y="3966933"/>
                <a:ext cx="3816768" cy="1941146"/>
                <a:chOff x="6263880" y="5365572"/>
                <a:chExt cx="3332975" cy="1403663"/>
              </a:xfrm>
            </p:grpSpPr>
            <p:grpSp>
              <p:nvGrpSpPr>
                <p:cNvPr id="122" name="Group 121"/>
                <p:cNvGrpSpPr/>
                <p:nvPr/>
              </p:nvGrpSpPr>
              <p:grpSpPr>
                <a:xfrm>
                  <a:off x="6263880" y="6381631"/>
                  <a:ext cx="3332975" cy="387604"/>
                  <a:chOff x="3400586" y="4946396"/>
                  <a:chExt cx="3332975" cy="387604"/>
                </a:xfrm>
              </p:grpSpPr>
              <p:cxnSp>
                <p:nvCxnSpPr>
                  <p:cNvPr id="124" name="Straight Connector 123"/>
                  <p:cNvCxnSpPr/>
                  <p:nvPr/>
                </p:nvCxnSpPr>
                <p:spPr>
                  <a:xfrm flipH="1">
                    <a:off x="3400586" y="5323306"/>
                    <a:ext cx="3332975" cy="1"/>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80" idx="4"/>
                  </p:cNvCxnSpPr>
                  <p:nvPr/>
                </p:nvCxnSpPr>
                <p:spPr>
                  <a:xfrm flipH="1">
                    <a:off x="3400586" y="4946396"/>
                    <a:ext cx="13075" cy="385675"/>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H="1">
                    <a:off x="3869111" y="4962163"/>
                    <a:ext cx="0" cy="371837"/>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cxnSp>
              <p:nvCxnSpPr>
                <p:cNvPr id="123" name="Straight Connector 122"/>
                <p:cNvCxnSpPr/>
                <p:nvPr/>
              </p:nvCxnSpPr>
              <p:spPr>
                <a:xfrm flipH="1">
                  <a:off x="9588777" y="5365572"/>
                  <a:ext cx="0" cy="139839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cxnSp>
            <p:nvCxnSpPr>
              <p:cNvPr id="28" name="Straight Connector 27"/>
              <p:cNvCxnSpPr>
                <a:stCxn id="88" idx="5"/>
                <a:endCxn id="135" idx="1"/>
              </p:cNvCxnSpPr>
              <p:nvPr/>
            </p:nvCxnSpPr>
            <p:spPr>
              <a:xfrm>
                <a:off x="2441685" y="3671116"/>
                <a:ext cx="2770521" cy="1257479"/>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90" idx="5"/>
                <a:endCxn id="141" idx="1"/>
              </p:cNvCxnSpPr>
              <p:nvPr/>
            </p:nvCxnSpPr>
            <p:spPr>
              <a:xfrm>
                <a:off x="1745850" y="3696746"/>
                <a:ext cx="2945392" cy="123585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99" idx="5"/>
                <a:endCxn id="143" idx="1"/>
              </p:cNvCxnSpPr>
              <p:nvPr/>
            </p:nvCxnSpPr>
            <p:spPr>
              <a:xfrm>
                <a:off x="1693438" y="3849147"/>
                <a:ext cx="1639839" cy="1074190"/>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97" idx="5"/>
                <a:endCxn id="137" idx="1"/>
              </p:cNvCxnSpPr>
              <p:nvPr/>
            </p:nvCxnSpPr>
            <p:spPr>
              <a:xfrm>
                <a:off x="2386723" y="3849688"/>
                <a:ext cx="1438580" cy="1078907"/>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2721585" y="2797579"/>
                <a:ext cx="2104362" cy="2764911"/>
                <a:chOff x="3169885" y="2797579"/>
                <a:chExt cx="1656061" cy="2764911"/>
              </a:xfrm>
            </p:grpSpPr>
            <p:cxnSp>
              <p:nvCxnSpPr>
                <p:cNvPr id="117" name="Straight Connector 116"/>
                <p:cNvCxnSpPr/>
                <p:nvPr/>
              </p:nvCxnSpPr>
              <p:spPr>
                <a:xfrm>
                  <a:off x="3183481" y="2797579"/>
                  <a:ext cx="0" cy="275425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flipV="1">
                  <a:off x="3726596" y="5268463"/>
                  <a:ext cx="0" cy="294027"/>
                </a:xfrm>
                <a:prstGeom prst="line">
                  <a:avLst/>
                </a:prstGeom>
                <a:ln w="28575">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3169885" y="5551831"/>
                  <a:ext cx="165360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flipH="1" flipV="1">
                  <a:off x="4823488" y="5257800"/>
                  <a:ext cx="2458" cy="304690"/>
                </a:xfrm>
                <a:prstGeom prst="line">
                  <a:avLst/>
                </a:prstGeom>
                <a:ln w="28575">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endCxn id="149" idx="2"/>
                </p:cNvCxnSpPr>
                <p:nvPr/>
              </p:nvCxnSpPr>
              <p:spPr>
                <a:xfrm>
                  <a:off x="3169885" y="2797579"/>
                  <a:ext cx="888610" cy="0"/>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33" name="Group 32"/>
              <p:cNvGrpSpPr/>
              <p:nvPr/>
            </p:nvGrpSpPr>
            <p:grpSpPr>
              <a:xfrm>
                <a:off x="3955640" y="2797579"/>
                <a:ext cx="1994544" cy="2877904"/>
                <a:chOff x="3947182" y="2797579"/>
                <a:chExt cx="1705033" cy="2877904"/>
              </a:xfrm>
            </p:grpSpPr>
            <p:cxnSp>
              <p:nvCxnSpPr>
                <p:cNvPr id="112" name="Straight Connector 111"/>
                <p:cNvCxnSpPr/>
                <p:nvPr/>
              </p:nvCxnSpPr>
              <p:spPr>
                <a:xfrm flipH="1" flipV="1">
                  <a:off x="5136507" y="5268463"/>
                  <a:ext cx="3400" cy="407020"/>
                </a:xfrm>
                <a:prstGeom prst="line">
                  <a:avLst/>
                </a:prstGeom>
                <a:ln w="28575">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a:stCxn id="147" idx="6"/>
                </p:cNvCxnSpPr>
                <p:nvPr/>
              </p:nvCxnSpPr>
              <p:spPr>
                <a:xfrm>
                  <a:off x="4770972" y="2797579"/>
                  <a:ext cx="87499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H="1" flipV="1">
                  <a:off x="3952450" y="5253799"/>
                  <a:ext cx="7557" cy="407020"/>
                </a:xfrm>
                <a:prstGeom prst="line">
                  <a:avLst/>
                </a:prstGeom>
                <a:ln w="28575">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3947182" y="5660819"/>
                  <a:ext cx="1705033" cy="0"/>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3803352" y="3879075"/>
                <a:ext cx="169874" cy="152400"/>
                <a:chOff x="2628900" y="1937490"/>
                <a:chExt cx="190500" cy="152400"/>
              </a:xfrm>
            </p:grpSpPr>
            <p:sp>
              <p:nvSpPr>
                <p:cNvPr id="110" name="Plus 109"/>
                <p:cNvSpPr/>
                <p:nvPr/>
              </p:nvSpPr>
              <p:spPr>
                <a:xfrm>
                  <a:off x="2645700" y="1951396"/>
                  <a:ext cx="153074" cy="133469"/>
                </a:xfrm>
                <a:prstGeom prst="mathPlus">
                  <a:avLst/>
                </a:prstGeom>
                <a:solidFill>
                  <a:srgbClr val="92D050"/>
                </a:solid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2628900" y="1937490"/>
                  <a:ext cx="190500" cy="152400"/>
                </a:xfrm>
                <a:prstGeom prst="ellipse">
                  <a:avLst/>
                </a:prstGeom>
                <a:no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p:cNvGrpSpPr/>
              <p:nvPr/>
            </p:nvGrpSpPr>
            <p:grpSpPr>
              <a:xfrm>
                <a:off x="4109755" y="3867025"/>
                <a:ext cx="169874" cy="152400"/>
                <a:chOff x="2628900" y="1937490"/>
                <a:chExt cx="190500" cy="152400"/>
              </a:xfrm>
            </p:grpSpPr>
            <p:sp>
              <p:nvSpPr>
                <p:cNvPr id="108" name="Plus 107"/>
                <p:cNvSpPr/>
                <p:nvPr/>
              </p:nvSpPr>
              <p:spPr>
                <a:xfrm>
                  <a:off x="2645700" y="1951396"/>
                  <a:ext cx="153074" cy="133469"/>
                </a:xfrm>
                <a:prstGeom prst="mathPlus">
                  <a:avLst/>
                </a:prstGeom>
                <a:solidFill>
                  <a:srgbClr val="92D050"/>
                </a:solid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2628900" y="1937490"/>
                  <a:ext cx="190500" cy="152400"/>
                </a:xfrm>
                <a:prstGeom prst="ellipse">
                  <a:avLst/>
                </a:prstGeom>
                <a:no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p:cNvGrpSpPr/>
              <p:nvPr/>
            </p:nvGrpSpPr>
            <p:grpSpPr>
              <a:xfrm>
                <a:off x="4465572" y="3871465"/>
                <a:ext cx="169874" cy="152400"/>
                <a:chOff x="2628900" y="1937490"/>
                <a:chExt cx="190500" cy="152400"/>
              </a:xfrm>
            </p:grpSpPr>
            <p:sp>
              <p:nvSpPr>
                <p:cNvPr id="106" name="Plus 105"/>
                <p:cNvSpPr/>
                <p:nvPr/>
              </p:nvSpPr>
              <p:spPr>
                <a:xfrm>
                  <a:off x="2645700" y="1951396"/>
                  <a:ext cx="153074" cy="133469"/>
                </a:xfrm>
                <a:prstGeom prst="mathPlus">
                  <a:avLst/>
                </a:prstGeom>
                <a:solidFill>
                  <a:srgbClr val="92D050"/>
                </a:solid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2628900" y="1937490"/>
                  <a:ext cx="190500" cy="152400"/>
                </a:xfrm>
                <a:prstGeom prst="ellipse">
                  <a:avLst/>
                </a:prstGeom>
                <a:no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p:cNvGrpSpPr/>
              <p:nvPr/>
            </p:nvGrpSpPr>
            <p:grpSpPr>
              <a:xfrm>
                <a:off x="4828275" y="3878056"/>
                <a:ext cx="169874" cy="152400"/>
                <a:chOff x="2628900" y="1937490"/>
                <a:chExt cx="190500" cy="152400"/>
              </a:xfrm>
            </p:grpSpPr>
            <p:sp>
              <p:nvSpPr>
                <p:cNvPr id="104" name="Plus 103"/>
                <p:cNvSpPr/>
                <p:nvPr/>
              </p:nvSpPr>
              <p:spPr>
                <a:xfrm>
                  <a:off x="2645700" y="1951396"/>
                  <a:ext cx="153074" cy="133469"/>
                </a:xfrm>
                <a:prstGeom prst="mathPlus">
                  <a:avLst/>
                </a:prstGeom>
                <a:solidFill>
                  <a:srgbClr val="92D050"/>
                </a:solid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a:off x="2628900" y="1937490"/>
                  <a:ext cx="190500" cy="152400"/>
                </a:xfrm>
                <a:prstGeom prst="ellipse">
                  <a:avLst/>
                </a:prstGeom>
                <a:no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p:cNvGrpSpPr/>
              <p:nvPr/>
            </p:nvGrpSpPr>
            <p:grpSpPr>
              <a:xfrm>
                <a:off x="3958764" y="3000766"/>
                <a:ext cx="169874" cy="152400"/>
                <a:chOff x="2628900" y="1937490"/>
                <a:chExt cx="190500" cy="152400"/>
              </a:xfrm>
            </p:grpSpPr>
            <p:sp>
              <p:nvSpPr>
                <p:cNvPr id="102" name="Plus 101"/>
                <p:cNvSpPr/>
                <p:nvPr/>
              </p:nvSpPr>
              <p:spPr>
                <a:xfrm>
                  <a:off x="2645700" y="1951396"/>
                  <a:ext cx="153074" cy="133469"/>
                </a:xfrm>
                <a:prstGeom prst="mathPlus">
                  <a:avLst/>
                </a:prstGeom>
                <a:solidFill>
                  <a:srgbClr val="92D050"/>
                </a:solid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2628900" y="1937490"/>
                  <a:ext cx="190500" cy="152400"/>
                </a:xfrm>
                <a:prstGeom prst="ellipse">
                  <a:avLst/>
                </a:prstGeom>
                <a:no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p:cNvGrpSpPr/>
              <p:nvPr/>
            </p:nvGrpSpPr>
            <p:grpSpPr>
              <a:xfrm>
                <a:off x="4653614" y="3000766"/>
                <a:ext cx="169874" cy="152400"/>
                <a:chOff x="2628900" y="1937490"/>
                <a:chExt cx="190500" cy="152400"/>
              </a:xfrm>
            </p:grpSpPr>
            <p:sp>
              <p:nvSpPr>
                <p:cNvPr id="100" name="Plus 99"/>
                <p:cNvSpPr/>
                <p:nvPr/>
              </p:nvSpPr>
              <p:spPr>
                <a:xfrm>
                  <a:off x="2645700" y="1951396"/>
                  <a:ext cx="153074" cy="133469"/>
                </a:xfrm>
                <a:prstGeom prst="mathPlus">
                  <a:avLst/>
                </a:prstGeom>
                <a:solidFill>
                  <a:srgbClr val="92D050"/>
                </a:solid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2628900" y="1937490"/>
                  <a:ext cx="190500" cy="152400"/>
                </a:xfrm>
                <a:prstGeom prst="ellipse">
                  <a:avLst/>
                </a:prstGeom>
                <a:no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p:cNvGrpSpPr/>
              <p:nvPr/>
            </p:nvGrpSpPr>
            <p:grpSpPr>
              <a:xfrm>
                <a:off x="1548441" y="3719065"/>
                <a:ext cx="169874" cy="152400"/>
                <a:chOff x="2628900" y="1937490"/>
                <a:chExt cx="190500" cy="152400"/>
              </a:xfrm>
            </p:grpSpPr>
            <p:sp>
              <p:nvSpPr>
                <p:cNvPr id="98" name="Plus 97"/>
                <p:cNvSpPr/>
                <p:nvPr/>
              </p:nvSpPr>
              <p:spPr>
                <a:xfrm>
                  <a:off x="2645700" y="1951396"/>
                  <a:ext cx="153074" cy="133469"/>
                </a:xfrm>
                <a:prstGeom prst="mathPlus">
                  <a:avLst/>
                </a:prstGeom>
                <a:solidFill>
                  <a:srgbClr val="92D050"/>
                </a:solid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2628900" y="1937490"/>
                  <a:ext cx="190500" cy="152400"/>
                </a:xfrm>
                <a:prstGeom prst="ellipse">
                  <a:avLst/>
                </a:prstGeom>
                <a:no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p:cNvGrpSpPr/>
              <p:nvPr/>
            </p:nvGrpSpPr>
            <p:grpSpPr>
              <a:xfrm>
                <a:off x="2241726" y="3719606"/>
                <a:ext cx="169874" cy="152400"/>
                <a:chOff x="2628900" y="1937490"/>
                <a:chExt cx="190500" cy="152400"/>
              </a:xfrm>
            </p:grpSpPr>
            <p:sp>
              <p:nvSpPr>
                <p:cNvPr id="96" name="Plus 95"/>
                <p:cNvSpPr/>
                <p:nvPr/>
              </p:nvSpPr>
              <p:spPr>
                <a:xfrm>
                  <a:off x="2645700" y="1951396"/>
                  <a:ext cx="153074" cy="133469"/>
                </a:xfrm>
                <a:prstGeom prst="mathPlus">
                  <a:avLst/>
                </a:prstGeom>
                <a:solidFill>
                  <a:srgbClr val="92D050"/>
                </a:solid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2628900" y="1937490"/>
                  <a:ext cx="190500" cy="152400"/>
                </a:xfrm>
                <a:prstGeom prst="ellipse">
                  <a:avLst/>
                </a:prstGeom>
                <a:no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p:cNvGrpSpPr/>
              <p:nvPr/>
            </p:nvGrpSpPr>
            <p:grpSpPr>
              <a:xfrm>
                <a:off x="6152800" y="3725656"/>
                <a:ext cx="169874" cy="152400"/>
                <a:chOff x="2628900" y="1937490"/>
                <a:chExt cx="190500" cy="152400"/>
              </a:xfrm>
            </p:grpSpPr>
            <p:sp>
              <p:nvSpPr>
                <p:cNvPr id="94" name="Plus 93"/>
                <p:cNvSpPr/>
                <p:nvPr/>
              </p:nvSpPr>
              <p:spPr>
                <a:xfrm>
                  <a:off x="2645700" y="1951396"/>
                  <a:ext cx="153074" cy="133469"/>
                </a:xfrm>
                <a:prstGeom prst="mathPlus">
                  <a:avLst/>
                </a:prstGeom>
                <a:solidFill>
                  <a:srgbClr val="92D050"/>
                </a:solid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2628900" y="1937490"/>
                  <a:ext cx="190500" cy="152400"/>
                </a:xfrm>
                <a:prstGeom prst="ellipse">
                  <a:avLst/>
                </a:prstGeom>
                <a:no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p:cNvGrpSpPr/>
              <p:nvPr/>
            </p:nvGrpSpPr>
            <p:grpSpPr>
              <a:xfrm>
                <a:off x="6845691" y="3730096"/>
                <a:ext cx="169874" cy="152400"/>
                <a:chOff x="2628900" y="1937490"/>
                <a:chExt cx="190500" cy="152400"/>
              </a:xfrm>
            </p:grpSpPr>
            <p:sp>
              <p:nvSpPr>
                <p:cNvPr id="92" name="Plus 91"/>
                <p:cNvSpPr/>
                <p:nvPr/>
              </p:nvSpPr>
              <p:spPr>
                <a:xfrm>
                  <a:off x="2645700" y="1951396"/>
                  <a:ext cx="153074" cy="133469"/>
                </a:xfrm>
                <a:prstGeom prst="mathPlus">
                  <a:avLst/>
                </a:prstGeom>
                <a:solidFill>
                  <a:srgbClr val="92D050"/>
                </a:solid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2628900" y="1937490"/>
                  <a:ext cx="190500" cy="152400"/>
                </a:xfrm>
                <a:prstGeom prst="ellipse">
                  <a:avLst/>
                </a:prstGeom>
                <a:no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p:cNvGrpSpPr/>
              <p:nvPr/>
            </p:nvGrpSpPr>
            <p:grpSpPr>
              <a:xfrm>
                <a:off x="1600853" y="3566664"/>
                <a:ext cx="169874" cy="152400"/>
                <a:chOff x="1820063" y="2286000"/>
                <a:chExt cx="169874" cy="152400"/>
              </a:xfrm>
            </p:grpSpPr>
            <p:sp>
              <p:nvSpPr>
                <p:cNvPr id="90" name="Oval 89"/>
                <p:cNvSpPr/>
                <p:nvPr/>
              </p:nvSpPr>
              <p:spPr>
                <a:xfrm>
                  <a:off x="1820063" y="2286000"/>
                  <a:ext cx="169874" cy="152400"/>
                </a:xfrm>
                <a:prstGeom prst="ellipse">
                  <a:avLst/>
                </a:prstGeom>
                <a:no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Minus 90"/>
                <p:cNvSpPr/>
                <p:nvPr/>
              </p:nvSpPr>
              <p:spPr>
                <a:xfrm>
                  <a:off x="1852588" y="2339340"/>
                  <a:ext cx="109657" cy="45719"/>
                </a:xfrm>
                <a:prstGeom prst="mathMinus">
                  <a:avLst/>
                </a:prstGeom>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45"/>
              <p:cNvGrpSpPr/>
              <p:nvPr/>
            </p:nvGrpSpPr>
            <p:grpSpPr>
              <a:xfrm>
                <a:off x="2296688" y="3541034"/>
                <a:ext cx="169874" cy="152400"/>
                <a:chOff x="1820063" y="2286000"/>
                <a:chExt cx="169874" cy="152400"/>
              </a:xfrm>
            </p:grpSpPr>
            <p:sp>
              <p:nvSpPr>
                <p:cNvPr id="88" name="Oval 87"/>
                <p:cNvSpPr/>
                <p:nvPr/>
              </p:nvSpPr>
              <p:spPr>
                <a:xfrm>
                  <a:off x="1820063" y="2286000"/>
                  <a:ext cx="169874" cy="152400"/>
                </a:xfrm>
                <a:prstGeom prst="ellipse">
                  <a:avLst/>
                </a:prstGeom>
                <a:no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Minus 88"/>
                <p:cNvSpPr/>
                <p:nvPr/>
              </p:nvSpPr>
              <p:spPr>
                <a:xfrm>
                  <a:off x="1852588" y="2339340"/>
                  <a:ext cx="109657" cy="45719"/>
                </a:xfrm>
                <a:prstGeom prst="mathMinus">
                  <a:avLst/>
                </a:prstGeom>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p:cNvGrpSpPr/>
              <p:nvPr/>
            </p:nvGrpSpPr>
            <p:grpSpPr>
              <a:xfrm>
                <a:off x="6095555" y="3559769"/>
                <a:ext cx="169874" cy="152400"/>
                <a:chOff x="1820063" y="2286000"/>
                <a:chExt cx="169874" cy="152400"/>
              </a:xfrm>
            </p:grpSpPr>
            <p:sp>
              <p:nvSpPr>
                <p:cNvPr id="86" name="Oval 85"/>
                <p:cNvSpPr/>
                <p:nvPr/>
              </p:nvSpPr>
              <p:spPr>
                <a:xfrm>
                  <a:off x="1820063" y="2286000"/>
                  <a:ext cx="169874" cy="152400"/>
                </a:xfrm>
                <a:prstGeom prst="ellipse">
                  <a:avLst/>
                </a:prstGeom>
                <a:no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Minus 86"/>
                <p:cNvSpPr/>
                <p:nvPr/>
              </p:nvSpPr>
              <p:spPr>
                <a:xfrm>
                  <a:off x="1845273" y="2339340"/>
                  <a:ext cx="109657" cy="45719"/>
                </a:xfrm>
                <a:prstGeom prst="mathMinus">
                  <a:avLst/>
                </a:prstGeom>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47"/>
              <p:cNvGrpSpPr/>
              <p:nvPr/>
            </p:nvGrpSpPr>
            <p:grpSpPr>
              <a:xfrm>
                <a:off x="6783050" y="3563510"/>
                <a:ext cx="169874" cy="152400"/>
                <a:chOff x="1820063" y="2286000"/>
                <a:chExt cx="169874" cy="152400"/>
              </a:xfrm>
            </p:grpSpPr>
            <p:sp>
              <p:nvSpPr>
                <p:cNvPr id="84" name="Oval 83"/>
                <p:cNvSpPr/>
                <p:nvPr/>
              </p:nvSpPr>
              <p:spPr>
                <a:xfrm>
                  <a:off x="1820063" y="2286000"/>
                  <a:ext cx="169874" cy="152400"/>
                </a:xfrm>
                <a:prstGeom prst="ellipse">
                  <a:avLst/>
                </a:prstGeom>
                <a:no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Minus 84"/>
                <p:cNvSpPr/>
                <p:nvPr/>
              </p:nvSpPr>
              <p:spPr>
                <a:xfrm>
                  <a:off x="1845273" y="2339340"/>
                  <a:ext cx="109657" cy="45719"/>
                </a:xfrm>
                <a:prstGeom prst="mathMinus">
                  <a:avLst/>
                </a:prstGeom>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oup 48"/>
              <p:cNvGrpSpPr/>
              <p:nvPr/>
            </p:nvGrpSpPr>
            <p:grpSpPr>
              <a:xfrm>
                <a:off x="4606305" y="5248541"/>
                <a:ext cx="169874" cy="152400"/>
                <a:chOff x="1820063" y="2286000"/>
                <a:chExt cx="169874" cy="152400"/>
              </a:xfrm>
            </p:grpSpPr>
            <p:sp>
              <p:nvSpPr>
                <p:cNvPr id="82" name="Oval 81"/>
                <p:cNvSpPr/>
                <p:nvPr/>
              </p:nvSpPr>
              <p:spPr>
                <a:xfrm>
                  <a:off x="1820063" y="2286000"/>
                  <a:ext cx="169874" cy="152400"/>
                </a:xfrm>
                <a:prstGeom prst="ellipse">
                  <a:avLst/>
                </a:prstGeom>
                <a:no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Minus 82"/>
                <p:cNvSpPr/>
                <p:nvPr/>
              </p:nvSpPr>
              <p:spPr>
                <a:xfrm>
                  <a:off x="1852588" y="2339340"/>
                  <a:ext cx="109657" cy="45719"/>
                </a:xfrm>
                <a:prstGeom prst="mathMinus">
                  <a:avLst/>
                </a:prstGeom>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0" name="Group 49"/>
              <p:cNvGrpSpPr/>
              <p:nvPr/>
            </p:nvGrpSpPr>
            <p:grpSpPr>
              <a:xfrm>
                <a:off x="5127269" y="5230443"/>
                <a:ext cx="169874" cy="152400"/>
                <a:chOff x="1820063" y="2286000"/>
                <a:chExt cx="169874" cy="152400"/>
              </a:xfrm>
            </p:grpSpPr>
            <p:sp>
              <p:nvSpPr>
                <p:cNvPr id="80" name="Oval 79"/>
                <p:cNvSpPr/>
                <p:nvPr/>
              </p:nvSpPr>
              <p:spPr>
                <a:xfrm>
                  <a:off x="1820063" y="2286000"/>
                  <a:ext cx="169874" cy="152400"/>
                </a:xfrm>
                <a:prstGeom prst="ellipse">
                  <a:avLst/>
                </a:prstGeom>
                <a:no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Minus 80"/>
                <p:cNvSpPr/>
                <p:nvPr/>
              </p:nvSpPr>
              <p:spPr>
                <a:xfrm>
                  <a:off x="1852588" y="2339340"/>
                  <a:ext cx="109657" cy="45719"/>
                </a:xfrm>
                <a:prstGeom prst="mathMinus">
                  <a:avLst/>
                </a:prstGeom>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 name="Group 50"/>
              <p:cNvGrpSpPr/>
              <p:nvPr/>
            </p:nvGrpSpPr>
            <p:grpSpPr>
              <a:xfrm>
                <a:off x="3570304" y="3957382"/>
                <a:ext cx="3778309" cy="2000656"/>
                <a:chOff x="6295838" y="5333561"/>
                <a:chExt cx="3303163" cy="1435674"/>
              </a:xfrm>
            </p:grpSpPr>
            <p:grpSp>
              <p:nvGrpSpPr>
                <p:cNvPr id="75" name="Group 74"/>
                <p:cNvGrpSpPr/>
                <p:nvPr/>
              </p:nvGrpSpPr>
              <p:grpSpPr>
                <a:xfrm>
                  <a:off x="6295838" y="6355710"/>
                  <a:ext cx="3303163" cy="413525"/>
                  <a:chOff x="3432544" y="4920475"/>
                  <a:chExt cx="3303163" cy="413525"/>
                </a:xfrm>
              </p:grpSpPr>
              <p:cxnSp>
                <p:nvCxnSpPr>
                  <p:cNvPr id="79" name="Straight Connector 78"/>
                  <p:cNvCxnSpPr/>
                  <p:nvPr/>
                </p:nvCxnSpPr>
                <p:spPr>
                  <a:xfrm>
                    <a:off x="3874028" y="4920475"/>
                    <a:ext cx="10692" cy="411596"/>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H="1">
                    <a:off x="3432544" y="5334000"/>
                    <a:ext cx="330316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H="1">
                    <a:off x="3438067" y="4935557"/>
                    <a:ext cx="1014" cy="396514"/>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cxnSp>
              <p:nvCxnSpPr>
                <p:cNvPr id="76" name="Straight Connector 75"/>
                <p:cNvCxnSpPr/>
                <p:nvPr/>
              </p:nvCxnSpPr>
              <p:spPr>
                <a:xfrm>
                  <a:off x="9588777" y="5333561"/>
                  <a:ext cx="0" cy="1430402"/>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4000848" y="5236728"/>
                <a:ext cx="169874" cy="152400"/>
                <a:chOff x="1820063" y="2286000"/>
                <a:chExt cx="169874" cy="152400"/>
              </a:xfrm>
            </p:grpSpPr>
            <p:sp>
              <p:nvSpPr>
                <p:cNvPr id="73" name="Oval 72"/>
                <p:cNvSpPr/>
                <p:nvPr/>
              </p:nvSpPr>
              <p:spPr>
                <a:xfrm>
                  <a:off x="1820063" y="2286000"/>
                  <a:ext cx="169874" cy="152400"/>
                </a:xfrm>
                <a:prstGeom prst="ellipse">
                  <a:avLst/>
                </a:prstGeom>
                <a:no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Minus 73"/>
                <p:cNvSpPr/>
                <p:nvPr/>
              </p:nvSpPr>
              <p:spPr>
                <a:xfrm>
                  <a:off x="1852588" y="2339340"/>
                  <a:ext cx="109657" cy="45719"/>
                </a:xfrm>
                <a:prstGeom prst="mathMinus">
                  <a:avLst/>
                </a:prstGeom>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3" name="Group 52"/>
              <p:cNvGrpSpPr/>
              <p:nvPr/>
            </p:nvGrpSpPr>
            <p:grpSpPr>
              <a:xfrm>
                <a:off x="3491685" y="5248540"/>
                <a:ext cx="169874" cy="152400"/>
                <a:chOff x="1820063" y="2286000"/>
                <a:chExt cx="169874" cy="152400"/>
              </a:xfrm>
            </p:grpSpPr>
            <p:sp>
              <p:nvSpPr>
                <p:cNvPr id="71" name="Oval 70"/>
                <p:cNvSpPr/>
                <p:nvPr/>
              </p:nvSpPr>
              <p:spPr>
                <a:xfrm>
                  <a:off x="1820063" y="2286000"/>
                  <a:ext cx="169874" cy="152400"/>
                </a:xfrm>
                <a:prstGeom prst="ellipse">
                  <a:avLst/>
                </a:prstGeom>
                <a:no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Minus 71"/>
                <p:cNvSpPr/>
                <p:nvPr/>
              </p:nvSpPr>
              <p:spPr>
                <a:xfrm>
                  <a:off x="1852588" y="2339340"/>
                  <a:ext cx="109657" cy="45719"/>
                </a:xfrm>
                <a:prstGeom prst="mathMinus">
                  <a:avLst/>
                </a:prstGeom>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p:cNvGrpSpPr/>
              <p:nvPr/>
            </p:nvGrpSpPr>
            <p:grpSpPr>
              <a:xfrm>
                <a:off x="4123709" y="2955136"/>
                <a:ext cx="169874" cy="153924"/>
                <a:chOff x="1828014" y="2309761"/>
                <a:chExt cx="169874" cy="153924"/>
              </a:xfrm>
            </p:grpSpPr>
            <p:sp>
              <p:nvSpPr>
                <p:cNvPr id="69" name="Oval 68"/>
                <p:cNvSpPr/>
                <p:nvPr/>
              </p:nvSpPr>
              <p:spPr>
                <a:xfrm>
                  <a:off x="1828014" y="2309761"/>
                  <a:ext cx="169874" cy="153924"/>
                </a:xfrm>
                <a:prstGeom prst="ellipse">
                  <a:avLst/>
                </a:prstGeom>
                <a:no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Minus 69"/>
                <p:cNvSpPr/>
                <p:nvPr/>
              </p:nvSpPr>
              <p:spPr>
                <a:xfrm>
                  <a:off x="1852588" y="2363634"/>
                  <a:ext cx="109657" cy="46176"/>
                </a:xfrm>
                <a:prstGeom prst="mathMinus">
                  <a:avLst/>
                </a:prstGeom>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54"/>
              <p:cNvGrpSpPr/>
              <p:nvPr/>
            </p:nvGrpSpPr>
            <p:grpSpPr>
              <a:xfrm>
                <a:off x="4480553" y="2956193"/>
                <a:ext cx="169874" cy="152400"/>
                <a:chOff x="1820063" y="2278049"/>
                <a:chExt cx="169874" cy="152400"/>
              </a:xfrm>
            </p:grpSpPr>
            <p:sp>
              <p:nvSpPr>
                <p:cNvPr id="67" name="Oval 66"/>
                <p:cNvSpPr/>
                <p:nvPr/>
              </p:nvSpPr>
              <p:spPr>
                <a:xfrm>
                  <a:off x="1820063" y="2278049"/>
                  <a:ext cx="169874" cy="152400"/>
                </a:xfrm>
                <a:prstGeom prst="ellipse">
                  <a:avLst/>
                </a:prstGeom>
                <a:no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Minus 67"/>
                <p:cNvSpPr/>
                <p:nvPr/>
              </p:nvSpPr>
              <p:spPr>
                <a:xfrm>
                  <a:off x="1844637" y="2331389"/>
                  <a:ext cx="109657" cy="45719"/>
                </a:xfrm>
                <a:prstGeom prst="mathMinus">
                  <a:avLst/>
                </a:prstGeom>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6" name="TextBox 55"/>
              <p:cNvSpPr txBox="1"/>
              <p:nvPr/>
            </p:nvSpPr>
            <p:spPr>
              <a:xfrm>
                <a:off x="5935473" y="2938615"/>
                <a:ext cx="1834156" cy="369332"/>
              </a:xfrm>
              <a:prstGeom prst="rect">
                <a:avLst/>
              </a:prstGeom>
              <a:noFill/>
            </p:spPr>
            <p:txBody>
              <a:bodyPr wrap="none" rtlCol="0">
                <a:spAutoFit/>
              </a:bodyPr>
              <a:lstStyle/>
              <a:p>
                <a:r>
                  <a:rPr lang="de-DE" dirty="0" smtClean="0"/>
                  <a:t>RE-LE Opponency</a:t>
                </a:r>
                <a:endParaRPr lang="en-US" dirty="0"/>
              </a:p>
            </p:txBody>
          </p:sp>
          <p:sp>
            <p:nvSpPr>
              <p:cNvPr id="57" name="TextBox 56"/>
              <p:cNvSpPr txBox="1"/>
              <p:nvPr/>
            </p:nvSpPr>
            <p:spPr>
              <a:xfrm>
                <a:off x="801237" y="2912770"/>
                <a:ext cx="1834156" cy="369332"/>
              </a:xfrm>
              <a:prstGeom prst="rect">
                <a:avLst/>
              </a:prstGeom>
              <a:noFill/>
            </p:spPr>
            <p:txBody>
              <a:bodyPr wrap="none" rtlCol="0">
                <a:spAutoFit/>
              </a:bodyPr>
              <a:lstStyle/>
              <a:p>
                <a:r>
                  <a:rPr lang="de-DE" dirty="0" smtClean="0"/>
                  <a:t>LE-RE Opponency</a:t>
                </a:r>
                <a:endParaRPr lang="en-US" dirty="0"/>
              </a:p>
            </p:txBody>
          </p:sp>
          <p:sp>
            <p:nvSpPr>
              <p:cNvPr id="58" name="TextBox 57"/>
              <p:cNvSpPr txBox="1"/>
              <p:nvPr/>
            </p:nvSpPr>
            <p:spPr>
              <a:xfrm>
                <a:off x="2734726" y="2360856"/>
                <a:ext cx="1068626" cy="369332"/>
              </a:xfrm>
              <a:prstGeom prst="rect">
                <a:avLst/>
              </a:prstGeom>
              <a:noFill/>
            </p:spPr>
            <p:txBody>
              <a:bodyPr wrap="none" rtlCol="0">
                <a:spAutoFit/>
              </a:bodyPr>
              <a:lstStyle/>
              <a:p>
                <a:r>
                  <a:rPr lang="de-DE" dirty="0" smtClean="0"/>
                  <a:t>Attention</a:t>
                </a:r>
                <a:endParaRPr lang="en-US" dirty="0"/>
              </a:p>
            </p:txBody>
          </p:sp>
          <p:sp>
            <p:nvSpPr>
              <p:cNvPr id="59" name="TextBox 58"/>
              <p:cNvSpPr txBox="1"/>
              <p:nvPr/>
            </p:nvSpPr>
            <p:spPr>
              <a:xfrm>
                <a:off x="2740741" y="3194178"/>
                <a:ext cx="1262974" cy="369332"/>
              </a:xfrm>
              <a:prstGeom prst="rect">
                <a:avLst/>
              </a:prstGeom>
              <a:noFill/>
            </p:spPr>
            <p:txBody>
              <a:bodyPr wrap="none" rtlCol="0">
                <a:spAutoFit/>
              </a:bodyPr>
              <a:lstStyle/>
              <a:p>
                <a:r>
                  <a:rPr lang="de-DE" dirty="0" smtClean="0"/>
                  <a:t>Summation</a:t>
                </a:r>
                <a:endParaRPr lang="en-US" dirty="0"/>
              </a:p>
            </p:txBody>
          </p:sp>
          <p:cxnSp>
            <p:nvCxnSpPr>
              <p:cNvPr id="60" name="Straight Connector 59"/>
              <p:cNvCxnSpPr>
                <a:stCxn id="143" idx="0"/>
                <a:endCxn id="111" idx="4"/>
              </p:cNvCxnSpPr>
              <p:nvPr/>
            </p:nvCxnSpPr>
            <p:spPr>
              <a:xfrm flipV="1">
                <a:off x="3467981" y="4031475"/>
                <a:ext cx="420308" cy="836066"/>
              </a:xfrm>
              <a:prstGeom prst="line">
                <a:avLst/>
              </a:prstGeom>
              <a:ln w="38100">
                <a:solidFill>
                  <a:srgbClr val="92D05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137" idx="7"/>
                <a:endCxn id="107" idx="3"/>
              </p:cNvCxnSpPr>
              <p:nvPr/>
            </p:nvCxnSpPr>
            <p:spPr>
              <a:xfrm flipV="1">
                <a:off x="4094711" y="4001547"/>
                <a:ext cx="395738" cy="927048"/>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109" idx="5"/>
                <a:endCxn id="141" idx="1"/>
              </p:cNvCxnSpPr>
              <p:nvPr/>
            </p:nvCxnSpPr>
            <p:spPr>
              <a:xfrm>
                <a:off x="4254752" y="3997107"/>
                <a:ext cx="436490" cy="935489"/>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135" idx="1"/>
                <a:endCxn id="104" idx="1"/>
              </p:cNvCxnSpPr>
              <p:nvPr/>
            </p:nvCxnSpPr>
            <p:spPr>
              <a:xfrm flipH="1" flipV="1">
                <a:off x="4911506" y="4007740"/>
                <a:ext cx="300700" cy="920855"/>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2667000" y="6019800"/>
                <a:ext cx="1609287" cy="369332"/>
              </a:xfrm>
              <a:prstGeom prst="rect">
                <a:avLst/>
              </a:prstGeom>
              <a:noFill/>
            </p:spPr>
            <p:txBody>
              <a:bodyPr wrap="none" rtlCol="0">
                <a:spAutoFit/>
              </a:bodyPr>
              <a:lstStyle/>
              <a:p>
                <a:r>
                  <a:rPr lang="de-DE" dirty="0" smtClean="0"/>
                  <a:t>Left monocular</a:t>
                </a:r>
                <a:endParaRPr lang="en-US" dirty="0"/>
              </a:p>
            </p:txBody>
          </p:sp>
          <p:sp>
            <p:nvSpPr>
              <p:cNvPr id="65" name="TextBox 64"/>
              <p:cNvSpPr txBox="1"/>
              <p:nvPr/>
            </p:nvSpPr>
            <p:spPr>
              <a:xfrm>
                <a:off x="4557440" y="6019800"/>
                <a:ext cx="1734257" cy="369332"/>
              </a:xfrm>
              <a:prstGeom prst="rect">
                <a:avLst/>
              </a:prstGeom>
              <a:noFill/>
            </p:spPr>
            <p:txBody>
              <a:bodyPr wrap="none" rtlCol="0">
                <a:spAutoFit/>
              </a:bodyPr>
              <a:lstStyle/>
              <a:p>
                <a:r>
                  <a:rPr lang="de-DE" dirty="0" smtClean="0"/>
                  <a:t>Right monocular</a:t>
                </a:r>
                <a:endParaRPr lang="en-US" dirty="0"/>
              </a:p>
            </p:txBody>
          </p:sp>
          <p:sp>
            <p:nvSpPr>
              <p:cNvPr id="66" name="Rectangle 65"/>
              <p:cNvSpPr/>
              <p:nvPr/>
            </p:nvSpPr>
            <p:spPr>
              <a:xfrm>
                <a:off x="1098970" y="3304834"/>
                <a:ext cx="1414387" cy="65254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5934960" y="2797579"/>
                <a:ext cx="0" cy="2863240"/>
              </a:xfrm>
              <a:prstGeom prst="line">
                <a:avLst/>
              </a:prstGeom>
              <a:ln w="28575"/>
            </p:spPr>
            <p:style>
              <a:lnRef idx="1">
                <a:schemeClr val="accent1"/>
              </a:lnRef>
              <a:fillRef idx="0">
                <a:schemeClr val="accent1"/>
              </a:fillRef>
              <a:effectRef idx="0">
                <a:schemeClr val="accent1"/>
              </a:effectRef>
              <a:fontRef idx="minor">
                <a:schemeClr val="tx1"/>
              </a:fontRef>
            </p:style>
          </p:cxnSp>
        </p:grpSp>
        <p:cxnSp>
          <p:nvCxnSpPr>
            <p:cNvPr id="154" name="Straight Connector 153"/>
            <p:cNvCxnSpPr/>
            <p:nvPr/>
          </p:nvCxnSpPr>
          <p:spPr>
            <a:xfrm flipV="1">
              <a:off x="4919308" y="2797579"/>
              <a:ext cx="562306" cy="2456"/>
            </a:xfrm>
            <a:prstGeom prst="line">
              <a:avLst/>
            </a:prstGeom>
            <a:ln w="28575">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flipH="1" flipV="1">
              <a:off x="3280078" y="2798807"/>
              <a:ext cx="562306" cy="2456"/>
            </a:xfrm>
            <a:prstGeom prst="line">
              <a:avLst/>
            </a:prstGeom>
            <a:ln w="28575">
              <a:headEnd type="none" w="med" len="med"/>
              <a:tailEnd type="triangle" w="lg" len="lg"/>
            </a:ln>
          </p:spPr>
          <p:style>
            <a:lnRef idx="1">
              <a:schemeClr val="accent1"/>
            </a:lnRef>
            <a:fillRef idx="0">
              <a:schemeClr val="accent1"/>
            </a:fillRef>
            <a:effectRef idx="0">
              <a:schemeClr val="accent1"/>
            </a:effectRef>
            <a:fontRef idx="minor">
              <a:schemeClr val="tx1"/>
            </a:fontRef>
          </p:style>
        </p:cxnSp>
      </p:grpSp>
      <p:sp>
        <p:nvSpPr>
          <p:cNvPr id="164" name="Rectangle 163"/>
          <p:cNvSpPr/>
          <p:nvPr/>
        </p:nvSpPr>
        <p:spPr>
          <a:xfrm>
            <a:off x="574318" y="893891"/>
            <a:ext cx="8063973" cy="1477328"/>
          </a:xfrm>
          <a:prstGeom prst="rect">
            <a:avLst/>
          </a:prstGeom>
        </p:spPr>
        <p:txBody>
          <a:bodyPr wrap="square">
            <a:spAutoFit/>
          </a:bodyPr>
          <a:lstStyle/>
          <a:p>
            <a:pPr marL="285750" indent="-285750">
              <a:buFont typeface="Arial" panose="020B0604020202020204" pitchFamily="34" charset="0"/>
              <a:buChar char="•"/>
            </a:pPr>
            <a:r>
              <a:rPr lang="en-US" b="1" dirty="0" smtClean="0"/>
              <a:t>Mutual inhibition</a:t>
            </a:r>
            <a:r>
              <a:rPr lang="en-US" dirty="0" smtClean="0"/>
              <a:t>: The </a:t>
            </a:r>
            <a:r>
              <a:rPr lang="en-US" dirty="0" err="1" smtClean="0"/>
              <a:t>interocular</a:t>
            </a:r>
            <a:r>
              <a:rPr lang="en-US" dirty="0" smtClean="0"/>
              <a:t> conflict between two percepts is here mediated through </a:t>
            </a:r>
            <a:r>
              <a:rPr lang="en-US" dirty="0" err="1" smtClean="0"/>
              <a:t>opponency</a:t>
            </a:r>
            <a:r>
              <a:rPr lang="en-US" dirty="0" smtClean="0"/>
              <a:t> neurons.</a:t>
            </a:r>
            <a:endParaRPr lang="en-US" dirty="0"/>
          </a:p>
          <a:p>
            <a:endParaRPr lang="en-US" b="1" dirty="0" smtClean="0"/>
          </a:p>
          <a:p>
            <a:pPr marL="285750" indent="-285750">
              <a:buFont typeface="Arial" panose="020B0604020202020204" pitchFamily="34" charset="0"/>
              <a:buChar char="•"/>
            </a:pPr>
            <a:r>
              <a:rPr lang="en-US" b="1" dirty="0" smtClean="0"/>
              <a:t>Saliency</a:t>
            </a:r>
            <a:r>
              <a:rPr lang="en-US" b="1" dirty="0"/>
              <a:t>:</a:t>
            </a:r>
            <a:r>
              <a:rPr lang="en-US" dirty="0"/>
              <a:t> The </a:t>
            </a:r>
            <a:r>
              <a:rPr lang="en-US" b="1" dirty="0"/>
              <a:t>stimulus with stronger sensory responses </a:t>
            </a:r>
            <a:r>
              <a:rPr lang="en-US" dirty="0"/>
              <a:t>attracts greater share of attention and reduces the attention allocated to the other stimulus. </a:t>
            </a:r>
          </a:p>
        </p:txBody>
      </p:sp>
      <p:sp>
        <p:nvSpPr>
          <p:cNvPr id="166" name="TextBox 165"/>
          <p:cNvSpPr txBox="1"/>
          <p:nvPr/>
        </p:nvSpPr>
        <p:spPr>
          <a:xfrm>
            <a:off x="6688383" y="6096000"/>
            <a:ext cx="1692643" cy="369332"/>
          </a:xfrm>
          <a:prstGeom prst="rect">
            <a:avLst/>
          </a:prstGeom>
          <a:noFill/>
        </p:spPr>
        <p:txBody>
          <a:bodyPr wrap="none" rtlCol="0">
            <a:spAutoFit/>
          </a:bodyPr>
          <a:lstStyle/>
          <a:p>
            <a:r>
              <a:rPr lang="de-DE" dirty="0" smtClean="0">
                <a:solidFill>
                  <a:srgbClr val="FF0000"/>
                </a:solidFill>
              </a:rPr>
              <a:t>Sensory Input??</a:t>
            </a:r>
            <a:endParaRPr lang="en-US" dirty="0">
              <a:solidFill>
                <a:srgbClr val="FF0000"/>
              </a:solidFill>
            </a:endParaRPr>
          </a:p>
        </p:txBody>
      </p:sp>
    </p:spTree>
    <p:extLst>
      <p:ext uri="{BB962C8B-B14F-4D97-AF65-F5344CB8AC3E}">
        <p14:creationId xmlns:p14="http://schemas.microsoft.com/office/powerpoint/2010/main" val="1916227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DE" b="1" dirty="0"/>
              <a:t>Simulated dynamic of binocular rivalry depends on attention</a:t>
            </a:r>
            <a:endParaRPr lang="en-US" b="1" dirty="0"/>
          </a:p>
        </p:txBody>
      </p:sp>
      <p:sp>
        <p:nvSpPr>
          <p:cNvPr id="3" name="Content Placeholder 2"/>
          <p:cNvSpPr>
            <a:spLocks noGrp="1"/>
          </p:cNvSpPr>
          <p:nvPr>
            <p:ph idx="1"/>
          </p:nvPr>
        </p:nvSpPr>
        <p:spPr/>
        <p:txBody>
          <a:bodyPr>
            <a:normAutofit/>
          </a:bodyPr>
          <a:lstStyle/>
          <a:p>
            <a:endParaRPr lang="en-US" dirty="0"/>
          </a:p>
        </p:txBody>
      </p:sp>
      <p:pic>
        <p:nvPicPr>
          <p:cNvPr id="151" name="Picture 2" descr="C:\Users\kkaduk\Desktop\Kristin\GitHub\neuromatch_project\plots\plot_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6621" y="4495800"/>
            <a:ext cx="5896213" cy="1965404"/>
          </a:xfrm>
          <a:prstGeom prst="rect">
            <a:avLst/>
          </a:prstGeom>
          <a:noFill/>
          <a:extLst>
            <a:ext uri="{909E8E84-426E-40DD-AFC4-6F175D3DCCD1}">
              <a14:hiddenFill xmlns:a14="http://schemas.microsoft.com/office/drawing/2010/main">
                <a:solidFill>
                  <a:srgbClr val="FFFFFF"/>
                </a:solidFill>
              </a14:hiddenFill>
            </a:ext>
          </a:extLst>
        </p:spPr>
      </p:pic>
      <p:pic>
        <p:nvPicPr>
          <p:cNvPr id="152" name="Picture 151"/>
          <p:cNvPicPr>
            <a:picLocks noChangeAspect="1"/>
          </p:cNvPicPr>
          <p:nvPr/>
        </p:nvPicPr>
        <p:blipFill rotWithShape="1">
          <a:blip r:embed="rId3">
            <a:extLst>
              <a:ext uri="{28A0092B-C50C-407E-A947-70E740481C1C}">
                <a14:useLocalDpi xmlns:a14="http://schemas.microsoft.com/office/drawing/2010/main" val="0"/>
              </a:ext>
            </a:extLst>
          </a:blip>
          <a:srcRect l="3361" t="10513" r="3093" b="2551"/>
          <a:stretch/>
        </p:blipFill>
        <p:spPr>
          <a:xfrm>
            <a:off x="2286000" y="990600"/>
            <a:ext cx="5029200" cy="2873010"/>
          </a:xfrm>
          <a:prstGeom prst="rect">
            <a:avLst/>
          </a:prstGeom>
        </p:spPr>
      </p:pic>
      <p:sp>
        <p:nvSpPr>
          <p:cNvPr id="154" name="Title 1"/>
          <p:cNvSpPr txBox="1">
            <a:spLocks/>
          </p:cNvSpPr>
          <p:nvPr/>
        </p:nvSpPr>
        <p:spPr>
          <a:xfrm>
            <a:off x="685800" y="3943502"/>
            <a:ext cx="8229600" cy="563562"/>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2800" kern="1200">
                <a:solidFill>
                  <a:schemeClr val="tx1"/>
                </a:solidFill>
                <a:latin typeface="+mj-lt"/>
                <a:ea typeface="+mj-ea"/>
                <a:cs typeface="+mj-cs"/>
              </a:defRPr>
            </a:lvl1pPr>
          </a:lstStyle>
          <a:p>
            <a:r>
              <a:rPr lang="de-DE" b="1" dirty="0" smtClean="0"/>
              <a:t>Our replication of Fig. 2</a:t>
            </a:r>
            <a:endParaRPr lang="en-US" b="1" dirty="0"/>
          </a:p>
        </p:txBody>
      </p:sp>
    </p:spTree>
    <p:extLst>
      <p:ext uri="{BB962C8B-B14F-4D97-AF65-F5344CB8AC3E}">
        <p14:creationId xmlns:p14="http://schemas.microsoft.com/office/powerpoint/2010/main" val="31883009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28600"/>
            <a:ext cx="8229600" cy="923330"/>
          </a:xfrm>
          <a:prstGeom prst="rect">
            <a:avLst/>
          </a:prstGeom>
          <a:noFill/>
        </p:spPr>
        <p:txBody>
          <a:bodyPr wrap="square" rtlCol="0">
            <a:spAutoFit/>
          </a:bodyPr>
          <a:lstStyle/>
          <a:p>
            <a:r>
              <a:rPr lang="de-DE" b="1" dirty="0" smtClean="0"/>
              <a:t>1-starting point: „our intution“</a:t>
            </a:r>
          </a:p>
          <a:p>
            <a:r>
              <a:rPr lang="de-DE" dirty="0" smtClean="0"/>
              <a:t>The goal is to hold onto/focus on a pre-defined orientation (it‘s percept) independent of the sensory strength. </a:t>
            </a:r>
          </a:p>
        </p:txBody>
      </p:sp>
      <p:sp>
        <p:nvSpPr>
          <p:cNvPr id="3" name="TextBox 2"/>
          <p:cNvSpPr txBox="1"/>
          <p:nvPr/>
        </p:nvSpPr>
        <p:spPr>
          <a:xfrm>
            <a:off x="525102" y="1549568"/>
            <a:ext cx="8466498" cy="1938992"/>
          </a:xfrm>
          <a:prstGeom prst="rect">
            <a:avLst/>
          </a:prstGeom>
          <a:noFill/>
        </p:spPr>
        <p:txBody>
          <a:bodyPr wrap="square" rtlCol="0">
            <a:spAutoFit/>
          </a:bodyPr>
          <a:lstStyle/>
          <a:p>
            <a:r>
              <a:rPr lang="de-DE" sz="2000" dirty="0" smtClean="0"/>
              <a:t>How to implement goal-driven attention /voluntary attention in the model? What is the simplest intrinsic cortical computational solution to increase the firing rate of a neuron for a pre-defined orientation?  </a:t>
            </a:r>
          </a:p>
          <a:p>
            <a:pPr marL="457200" indent="-457200">
              <a:buAutoNum type="arabicParenR"/>
            </a:pPr>
            <a:r>
              <a:rPr lang="de-DE" sz="2000" dirty="0" smtClean="0"/>
              <a:t>implemented as </a:t>
            </a:r>
            <a:r>
              <a:rPr lang="de-DE" sz="2000" dirty="0" smtClean="0">
                <a:solidFill>
                  <a:schemeClr val="accent6">
                    <a:lumMod val="75000"/>
                  </a:schemeClr>
                </a:solidFill>
              </a:rPr>
              <a:t>additional weight</a:t>
            </a:r>
          </a:p>
          <a:p>
            <a:pPr marL="457200" indent="-457200">
              <a:buAutoNum type="arabicParenR"/>
            </a:pPr>
            <a:r>
              <a:rPr lang="de-DE" sz="2000" dirty="0"/>
              <a:t>i</a:t>
            </a:r>
            <a:r>
              <a:rPr lang="de-DE" sz="2000" dirty="0" smtClean="0"/>
              <a:t>mplemented as </a:t>
            </a:r>
            <a:r>
              <a:rPr lang="de-DE" sz="2000" dirty="0" smtClean="0">
                <a:solidFill>
                  <a:schemeClr val="accent6">
                    <a:lumMod val="75000"/>
                  </a:schemeClr>
                </a:solidFill>
              </a:rPr>
              <a:t>inhibitory and exitiatory input</a:t>
            </a:r>
          </a:p>
          <a:p>
            <a:pPr marL="457200" indent="-457200">
              <a:buAutoNum type="arabicParenR"/>
            </a:pPr>
            <a:r>
              <a:rPr lang="de-DE" sz="2000" dirty="0" smtClean="0"/>
              <a:t>Why not a attentional drive on summation neurons to change the percept?</a:t>
            </a:r>
          </a:p>
        </p:txBody>
      </p:sp>
      <p:sp>
        <p:nvSpPr>
          <p:cNvPr id="4" name="TextBox 3"/>
          <p:cNvSpPr txBox="1"/>
          <p:nvPr/>
        </p:nvSpPr>
        <p:spPr>
          <a:xfrm>
            <a:off x="541476" y="3886200"/>
            <a:ext cx="8382000" cy="1754326"/>
          </a:xfrm>
          <a:prstGeom prst="rect">
            <a:avLst/>
          </a:prstGeom>
          <a:noFill/>
        </p:spPr>
        <p:txBody>
          <a:bodyPr wrap="square" rtlCol="0">
            <a:spAutoFit/>
          </a:bodyPr>
          <a:lstStyle/>
          <a:p>
            <a:r>
              <a:rPr lang="de-DE" b="1" dirty="0" smtClean="0"/>
              <a:t>2-starting point: From Hancock &amp; Andrews (2007):</a:t>
            </a:r>
          </a:p>
          <a:p>
            <a:r>
              <a:rPr lang="de-DE" dirty="0" smtClean="0"/>
              <a:t>„The voluntary attention influences the ongoing changs in perceptual dominance that accompany longer periods of binocular rivalry. Voluntary attention didnot  increase the mean dominance period of the attended grating, but rather decreased the mean dominance period of the non-attended grating. This pattern is analgogous to increasing the perceived contrast of the attended grating.“</a:t>
            </a:r>
            <a:endParaRPr lang="en-US" dirty="0"/>
          </a:p>
        </p:txBody>
      </p:sp>
      <p:cxnSp>
        <p:nvCxnSpPr>
          <p:cNvPr id="7" name="Straight Connector 6"/>
          <p:cNvCxnSpPr/>
          <p:nvPr/>
        </p:nvCxnSpPr>
        <p:spPr>
          <a:xfrm>
            <a:off x="499338" y="3886200"/>
            <a:ext cx="8145324" cy="0"/>
          </a:xfrm>
          <a:prstGeom prst="line">
            <a:avLst/>
          </a:prstGeom>
          <a:ln w="19050">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667000" y="3488560"/>
            <a:ext cx="4941737" cy="369332"/>
          </a:xfrm>
          <a:prstGeom prst="rect">
            <a:avLst/>
          </a:prstGeom>
          <a:noFill/>
        </p:spPr>
        <p:txBody>
          <a:bodyPr wrap="none" rtlCol="0">
            <a:spAutoFit/>
          </a:bodyPr>
          <a:lstStyle/>
          <a:p>
            <a:pPr marL="285750" indent="-285750">
              <a:buFont typeface="Wingdings" panose="05000000000000000000" pitchFamily="2" charset="2"/>
              <a:buChar char="Ø"/>
            </a:pPr>
            <a:r>
              <a:rPr lang="de-DE" dirty="0" smtClean="0"/>
              <a:t>The following slides are based on „our intution“</a:t>
            </a:r>
            <a:endParaRPr lang="en-US" dirty="0"/>
          </a:p>
        </p:txBody>
      </p:sp>
    </p:spTree>
    <p:extLst>
      <p:ext uri="{BB962C8B-B14F-4D97-AF65-F5344CB8AC3E}">
        <p14:creationId xmlns:p14="http://schemas.microsoft.com/office/powerpoint/2010/main" val="13552799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7" name="TextBox 6"/>
              <p:cNvSpPr txBox="1"/>
              <p:nvPr/>
            </p:nvSpPr>
            <p:spPr>
              <a:xfrm>
                <a:off x="4075294" y="1066800"/>
                <a:ext cx="4125208" cy="400110"/>
              </a:xfrm>
              <a:prstGeom prst="rect">
                <a:avLst/>
              </a:prstGeom>
              <a:noFill/>
            </p:spPr>
            <p:txBody>
              <a:bodyPr wrap="square" rtlCol="0">
                <a:spAutoFit/>
              </a:bodyPr>
              <a:lstStyle/>
              <a:p>
                <a14:m>
                  <m:oMath xmlns:m="http://schemas.openxmlformats.org/officeDocument/2006/math">
                    <m:r>
                      <a:rPr lang="de-DE" b="0" i="1" smtClean="0">
                        <a:latin typeface="Cambria Math"/>
                      </a:rPr>
                      <m:t>𝐸</m:t>
                    </m:r>
                    <m:r>
                      <a:rPr lang="de-DE" b="0" i="1" baseline="-25000" smtClean="0">
                        <a:latin typeface="Cambria Math"/>
                      </a:rPr>
                      <m:t>𝑎</m:t>
                    </m:r>
                    <m:r>
                      <a:rPr lang="de-DE" b="0" i="1" baseline="-25000" smtClean="0">
                        <a:latin typeface="Cambria Math"/>
                      </a:rPr>
                      <m:t>1</m:t>
                    </m:r>
                    <m:r>
                      <a:rPr lang="de-DE" b="0" i="1" smtClean="0">
                        <a:latin typeface="Cambria Math"/>
                      </a:rPr>
                      <m:t>=(</m:t>
                    </m:r>
                    <m:r>
                      <a:rPr lang="de-DE" b="0" i="1" smtClean="0">
                        <a:latin typeface="Cambria Math"/>
                      </a:rPr>
                      <m:t>𝑅𝑏</m:t>
                    </m:r>
                    <m:r>
                      <a:rPr lang="de-DE" b="0" i="1" baseline="-25000" smtClean="0">
                        <a:latin typeface="Cambria Math"/>
                      </a:rPr>
                      <m:t>1−</m:t>
                    </m:r>
                    <m:r>
                      <a:rPr lang="de-DE" b="0" i="1" smtClean="0">
                        <a:latin typeface="Cambria Math"/>
                      </a:rPr>
                      <m:t>𝑅𝑏</m:t>
                    </m:r>
                    <m:r>
                      <a:rPr lang="de-DE" b="0" i="1" baseline="-25000" smtClean="0">
                        <a:latin typeface="Cambria Math"/>
                      </a:rPr>
                      <m:t>2+</m:t>
                    </m:r>
                    <m:r>
                      <a:rPr lang="de-DE" b="0" i="1" smtClean="0">
                        <a:solidFill>
                          <a:schemeClr val="accent6">
                            <a:lumMod val="75000"/>
                          </a:schemeClr>
                        </a:solidFill>
                        <a:latin typeface="Cambria Math"/>
                      </a:rPr>
                      <m:t>𝑒𝑥𝑡𝑒𝑟𝑛𝑎𝑙</m:t>
                    </m:r>
                    <m:r>
                      <a:rPr lang="de-DE" b="0" i="1" smtClean="0">
                        <a:solidFill>
                          <a:schemeClr val="accent6">
                            <a:lumMod val="75000"/>
                          </a:schemeClr>
                        </a:solidFill>
                        <a:latin typeface="Cambria Math"/>
                      </a:rPr>
                      <m:t> </m:t>
                    </m:r>
                    <m:r>
                      <a:rPr lang="de-DE" b="0" i="1" smtClean="0">
                        <a:solidFill>
                          <a:schemeClr val="accent6">
                            <a:lumMod val="75000"/>
                          </a:schemeClr>
                        </a:solidFill>
                        <a:latin typeface="Cambria Math"/>
                      </a:rPr>
                      <m:t>𝑑𝑟𝑖𝑣𝑒</m:t>
                    </m:r>
                  </m:oMath>
                </a14:m>
                <a:r>
                  <a:rPr lang="en-US" sz="2000" dirty="0" smtClean="0"/>
                  <a:t>)</a:t>
                </a:r>
                <a:r>
                  <a:rPr lang="en-US" sz="2000" baseline="30000" dirty="0" smtClean="0"/>
                  <a:t>n</a:t>
                </a:r>
                <a:endParaRPr lang="en-US" sz="2000" baseline="30000" dirty="0"/>
              </a:p>
            </p:txBody>
          </p:sp>
        </mc:Choice>
        <mc:Fallback>
          <p:sp>
            <p:nvSpPr>
              <p:cNvPr id="7" name="TextBox 6"/>
              <p:cNvSpPr txBox="1">
                <a:spLocks noRot="1" noChangeAspect="1" noMove="1" noResize="1" noEditPoints="1" noAdjustHandles="1" noChangeArrowheads="1" noChangeShapeType="1" noTextEdit="1"/>
              </p:cNvSpPr>
              <p:nvPr/>
            </p:nvSpPr>
            <p:spPr>
              <a:xfrm>
                <a:off x="4075294" y="1066800"/>
                <a:ext cx="4125208" cy="400110"/>
              </a:xfrm>
              <a:prstGeom prst="rect">
                <a:avLst/>
              </a:prstGeom>
              <a:blipFill rotWithShape="1">
                <a:blip r:embed="rId2"/>
                <a:stretch>
                  <a:fillRect t="-7576" b="-25758"/>
                </a:stretch>
              </a:blipFill>
            </p:spPr>
            <p:txBody>
              <a:bodyPr/>
              <a:lstStyle/>
              <a:p>
                <a:r>
                  <a:rPr lang="en-US">
                    <a:noFill/>
                  </a:rPr>
                  <a:t> </a:t>
                </a:r>
              </a:p>
            </p:txBody>
          </p:sp>
        </mc:Fallback>
      </mc:AlternateContent>
      <p:sp>
        <p:nvSpPr>
          <p:cNvPr id="8" name="TextBox 7"/>
          <p:cNvSpPr txBox="1"/>
          <p:nvPr/>
        </p:nvSpPr>
        <p:spPr>
          <a:xfrm>
            <a:off x="439725" y="1216223"/>
            <a:ext cx="3031984" cy="646331"/>
          </a:xfrm>
          <a:prstGeom prst="rect">
            <a:avLst/>
          </a:prstGeom>
          <a:noFill/>
        </p:spPr>
        <p:txBody>
          <a:bodyPr wrap="none" rtlCol="0">
            <a:spAutoFit/>
          </a:bodyPr>
          <a:lstStyle/>
          <a:p>
            <a:r>
              <a:rPr lang="de-DE" dirty="0" smtClean="0"/>
              <a:t>Change in the excitatory drive </a:t>
            </a:r>
          </a:p>
          <a:p>
            <a:r>
              <a:rPr lang="de-DE" dirty="0" smtClean="0"/>
              <a:t>of the attention population:  </a:t>
            </a:r>
            <a:endParaRPr lang="en-US" dirty="0"/>
          </a:p>
        </p:txBody>
      </p:sp>
      <p:grpSp>
        <p:nvGrpSpPr>
          <p:cNvPr id="315" name="Group 314"/>
          <p:cNvGrpSpPr/>
          <p:nvPr/>
        </p:nvGrpSpPr>
        <p:grpSpPr>
          <a:xfrm>
            <a:off x="4605088" y="2355292"/>
            <a:ext cx="247439" cy="227157"/>
            <a:chOff x="4166452" y="2306983"/>
            <a:chExt cx="169874" cy="153924"/>
          </a:xfrm>
        </p:grpSpPr>
        <p:sp>
          <p:nvSpPr>
            <p:cNvPr id="309" name="Oval 308"/>
            <p:cNvSpPr/>
            <p:nvPr/>
          </p:nvSpPr>
          <p:spPr>
            <a:xfrm>
              <a:off x="4166452" y="2306983"/>
              <a:ext cx="169874" cy="153924"/>
            </a:xfrm>
            <a:prstGeom prst="ellipse">
              <a:avLst/>
            </a:prstGeom>
            <a:no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Minus 309"/>
            <p:cNvSpPr/>
            <p:nvPr/>
          </p:nvSpPr>
          <p:spPr>
            <a:xfrm>
              <a:off x="4198646" y="2360856"/>
              <a:ext cx="109657" cy="46176"/>
            </a:xfrm>
            <a:prstGeom prst="mathMinus">
              <a:avLst/>
            </a:prstGeom>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3"/>
          <p:cNvGrpSpPr/>
          <p:nvPr/>
        </p:nvGrpSpPr>
        <p:grpSpPr>
          <a:xfrm>
            <a:off x="3903068" y="2360856"/>
            <a:ext cx="247439" cy="224908"/>
            <a:chOff x="4995471" y="2280215"/>
            <a:chExt cx="169874" cy="152400"/>
          </a:xfrm>
        </p:grpSpPr>
        <p:sp>
          <p:nvSpPr>
            <p:cNvPr id="311" name="Plus 310"/>
            <p:cNvSpPr/>
            <p:nvPr/>
          </p:nvSpPr>
          <p:spPr>
            <a:xfrm>
              <a:off x="5014262" y="2290311"/>
              <a:ext cx="136500" cy="133469"/>
            </a:xfrm>
            <a:prstGeom prst="mathPlus">
              <a:avLst/>
            </a:prstGeom>
            <a:solidFill>
              <a:schemeClr val="accent6">
                <a:lumMod val="75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Oval 311"/>
            <p:cNvSpPr/>
            <p:nvPr/>
          </p:nvSpPr>
          <p:spPr>
            <a:xfrm>
              <a:off x="4995471" y="2280215"/>
              <a:ext cx="169874" cy="152400"/>
            </a:xfrm>
            <a:prstGeom prst="ellipse">
              <a:avLst/>
            </a:prstGeom>
            <a:no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16" name="Straight Arrow Connector 315"/>
          <p:cNvCxnSpPr/>
          <p:nvPr/>
        </p:nvCxnSpPr>
        <p:spPr>
          <a:xfrm>
            <a:off x="4031285" y="1924095"/>
            <a:ext cx="0" cy="436761"/>
          </a:xfrm>
          <a:prstGeom prst="straightConnector1">
            <a:avLst/>
          </a:prstGeom>
          <a:ln w="38100">
            <a:solidFill>
              <a:schemeClr val="accent6">
                <a:lumMod val="7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8" name="Straight Arrow Connector 317"/>
          <p:cNvCxnSpPr/>
          <p:nvPr/>
        </p:nvCxnSpPr>
        <p:spPr>
          <a:xfrm>
            <a:off x="4728807" y="1924364"/>
            <a:ext cx="0" cy="436761"/>
          </a:xfrm>
          <a:prstGeom prst="straightConnector1">
            <a:avLst/>
          </a:prstGeom>
          <a:ln w="38100">
            <a:solidFill>
              <a:schemeClr val="accent6">
                <a:lumMod val="7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19" name="Group 318"/>
          <p:cNvGrpSpPr/>
          <p:nvPr/>
        </p:nvGrpSpPr>
        <p:grpSpPr>
          <a:xfrm>
            <a:off x="801237" y="2360856"/>
            <a:ext cx="6968392" cy="4028276"/>
            <a:chOff x="801237" y="2360856"/>
            <a:chExt cx="6968392" cy="4028276"/>
          </a:xfrm>
        </p:grpSpPr>
        <p:grpSp>
          <p:nvGrpSpPr>
            <p:cNvPr id="320" name="Group 319"/>
            <p:cNvGrpSpPr/>
            <p:nvPr/>
          </p:nvGrpSpPr>
          <p:grpSpPr>
            <a:xfrm>
              <a:off x="801237" y="2360856"/>
              <a:ext cx="6968392" cy="4028276"/>
              <a:chOff x="801237" y="2360856"/>
              <a:chExt cx="6968392" cy="4028276"/>
            </a:xfrm>
          </p:grpSpPr>
          <p:grpSp>
            <p:nvGrpSpPr>
              <p:cNvPr id="323" name="Group 322"/>
              <p:cNvGrpSpPr/>
              <p:nvPr/>
            </p:nvGrpSpPr>
            <p:grpSpPr>
              <a:xfrm>
                <a:off x="3850745" y="2607079"/>
                <a:ext cx="381000" cy="381000"/>
                <a:chOff x="2514600" y="1981200"/>
                <a:chExt cx="381000" cy="381000"/>
              </a:xfrm>
            </p:grpSpPr>
            <p:sp>
              <p:nvSpPr>
                <p:cNvPr id="465" name="Oval 464"/>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6" name="Straight Connector 465"/>
                <p:cNvCxnSpPr>
                  <a:stCxn id="465" idx="1"/>
                  <a:endCxn id="465"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4" name="Group 323"/>
              <p:cNvGrpSpPr/>
              <p:nvPr/>
            </p:nvGrpSpPr>
            <p:grpSpPr>
              <a:xfrm>
                <a:off x="4538308" y="2607079"/>
                <a:ext cx="381000" cy="381000"/>
                <a:chOff x="3268098" y="1981200"/>
                <a:chExt cx="381000" cy="381000"/>
              </a:xfrm>
            </p:grpSpPr>
            <p:sp>
              <p:nvSpPr>
                <p:cNvPr id="463" name="Oval 462"/>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4" name="Straight Connector 463"/>
                <p:cNvCxnSpPr/>
                <p:nvPr/>
              </p:nvCxnSpPr>
              <p:spPr>
                <a:xfrm rot="5400000">
                  <a:off x="3321438" y="2051228"/>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5" name="Group 324"/>
              <p:cNvGrpSpPr/>
              <p:nvPr/>
            </p:nvGrpSpPr>
            <p:grpSpPr>
              <a:xfrm>
                <a:off x="3840606" y="3521669"/>
                <a:ext cx="381000" cy="381000"/>
                <a:chOff x="2514600" y="1981200"/>
                <a:chExt cx="381000" cy="381000"/>
              </a:xfrm>
            </p:grpSpPr>
            <p:sp>
              <p:nvSpPr>
                <p:cNvPr id="461" name="Oval 460"/>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2" name="Straight Connector 461"/>
                <p:cNvCxnSpPr>
                  <a:stCxn id="461" idx="1"/>
                  <a:endCxn id="461"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6" name="Group 325"/>
              <p:cNvGrpSpPr/>
              <p:nvPr/>
            </p:nvGrpSpPr>
            <p:grpSpPr>
              <a:xfrm>
                <a:off x="3277481" y="4867541"/>
                <a:ext cx="381000" cy="381000"/>
                <a:chOff x="2514600" y="1981200"/>
                <a:chExt cx="381000" cy="381000"/>
              </a:xfrm>
            </p:grpSpPr>
            <p:sp>
              <p:nvSpPr>
                <p:cNvPr id="459" name="Oval 458"/>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0" name="Straight Connector 459"/>
                <p:cNvCxnSpPr>
                  <a:stCxn id="459" idx="1"/>
                  <a:endCxn id="459"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7" name="Group 326"/>
              <p:cNvGrpSpPr/>
              <p:nvPr/>
            </p:nvGrpSpPr>
            <p:grpSpPr>
              <a:xfrm>
                <a:off x="4635446" y="4876800"/>
                <a:ext cx="381000" cy="381000"/>
                <a:chOff x="2514600" y="1981200"/>
                <a:chExt cx="381000" cy="381000"/>
              </a:xfrm>
            </p:grpSpPr>
            <p:sp>
              <p:nvSpPr>
                <p:cNvPr id="457" name="Oval 456"/>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8" name="Straight Connector 457"/>
                <p:cNvCxnSpPr>
                  <a:stCxn id="457" idx="1"/>
                  <a:endCxn id="457"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8" name="Group 327"/>
              <p:cNvGrpSpPr/>
              <p:nvPr/>
            </p:nvGrpSpPr>
            <p:grpSpPr>
              <a:xfrm>
                <a:off x="4548635" y="3541821"/>
                <a:ext cx="381000" cy="381000"/>
                <a:chOff x="3268098" y="1981200"/>
                <a:chExt cx="381000" cy="381000"/>
              </a:xfrm>
            </p:grpSpPr>
            <p:sp>
              <p:nvSpPr>
                <p:cNvPr id="455" name="Oval 454"/>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6" name="Straight Connector 455"/>
                <p:cNvCxnSpPr/>
                <p:nvPr/>
              </p:nvCxnSpPr>
              <p:spPr>
                <a:xfrm rot="5400000">
                  <a:off x="3321438" y="2051228"/>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9" name="Group 328"/>
              <p:cNvGrpSpPr/>
              <p:nvPr/>
            </p:nvGrpSpPr>
            <p:grpSpPr>
              <a:xfrm>
                <a:off x="3769507" y="4872799"/>
                <a:ext cx="381000" cy="381000"/>
                <a:chOff x="3268098" y="1981200"/>
                <a:chExt cx="381000" cy="381000"/>
              </a:xfrm>
            </p:grpSpPr>
            <p:sp>
              <p:nvSpPr>
                <p:cNvPr id="453" name="Oval 452"/>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4" name="Straight Connector 453"/>
                <p:cNvCxnSpPr/>
                <p:nvPr/>
              </p:nvCxnSpPr>
              <p:spPr>
                <a:xfrm rot="5400000">
                  <a:off x="3313881" y="2029943"/>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30" name="Group 329"/>
              <p:cNvGrpSpPr/>
              <p:nvPr/>
            </p:nvGrpSpPr>
            <p:grpSpPr>
              <a:xfrm>
                <a:off x="5156410" y="4872799"/>
                <a:ext cx="381000" cy="381000"/>
                <a:chOff x="3268098" y="1981200"/>
                <a:chExt cx="381000" cy="381000"/>
              </a:xfrm>
            </p:grpSpPr>
            <p:sp>
              <p:nvSpPr>
                <p:cNvPr id="451" name="Oval 450"/>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2" name="Straight Connector 451"/>
                <p:cNvCxnSpPr/>
                <p:nvPr/>
              </p:nvCxnSpPr>
              <p:spPr>
                <a:xfrm rot="5400000">
                  <a:off x="3313881" y="2029943"/>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31" name="Straight Connector 330"/>
              <p:cNvCxnSpPr>
                <a:stCxn id="461" idx="0"/>
                <a:endCxn id="420" idx="4"/>
              </p:cNvCxnSpPr>
              <p:nvPr/>
            </p:nvCxnSpPr>
            <p:spPr>
              <a:xfrm flipV="1">
                <a:off x="4031106" y="3153166"/>
                <a:ext cx="12595" cy="368503"/>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a:stCxn id="455" idx="0"/>
                <a:endCxn id="417" idx="1"/>
              </p:cNvCxnSpPr>
              <p:nvPr/>
            </p:nvCxnSpPr>
            <p:spPr>
              <a:xfrm flipH="1" flipV="1">
                <a:off x="4736845" y="3130450"/>
                <a:ext cx="2290" cy="411371"/>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grpSp>
            <p:nvGrpSpPr>
              <p:cNvPr id="333" name="Group 332"/>
              <p:cNvGrpSpPr/>
              <p:nvPr/>
            </p:nvGrpSpPr>
            <p:grpSpPr>
              <a:xfrm>
                <a:off x="1217437" y="3429000"/>
                <a:ext cx="381000" cy="381000"/>
                <a:chOff x="2514600" y="1981200"/>
                <a:chExt cx="381000" cy="381000"/>
              </a:xfrm>
            </p:grpSpPr>
            <p:sp>
              <p:nvSpPr>
                <p:cNvPr id="449" name="Oval 448"/>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0" name="Straight Connector 449"/>
                <p:cNvCxnSpPr>
                  <a:stCxn id="449" idx="1"/>
                  <a:endCxn id="449"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34" name="Group 333"/>
              <p:cNvGrpSpPr/>
              <p:nvPr/>
            </p:nvGrpSpPr>
            <p:grpSpPr>
              <a:xfrm>
                <a:off x="1905000" y="3429000"/>
                <a:ext cx="381000" cy="381000"/>
                <a:chOff x="3268098" y="1981200"/>
                <a:chExt cx="381000" cy="381000"/>
              </a:xfrm>
            </p:grpSpPr>
            <p:sp>
              <p:nvSpPr>
                <p:cNvPr id="447" name="Oval 446"/>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8" name="Straight Connector 447"/>
                <p:cNvCxnSpPr/>
                <p:nvPr/>
              </p:nvCxnSpPr>
              <p:spPr>
                <a:xfrm rot="5400000">
                  <a:off x="3321438" y="2051228"/>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35" name="Group 334"/>
              <p:cNvGrpSpPr/>
              <p:nvPr/>
            </p:nvGrpSpPr>
            <p:grpSpPr>
              <a:xfrm>
                <a:off x="6275479" y="3429000"/>
                <a:ext cx="381000" cy="381000"/>
                <a:chOff x="2514600" y="1981200"/>
                <a:chExt cx="381000" cy="381000"/>
              </a:xfrm>
            </p:grpSpPr>
            <p:sp>
              <p:nvSpPr>
                <p:cNvPr id="445" name="Oval 444"/>
                <p:cNvSpPr/>
                <p:nvPr/>
              </p:nvSpPr>
              <p:spPr>
                <a:xfrm>
                  <a:off x="2514600"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6" name="Straight Connector 445"/>
                <p:cNvCxnSpPr>
                  <a:stCxn id="445" idx="1"/>
                  <a:endCxn id="445" idx="5"/>
                </p:cNvCxnSpPr>
                <p:nvPr/>
              </p:nvCxnSpPr>
              <p:spPr>
                <a:xfrm>
                  <a:off x="2570396" y="2036996"/>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36" name="Group 335"/>
              <p:cNvGrpSpPr/>
              <p:nvPr/>
            </p:nvGrpSpPr>
            <p:grpSpPr>
              <a:xfrm>
                <a:off x="6963042" y="3429000"/>
                <a:ext cx="381000" cy="381000"/>
                <a:chOff x="3268098" y="1981200"/>
                <a:chExt cx="381000" cy="381000"/>
              </a:xfrm>
            </p:grpSpPr>
            <p:sp>
              <p:nvSpPr>
                <p:cNvPr id="443" name="Oval 442"/>
                <p:cNvSpPr/>
                <p:nvPr/>
              </p:nvSpPr>
              <p:spPr>
                <a:xfrm>
                  <a:off x="3268098" y="1981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4" name="Straight Connector 443"/>
                <p:cNvCxnSpPr/>
                <p:nvPr/>
              </p:nvCxnSpPr>
              <p:spPr>
                <a:xfrm rot="5400000">
                  <a:off x="3321438" y="2051228"/>
                  <a:ext cx="27432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37" name="Rectangle 336"/>
              <p:cNvSpPr/>
              <p:nvPr/>
            </p:nvSpPr>
            <p:spPr>
              <a:xfrm>
                <a:off x="6053212" y="3291230"/>
                <a:ext cx="1414387" cy="65254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8" name="Straight Connector 337"/>
              <p:cNvCxnSpPr>
                <a:endCxn id="401" idx="3"/>
              </p:cNvCxnSpPr>
              <p:nvPr/>
            </p:nvCxnSpPr>
            <p:spPr>
              <a:xfrm flipV="1">
                <a:off x="4095346" y="3693592"/>
                <a:ext cx="2712581" cy="1267493"/>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p:cNvCxnSpPr>
                <a:stCxn id="459" idx="7"/>
                <a:endCxn id="403" idx="3"/>
              </p:cNvCxnSpPr>
              <p:nvPr/>
            </p:nvCxnSpPr>
            <p:spPr>
              <a:xfrm flipV="1">
                <a:off x="3602685" y="3689851"/>
                <a:ext cx="2517747" cy="1233486"/>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p:cNvCxnSpPr>
                <a:stCxn id="457" idx="7"/>
                <a:endCxn id="412" idx="3"/>
              </p:cNvCxnSpPr>
              <p:nvPr/>
            </p:nvCxnSpPr>
            <p:spPr>
              <a:xfrm flipV="1">
                <a:off x="4960650" y="3855738"/>
                <a:ext cx="1217027" cy="1076858"/>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p:cNvCxnSpPr>
                <a:stCxn id="451" idx="7"/>
                <a:endCxn id="410" idx="3"/>
              </p:cNvCxnSpPr>
              <p:nvPr/>
            </p:nvCxnSpPr>
            <p:spPr>
              <a:xfrm flipV="1">
                <a:off x="5481614" y="3860178"/>
                <a:ext cx="1388954" cy="1068417"/>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p:cNvCxnSpPr>
                <a:stCxn id="455" idx="0"/>
                <a:endCxn id="386" idx="5"/>
              </p:cNvCxnSpPr>
              <p:nvPr/>
            </p:nvCxnSpPr>
            <p:spPr>
              <a:xfrm flipH="1" flipV="1">
                <a:off x="4268706" y="3086518"/>
                <a:ext cx="470429" cy="455303"/>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p:cNvCxnSpPr>
                <a:stCxn id="384" idx="3"/>
                <a:endCxn id="461" idx="0"/>
              </p:cNvCxnSpPr>
              <p:nvPr/>
            </p:nvCxnSpPr>
            <p:spPr>
              <a:xfrm flipH="1">
                <a:off x="4031106" y="3086275"/>
                <a:ext cx="474324" cy="435394"/>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344" name="Group 343"/>
              <p:cNvGrpSpPr/>
              <p:nvPr/>
            </p:nvGrpSpPr>
            <p:grpSpPr>
              <a:xfrm flipH="1">
                <a:off x="1410392" y="3966933"/>
                <a:ext cx="3816768" cy="1941146"/>
                <a:chOff x="6263880" y="5365572"/>
                <a:chExt cx="3332975" cy="1403663"/>
              </a:xfrm>
            </p:grpSpPr>
            <p:grpSp>
              <p:nvGrpSpPr>
                <p:cNvPr id="438" name="Group 437"/>
                <p:cNvGrpSpPr/>
                <p:nvPr/>
              </p:nvGrpSpPr>
              <p:grpSpPr>
                <a:xfrm>
                  <a:off x="6263880" y="6381631"/>
                  <a:ext cx="3332975" cy="387604"/>
                  <a:chOff x="3400586" y="4946396"/>
                  <a:chExt cx="3332975" cy="387604"/>
                </a:xfrm>
              </p:grpSpPr>
              <p:cxnSp>
                <p:nvCxnSpPr>
                  <p:cNvPr id="440" name="Straight Connector 439"/>
                  <p:cNvCxnSpPr/>
                  <p:nvPr/>
                </p:nvCxnSpPr>
                <p:spPr>
                  <a:xfrm flipH="1">
                    <a:off x="3400586" y="5323306"/>
                    <a:ext cx="3332975" cy="1"/>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p:cNvCxnSpPr>
                    <a:stCxn id="397" idx="4"/>
                  </p:cNvCxnSpPr>
                  <p:nvPr/>
                </p:nvCxnSpPr>
                <p:spPr>
                  <a:xfrm flipH="1">
                    <a:off x="3400586" y="4946396"/>
                    <a:ext cx="13075" cy="385675"/>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42" name="Straight Connector 441"/>
                  <p:cNvCxnSpPr/>
                  <p:nvPr/>
                </p:nvCxnSpPr>
                <p:spPr>
                  <a:xfrm flipH="1">
                    <a:off x="3869111" y="4962163"/>
                    <a:ext cx="0" cy="371837"/>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cxnSp>
              <p:nvCxnSpPr>
                <p:cNvPr id="439" name="Straight Connector 438"/>
                <p:cNvCxnSpPr/>
                <p:nvPr/>
              </p:nvCxnSpPr>
              <p:spPr>
                <a:xfrm flipH="1">
                  <a:off x="9588777" y="5365572"/>
                  <a:ext cx="0" cy="139839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cxnSp>
            <p:nvCxnSpPr>
              <p:cNvPr id="345" name="Straight Connector 344"/>
              <p:cNvCxnSpPr>
                <a:stCxn id="405" idx="5"/>
                <a:endCxn id="451" idx="1"/>
              </p:cNvCxnSpPr>
              <p:nvPr/>
            </p:nvCxnSpPr>
            <p:spPr>
              <a:xfrm>
                <a:off x="2441685" y="3671116"/>
                <a:ext cx="2770521" cy="1257479"/>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p:cNvCxnSpPr>
                <a:stCxn id="407" idx="5"/>
                <a:endCxn id="457" idx="1"/>
              </p:cNvCxnSpPr>
              <p:nvPr/>
            </p:nvCxnSpPr>
            <p:spPr>
              <a:xfrm>
                <a:off x="1745850" y="3696746"/>
                <a:ext cx="2945392" cy="123585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p:cNvCxnSpPr>
                <a:stCxn id="416" idx="5"/>
                <a:endCxn id="459" idx="1"/>
              </p:cNvCxnSpPr>
              <p:nvPr/>
            </p:nvCxnSpPr>
            <p:spPr>
              <a:xfrm>
                <a:off x="1693438" y="3849147"/>
                <a:ext cx="1639839" cy="1074190"/>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p:cNvCxnSpPr>
                <a:stCxn id="414" idx="5"/>
                <a:endCxn id="453" idx="1"/>
              </p:cNvCxnSpPr>
              <p:nvPr/>
            </p:nvCxnSpPr>
            <p:spPr>
              <a:xfrm>
                <a:off x="2386723" y="3849688"/>
                <a:ext cx="1438580" cy="1078907"/>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grpSp>
            <p:nvGrpSpPr>
              <p:cNvPr id="349" name="Group 348"/>
              <p:cNvGrpSpPr/>
              <p:nvPr/>
            </p:nvGrpSpPr>
            <p:grpSpPr>
              <a:xfrm>
                <a:off x="2721585" y="2797579"/>
                <a:ext cx="2104362" cy="2764911"/>
                <a:chOff x="3169885" y="2797579"/>
                <a:chExt cx="1656061" cy="2764911"/>
              </a:xfrm>
            </p:grpSpPr>
            <p:cxnSp>
              <p:nvCxnSpPr>
                <p:cNvPr id="433" name="Straight Connector 432"/>
                <p:cNvCxnSpPr/>
                <p:nvPr/>
              </p:nvCxnSpPr>
              <p:spPr>
                <a:xfrm>
                  <a:off x="3183481" y="2797579"/>
                  <a:ext cx="0" cy="275425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34" name="Straight Connector 433"/>
                <p:cNvCxnSpPr/>
                <p:nvPr/>
              </p:nvCxnSpPr>
              <p:spPr>
                <a:xfrm flipV="1">
                  <a:off x="3726596" y="5268463"/>
                  <a:ext cx="0" cy="294027"/>
                </a:xfrm>
                <a:prstGeom prst="line">
                  <a:avLst/>
                </a:prstGeom>
                <a:ln w="28575">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35" name="Straight Connector 434"/>
                <p:cNvCxnSpPr/>
                <p:nvPr/>
              </p:nvCxnSpPr>
              <p:spPr>
                <a:xfrm>
                  <a:off x="3169885" y="5551831"/>
                  <a:ext cx="165360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36" name="Straight Connector 435"/>
                <p:cNvCxnSpPr/>
                <p:nvPr/>
              </p:nvCxnSpPr>
              <p:spPr>
                <a:xfrm flipH="1" flipV="1">
                  <a:off x="4823488" y="5257800"/>
                  <a:ext cx="2458" cy="304690"/>
                </a:xfrm>
                <a:prstGeom prst="line">
                  <a:avLst/>
                </a:prstGeom>
                <a:ln w="28575">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37" name="Straight Connector 436"/>
                <p:cNvCxnSpPr>
                  <a:endCxn id="465" idx="2"/>
                </p:cNvCxnSpPr>
                <p:nvPr/>
              </p:nvCxnSpPr>
              <p:spPr>
                <a:xfrm>
                  <a:off x="3169885" y="2797579"/>
                  <a:ext cx="888610" cy="0"/>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350" name="Group 349"/>
              <p:cNvGrpSpPr/>
              <p:nvPr/>
            </p:nvGrpSpPr>
            <p:grpSpPr>
              <a:xfrm>
                <a:off x="3955640" y="2797579"/>
                <a:ext cx="1994544" cy="2877904"/>
                <a:chOff x="3947182" y="2797579"/>
                <a:chExt cx="1705033" cy="2877904"/>
              </a:xfrm>
            </p:grpSpPr>
            <p:cxnSp>
              <p:nvCxnSpPr>
                <p:cNvPr id="429" name="Straight Connector 428"/>
                <p:cNvCxnSpPr/>
                <p:nvPr/>
              </p:nvCxnSpPr>
              <p:spPr>
                <a:xfrm flipH="1" flipV="1">
                  <a:off x="5136507" y="5268463"/>
                  <a:ext cx="3400" cy="407020"/>
                </a:xfrm>
                <a:prstGeom prst="line">
                  <a:avLst/>
                </a:prstGeom>
                <a:ln w="28575">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30" name="Straight Connector 429"/>
                <p:cNvCxnSpPr>
                  <a:stCxn id="463" idx="6"/>
                </p:cNvCxnSpPr>
                <p:nvPr/>
              </p:nvCxnSpPr>
              <p:spPr>
                <a:xfrm>
                  <a:off x="4770972" y="2797579"/>
                  <a:ext cx="87499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31" name="Straight Connector 430"/>
                <p:cNvCxnSpPr/>
                <p:nvPr/>
              </p:nvCxnSpPr>
              <p:spPr>
                <a:xfrm flipH="1" flipV="1">
                  <a:off x="3952450" y="5253799"/>
                  <a:ext cx="7557" cy="407020"/>
                </a:xfrm>
                <a:prstGeom prst="line">
                  <a:avLst/>
                </a:prstGeom>
                <a:ln w="28575">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32" name="Straight Connector 431"/>
                <p:cNvCxnSpPr/>
                <p:nvPr/>
              </p:nvCxnSpPr>
              <p:spPr>
                <a:xfrm flipH="1">
                  <a:off x="3947182" y="5660819"/>
                  <a:ext cx="1705033" cy="0"/>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351" name="Group 350"/>
              <p:cNvGrpSpPr/>
              <p:nvPr/>
            </p:nvGrpSpPr>
            <p:grpSpPr>
              <a:xfrm>
                <a:off x="3803352" y="3879075"/>
                <a:ext cx="169874" cy="152400"/>
                <a:chOff x="2628900" y="1937490"/>
                <a:chExt cx="190500" cy="152400"/>
              </a:xfrm>
            </p:grpSpPr>
            <p:sp>
              <p:nvSpPr>
                <p:cNvPr id="427" name="Plus 426"/>
                <p:cNvSpPr/>
                <p:nvPr/>
              </p:nvSpPr>
              <p:spPr>
                <a:xfrm>
                  <a:off x="2645700" y="1951396"/>
                  <a:ext cx="153074" cy="133469"/>
                </a:xfrm>
                <a:prstGeom prst="mathPlus">
                  <a:avLst/>
                </a:prstGeom>
                <a:solidFill>
                  <a:srgbClr val="92D050"/>
                </a:solid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8" name="Oval 427"/>
                <p:cNvSpPr/>
                <p:nvPr/>
              </p:nvSpPr>
              <p:spPr>
                <a:xfrm>
                  <a:off x="2628900" y="1937490"/>
                  <a:ext cx="190500" cy="152400"/>
                </a:xfrm>
                <a:prstGeom prst="ellipse">
                  <a:avLst/>
                </a:prstGeom>
                <a:no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2" name="Group 351"/>
              <p:cNvGrpSpPr/>
              <p:nvPr/>
            </p:nvGrpSpPr>
            <p:grpSpPr>
              <a:xfrm>
                <a:off x="4109755" y="3867025"/>
                <a:ext cx="169874" cy="152400"/>
                <a:chOff x="2628900" y="1937490"/>
                <a:chExt cx="190500" cy="152400"/>
              </a:xfrm>
            </p:grpSpPr>
            <p:sp>
              <p:nvSpPr>
                <p:cNvPr id="425" name="Plus 424"/>
                <p:cNvSpPr/>
                <p:nvPr/>
              </p:nvSpPr>
              <p:spPr>
                <a:xfrm>
                  <a:off x="2645700" y="1951396"/>
                  <a:ext cx="153074" cy="133469"/>
                </a:xfrm>
                <a:prstGeom prst="mathPlus">
                  <a:avLst/>
                </a:prstGeom>
                <a:solidFill>
                  <a:srgbClr val="92D050"/>
                </a:solid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6" name="Oval 425"/>
                <p:cNvSpPr/>
                <p:nvPr/>
              </p:nvSpPr>
              <p:spPr>
                <a:xfrm>
                  <a:off x="2628900" y="1937490"/>
                  <a:ext cx="190500" cy="152400"/>
                </a:xfrm>
                <a:prstGeom prst="ellipse">
                  <a:avLst/>
                </a:prstGeom>
                <a:no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3" name="Group 352"/>
              <p:cNvGrpSpPr/>
              <p:nvPr/>
            </p:nvGrpSpPr>
            <p:grpSpPr>
              <a:xfrm>
                <a:off x="4465572" y="3871465"/>
                <a:ext cx="169874" cy="152400"/>
                <a:chOff x="2628900" y="1937490"/>
                <a:chExt cx="190500" cy="152400"/>
              </a:xfrm>
            </p:grpSpPr>
            <p:sp>
              <p:nvSpPr>
                <p:cNvPr id="423" name="Plus 422"/>
                <p:cNvSpPr/>
                <p:nvPr/>
              </p:nvSpPr>
              <p:spPr>
                <a:xfrm>
                  <a:off x="2645700" y="1951396"/>
                  <a:ext cx="153074" cy="133469"/>
                </a:xfrm>
                <a:prstGeom prst="mathPlus">
                  <a:avLst/>
                </a:prstGeom>
                <a:solidFill>
                  <a:srgbClr val="92D050"/>
                </a:solid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4" name="Oval 423"/>
                <p:cNvSpPr/>
                <p:nvPr/>
              </p:nvSpPr>
              <p:spPr>
                <a:xfrm>
                  <a:off x="2628900" y="1937490"/>
                  <a:ext cx="190500" cy="152400"/>
                </a:xfrm>
                <a:prstGeom prst="ellipse">
                  <a:avLst/>
                </a:prstGeom>
                <a:no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4" name="Group 353"/>
              <p:cNvGrpSpPr/>
              <p:nvPr/>
            </p:nvGrpSpPr>
            <p:grpSpPr>
              <a:xfrm>
                <a:off x="4828275" y="3878056"/>
                <a:ext cx="169874" cy="152400"/>
                <a:chOff x="2628900" y="1937490"/>
                <a:chExt cx="190500" cy="152400"/>
              </a:xfrm>
            </p:grpSpPr>
            <p:sp>
              <p:nvSpPr>
                <p:cNvPr id="421" name="Plus 420"/>
                <p:cNvSpPr/>
                <p:nvPr/>
              </p:nvSpPr>
              <p:spPr>
                <a:xfrm>
                  <a:off x="2645700" y="1951396"/>
                  <a:ext cx="153074" cy="133469"/>
                </a:xfrm>
                <a:prstGeom prst="mathPlus">
                  <a:avLst/>
                </a:prstGeom>
                <a:solidFill>
                  <a:srgbClr val="92D050"/>
                </a:solid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2" name="Oval 421"/>
                <p:cNvSpPr/>
                <p:nvPr/>
              </p:nvSpPr>
              <p:spPr>
                <a:xfrm>
                  <a:off x="2628900" y="1937490"/>
                  <a:ext cx="190500" cy="152400"/>
                </a:xfrm>
                <a:prstGeom prst="ellipse">
                  <a:avLst/>
                </a:prstGeom>
                <a:no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5" name="Group 354"/>
              <p:cNvGrpSpPr/>
              <p:nvPr/>
            </p:nvGrpSpPr>
            <p:grpSpPr>
              <a:xfrm>
                <a:off x="3958764" y="3000766"/>
                <a:ext cx="169874" cy="152400"/>
                <a:chOff x="2628900" y="1937490"/>
                <a:chExt cx="190500" cy="152400"/>
              </a:xfrm>
            </p:grpSpPr>
            <p:sp>
              <p:nvSpPr>
                <p:cNvPr id="419" name="Plus 418"/>
                <p:cNvSpPr/>
                <p:nvPr/>
              </p:nvSpPr>
              <p:spPr>
                <a:xfrm>
                  <a:off x="2645700" y="1951396"/>
                  <a:ext cx="153074" cy="133469"/>
                </a:xfrm>
                <a:prstGeom prst="mathPlus">
                  <a:avLst/>
                </a:prstGeom>
                <a:solidFill>
                  <a:srgbClr val="92D050"/>
                </a:solid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0" name="Oval 419"/>
                <p:cNvSpPr/>
                <p:nvPr/>
              </p:nvSpPr>
              <p:spPr>
                <a:xfrm>
                  <a:off x="2628900" y="1937490"/>
                  <a:ext cx="190500" cy="152400"/>
                </a:xfrm>
                <a:prstGeom prst="ellipse">
                  <a:avLst/>
                </a:prstGeom>
                <a:no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6" name="Group 355"/>
              <p:cNvGrpSpPr/>
              <p:nvPr/>
            </p:nvGrpSpPr>
            <p:grpSpPr>
              <a:xfrm>
                <a:off x="4653614" y="3000766"/>
                <a:ext cx="169874" cy="152400"/>
                <a:chOff x="2628900" y="1937490"/>
                <a:chExt cx="190500" cy="152400"/>
              </a:xfrm>
            </p:grpSpPr>
            <p:sp>
              <p:nvSpPr>
                <p:cNvPr id="417" name="Plus 416"/>
                <p:cNvSpPr/>
                <p:nvPr/>
              </p:nvSpPr>
              <p:spPr>
                <a:xfrm>
                  <a:off x="2645700" y="1951396"/>
                  <a:ext cx="153074" cy="133469"/>
                </a:xfrm>
                <a:prstGeom prst="mathPlus">
                  <a:avLst/>
                </a:prstGeom>
                <a:solidFill>
                  <a:srgbClr val="92D050"/>
                </a:solid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8" name="Oval 417"/>
                <p:cNvSpPr/>
                <p:nvPr/>
              </p:nvSpPr>
              <p:spPr>
                <a:xfrm>
                  <a:off x="2628900" y="1937490"/>
                  <a:ext cx="190500" cy="152400"/>
                </a:xfrm>
                <a:prstGeom prst="ellipse">
                  <a:avLst/>
                </a:prstGeom>
                <a:no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7" name="Group 356"/>
              <p:cNvGrpSpPr/>
              <p:nvPr/>
            </p:nvGrpSpPr>
            <p:grpSpPr>
              <a:xfrm>
                <a:off x="1548441" y="3719065"/>
                <a:ext cx="169874" cy="152400"/>
                <a:chOff x="2628900" y="1937490"/>
                <a:chExt cx="190500" cy="152400"/>
              </a:xfrm>
            </p:grpSpPr>
            <p:sp>
              <p:nvSpPr>
                <p:cNvPr id="415" name="Plus 414"/>
                <p:cNvSpPr/>
                <p:nvPr/>
              </p:nvSpPr>
              <p:spPr>
                <a:xfrm>
                  <a:off x="2645700" y="1951396"/>
                  <a:ext cx="153074" cy="133469"/>
                </a:xfrm>
                <a:prstGeom prst="mathPlus">
                  <a:avLst/>
                </a:prstGeom>
                <a:solidFill>
                  <a:srgbClr val="92D050"/>
                </a:solid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6" name="Oval 415"/>
                <p:cNvSpPr/>
                <p:nvPr/>
              </p:nvSpPr>
              <p:spPr>
                <a:xfrm>
                  <a:off x="2628900" y="1937490"/>
                  <a:ext cx="190500" cy="152400"/>
                </a:xfrm>
                <a:prstGeom prst="ellipse">
                  <a:avLst/>
                </a:prstGeom>
                <a:no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8" name="Group 357"/>
              <p:cNvGrpSpPr/>
              <p:nvPr/>
            </p:nvGrpSpPr>
            <p:grpSpPr>
              <a:xfrm>
                <a:off x="2241726" y="3719606"/>
                <a:ext cx="169874" cy="152400"/>
                <a:chOff x="2628900" y="1937490"/>
                <a:chExt cx="190500" cy="152400"/>
              </a:xfrm>
            </p:grpSpPr>
            <p:sp>
              <p:nvSpPr>
                <p:cNvPr id="413" name="Plus 412"/>
                <p:cNvSpPr/>
                <p:nvPr/>
              </p:nvSpPr>
              <p:spPr>
                <a:xfrm>
                  <a:off x="2645700" y="1951396"/>
                  <a:ext cx="153074" cy="133469"/>
                </a:xfrm>
                <a:prstGeom prst="mathPlus">
                  <a:avLst/>
                </a:prstGeom>
                <a:solidFill>
                  <a:srgbClr val="92D050"/>
                </a:solid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4" name="Oval 413"/>
                <p:cNvSpPr/>
                <p:nvPr/>
              </p:nvSpPr>
              <p:spPr>
                <a:xfrm>
                  <a:off x="2628900" y="1937490"/>
                  <a:ext cx="190500" cy="152400"/>
                </a:xfrm>
                <a:prstGeom prst="ellipse">
                  <a:avLst/>
                </a:prstGeom>
                <a:no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9" name="Group 358"/>
              <p:cNvGrpSpPr/>
              <p:nvPr/>
            </p:nvGrpSpPr>
            <p:grpSpPr>
              <a:xfrm>
                <a:off x="6152800" y="3725656"/>
                <a:ext cx="169874" cy="152400"/>
                <a:chOff x="2628900" y="1937490"/>
                <a:chExt cx="190500" cy="152400"/>
              </a:xfrm>
            </p:grpSpPr>
            <p:sp>
              <p:nvSpPr>
                <p:cNvPr id="411" name="Plus 410"/>
                <p:cNvSpPr/>
                <p:nvPr/>
              </p:nvSpPr>
              <p:spPr>
                <a:xfrm>
                  <a:off x="2645700" y="1951396"/>
                  <a:ext cx="153074" cy="133469"/>
                </a:xfrm>
                <a:prstGeom prst="mathPlus">
                  <a:avLst/>
                </a:prstGeom>
                <a:solidFill>
                  <a:srgbClr val="92D050"/>
                </a:solid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 name="Oval 411"/>
                <p:cNvSpPr/>
                <p:nvPr/>
              </p:nvSpPr>
              <p:spPr>
                <a:xfrm>
                  <a:off x="2628900" y="1937490"/>
                  <a:ext cx="190500" cy="152400"/>
                </a:xfrm>
                <a:prstGeom prst="ellipse">
                  <a:avLst/>
                </a:prstGeom>
                <a:no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0" name="Group 359"/>
              <p:cNvGrpSpPr/>
              <p:nvPr/>
            </p:nvGrpSpPr>
            <p:grpSpPr>
              <a:xfrm>
                <a:off x="6845691" y="3730096"/>
                <a:ext cx="169874" cy="152400"/>
                <a:chOff x="2628900" y="1937490"/>
                <a:chExt cx="190500" cy="152400"/>
              </a:xfrm>
            </p:grpSpPr>
            <p:sp>
              <p:nvSpPr>
                <p:cNvPr id="409" name="Plus 408"/>
                <p:cNvSpPr/>
                <p:nvPr/>
              </p:nvSpPr>
              <p:spPr>
                <a:xfrm>
                  <a:off x="2645700" y="1951396"/>
                  <a:ext cx="153074" cy="133469"/>
                </a:xfrm>
                <a:prstGeom prst="mathPlus">
                  <a:avLst/>
                </a:prstGeom>
                <a:solidFill>
                  <a:srgbClr val="92D050"/>
                </a:solid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 name="Oval 409"/>
                <p:cNvSpPr/>
                <p:nvPr/>
              </p:nvSpPr>
              <p:spPr>
                <a:xfrm>
                  <a:off x="2628900" y="1937490"/>
                  <a:ext cx="190500" cy="152400"/>
                </a:xfrm>
                <a:prstGeom prst="ellipse">
                  <a:avLst/>
                </a:prstGeom>
                <a:no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1" name="Group 360"/>
              <p:cNvGrpSpPr/>
              <p:nvPr/>
            </p:nvGrpSpPr>
            <p:grpSpPr>
              <a:xfrm>
                <a:off x="1600853" y="3566664"/>
                <a:ext cx="169874" cy="152400"/>
                <a:chOff x="1820063" y="2286000"/>
                <a:chExt cx="169874" cy="152400"/>
              </a:xfrm>
            </p:grpSpPr>
            <p:sp>
              <p:nvSpPr>
                <p:cNvPr id="407" name="Oval 406"/>
                <p:cNvSpPr/>
                <p:nvPr/>
              </p:nvSpPr>
              <p:spPr>
                <a:xfrm>
                  <a:off x="1820063" y="2286000"/>
                  <a:ext cx="169874" cy="152400"/>
                </a:xfrm>
                <a:prstGeom prst="ellipse">
                  <a:avLst/>
                </a:prstGeom>
                <a:no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8" name="Minus 407"/>
                <p:cNvSpPr/>
                <p:nvPr/>
              </p:nvSpPr>
              <p:spPr>
                <a:xfrm>
                  <a:off x="1852588" y="2339340"/>
                  <a:ext cx="109657" cy="45719"/>
                </a:xfrm>
                <a:prstGeom prst="mathMinus">
                  <a:avLst/>
                </a:prstGeom>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2" name="Group 361"/>
              <p:cNvGrpSpPr/>
              <p:nvPr/>
            </p:nvGrpSpPr>
            <p:grpSpPr>
              <a:xfrm>
                <a:off x="2296688" y="3541034"/>
                <a:ext cx="169874" cy="152400"/>
                <a:chOff x="1820063" y="2286000"/>
                <a:chExt cx="169874" cy="152400"/>
              </a:xfrm>
            </p:grpSpPr>
            <p:sp>
              <p:nvSpPr>
                <p:cNvPr id="405" name="Oval 404"/>
                <p:cNvSpPr/>
                <p:nvPr/>
              </p:nvSpPr>
              <p:spPr>
                <a:xfrm>
                  <a:off x="1820063" y="2286000"/>
                  <a:ext cx="169874" cy="152400"/>
                </a:xfrm>
                <a:prstGeom prst="ellipse">
                  <a:avLst/>
                </a:prstGeom>
                <a:no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6" name="Minus 405"/>
                <p:cNvSpPr/>
                <p:nvPr/>
              </p:nvSpPr>
              <p:spPr>
                <a:xfrm>
                  <a:off x="1852588" y="2339340"/>
                  <a:ext cx="109657" cy="45719"/>
                </a:xfrm>
                <a:prstGeom prst="mathMinus">
                  <a:avLst/>
                </a:prstGeom>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3" name="Group 362"/>
              <p:cNvGrpSpPr/>
              <p:nvPr/>
            </p:nvGrpSpPr>
            <p:grpSpPr>
              <a:xfrm>
                <a:off x="6095555" y="3559769"/>
                <a:ext cx="169874" cy="152400"/>
                <a:chOff x="1820063" y="2286000"/>
                <a:chExt cx="169874" cy="152400"/>
              </a:xfrm>
            </p:grpSpPr>
            <p:sp>
              <p:nvSpPr>
                <p:cNvPr id="403" name="Oval 402"/>
                <p:cNvSpPr/>
                <p:nvPr/>
              </p:nvSpPr>
              <p:spPr>
                <a:xfrm>
                  <a:off x="1820063" y="2286000"/>
                  <a:ext cx="169874" cy="152400"/>
                </a:xfrm>
                <a:prstGeom prst="ellipse">
                  <a:avLst/>
                </a:prstGeom>
                <a:no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4" name="Minus 403"/>
                <p:cNvSpPr/>
                <p:nvPr/>
              </p:nvSpPr>
              <p:spPr>
                <a:xfrm>
                  <a:off x="1845273" y="2339340"/>
                  <a:ext cx="109657" cy="45719"/>
                </a:xfrm>
                <a:prstGeom prst="mathMinus">
                  <a:avLst/>
                </a:prstGeom>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4" name="Group 363"/>
              <p:cNvGrpSpPr/>
              <p:nvPr/>
            </p:nvGrpSpPr>
            <p:grpSpPr>
              <a:xfrm>
                <a:off x="6783050" y="3563510"/>
                <a:ext cx="169874" cy="152400"/>
                <a:chOff x="1820063" y="2286000"/>
                <a:chExt cx="169874" cy="152400"/>
              </a:xfrm>
            </p:grpSpPr>
            <p:sp>
              <p:nvSpPr>
                <p:cNvPr id="401" name="Oval 400"/>
                <p:cNvSpPr/>
                <p:nvPr/>
              </p:nvSpPr>
              <p:spPr>
                <a:xfrm>
                  <a:off x="1820063" y="2286000"/>
                  <a:ext cx="169874" cy="152400"/>
                </a:xfrm>
                <a:prstGeom prst="ellipse">
                  <a:avLst/>
                </a:prstGeom>
                <a:no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2" name="Minus 401"/>
                <p:cNvSpPr/>
                <p:nvPr/>
              </p:nvSpPr>
              <p:spPr>
                <a:xfrm>
                  <a:off x="1845273" y="2339340"/>
                  <a:ext cx="109657" cy="45719"/>
                </a:xfrm>
                <a:prstGeom prst="mathMinus">
                  <a:avLst/>
                </a:prstGeom>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5" name="Group 364"/>
              <p:cNvGrpSpPr/>
              <p:nvPr/>
            </p:nvGrpSpPr>
            <p:grpSpPr>
              <a:xfrm>
                <a:off x="4606305" y="5248541"/>
                <a:ext cx="169874" cy="152400"/>
                <a:chOff x="1820063" y="2286000"/>
                <a:chExt cx="169874" cy="152400"/>
              </a:xfrm>
            </p:grpSpPr>
            <p:sp>
              <p:nvSpPr>
                <p:cNvPr id="399" name="Oval 398"/>
                <p:cNvSpPr/>
                <p:nvPr/>
              </p:nvSpPr>
              <p:spPr>
                <a:xfrm>
                  <a:off x="1820063" y="2286000"/>
                  <a:ext cx="169874" cy="152400"/>
                </a:xfrm>
                <a:prstGeom prst="ellipse">
                  <a:avLst/>
                </a:prstGeom>
                <a:no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Minus 399"/>
                <p:cNvSpPr/>
                <p:nvPr/>
              </p:nvSpPr>
              <p:spPr>
                <a:xfrm>
                  <a:off x="1852588" y="2339340"/>
                  <a:ext cx="109657" cy="45719"/>
                </a:xfrm>
                <a:prstGeom prst="mathMinus">
                  <a:avLst/>
                </a:prstGeom>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6" name="Group 365"/>
              <p:cNvGrpSpPr/>
              <p:nvPr/>
            </p:nvGrpSpPr>
            <p:grpSpPr>
              <a:xfrm>
                <a:off x="5127269" y="5230443"/>
                <a:ext cx="169874" cy="152400"/>
                <a:chOff x="1820063" y="2286000"/>
                <a:chExt cx="169874" cy="152400"/>
              </a:xfrm>
            </p:grpSpPr>
            <p:sp>
              <p:nvSpPr>
                <p:cNvPr id="397" name="Oval 396"/>
                <p:cNvSpPr/>
                <p:nvPr/>
              </p:nvSpPr>
              <p:spPr>
                <a:xfrm>
                  <a:off x="1820063" y="2286000"/>
                  <a:ext cx="169874" cy="152400"/>
                </a:xfrm>
                <a:prstGeom prst="ellipse">
                  <a:avLst/>
                </a:prstGeom>
                <a:no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8" name="Minus 397"/>
                <p:cNvSpPr/>
                <p:nvPr/>
              </p:nvSpPr>
              <p:spPr>
                <a:xfrm>
                  <a:off x="1852588" y="2339340"/>
                  <a:ext cx="109657" cy="45719"/>
                </a:xfrm>
                <a:prstGeom prst="mathMinus">
                  <a:avLst/>
                </a:prstGeom>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7" name="Group 366"/>
              <p:cNvGrpSpPr/>
              <p:nvPr/>
            </p:nvGrpSpPr>
            <p:grpSpPr>
              <a:xfrm>
                <a:off x="3570304" y="3957382"/>
                <a:ext cx="3778309" cy="2000656"/>
                <a:chOff x="6295838" y="5333561"/>
                <a:chExt cx="3303163" cy="1435674"/>
              </a:xfrm>
            </p:grpSpPr>
            <p:grpSp>
              <p:nvGrpSpPr>
                <p:cNvPr id="392" name="Group 391"/>
                <p:cNvGrpSpPr/>
                <p:nvPr/>
              </p:nvGrpSpPr>
              <p:grpSpPr>
                <a:xfrm>
                  <a:off x="6295838" y="6355710"/>
                  <a:ext cx="3303163" cy="413525"/>
                  <a:chOff x="3432544" y="4920475"/>
                  <a:chExt cx="3303163" cy="413525"/>
                </a:xfrm>
              </p:grpSpPr>
              <p:cxnSp>
                <p:nvCxnSpPr>
                  <p:cNvPr id="394" name="Straight Connector 393"/>
                  <p:cNvCxnSpPr/>
                  <p:nvPr/>
                </p:nvCxnSpPr>
                <p:spPr>
                  <a:xfrm>
                    <a:off x="3874028" y="4920475"/>
                    <a:ext cx="10692" cy="411596"/>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95" name="Straight Connector 394"/>
                  <p:cNvCxnSpPr/>
                  <p:nvPr/>
                </p:nvCxnSpPr>
                <p:spPr>
                  <a:xfrm flipH="1">
                    <a:off x="3432544" y="5334000"/>
                    <a:ext cx="330316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96" name="Straight Connector 395"/>
                  <p:cNvCxnSpPr/>
                  <p:nvPr/>
                </p:nvCxnSpPr>
                <p:spPr>
                  <a:xfrm flipH="1">
                    <a:off x="3438067" y="4935557"/>
                    <a:ext cx="1014" cy="396514"/>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cxnSp>
              <p:nvCxnSpPr>
                <p:cNvPr id="393" name="Straight Connector 392"/>
                <p:cNvCxnSpPr/>
                <p:nvPr/>
              </p:nvCxnSpPr>
              <p:spPr>
                <a:xfrm>
                  <a:off x="9588777" y="5333561"/>
                  <a:ext cx="0" cy="1430402"/>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368" name="Group 367"/>
              <p:cNvGrpSpPr/>
              <p:nvPr/>
            </p:nvGrpSpPr>
            <p:grpSpPr>
              <a:xfrm>
                <a:off x="4000848" y="5236728"/>
                <a:ext cx="169874" cy="152400"/>
                <a:chOff x="1820063" y="2286000"/>
                <a:chExt cx="169874" cy="152400"/>
              </a:xfrm>
            </p:grpSpPr>
            <p:sp>
              <p:nvSpPr>
                <p:cNvPr id="390" name="Oval 389"/>
                <p:cNvSpPr/>
                <p:nvPr/>
              </p:nvSpPr>
              <p:spPr>
                <a:xfrm>
                  <a:off x="1820063" y="2286000"/>
                  <a:ext cx="169874" cy="152400"/>
                </a:xfrm>
                <a:prstGeom prst="ellipse">
                  <a:avLst/>
                </a:prstGeom>
                <a:no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1" name="Minus 390"/>
                <p:cNvSpPr/>
                <p:nvPr/>
              </p:nvSpPr>
              <p:spPr>
                <a:xfrm>
                  <a:off x="1852588" y="2339340"/>
                  <a:ext cx="109657" cy="45719"/>
                </a:xfrm>
                <a:prstGeom prst="mathMinus">
                  <a:avLst/>
                </a:prstGeom>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9" name="Group 368"/>
              <p:cNvGrpSpPr/>
              <p:nvPr/>
            </p:nvGrpSpPr>
            <p:grpSpPr>
              <a:xfrm>
                <a:off x="3491685" y="5248540"/>
                <a:ext cx="169874" cy="152400"/>
                <a:chOff x="1820063" y="2286000"/>
                <a:chExt cx="169874" cy="152400"/>
              </a:xfrm>
            </p:grpSpPr>
            <p:sp>
              <p:nvSpPr>
                <p:cNvPr id="388" name="Oval 387"/>
                <p:cNvSpPr/>
                <p:nvPr/>
              </p:nvSpPr>
              <p:spPr>
                <a:xfrm>
                  <a:off x="1820063" y="2286000"/>
                  <a:ext cx="169874" cy="152400"/>
                </a:xfrm>
                <a:prstGeom prst="ellipse">
                  <a:avLst/>
                </a:prstGeom>
                <a:no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 name="Minus 388"/>
                <p:cNvSpPr/>
                <p:nvPr/>
              </p:nvSpPr>
              <p:spPr>
                <a:xfrm>
                  <a:off x="1852588" y="2339340"/>
                  <a:ext cx="109657" cy="45719"/>
                </a:xfrm>
                <a:prstGeom prst="mathMinus">
                  <a:avLst/>
                </a:prstGeom>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0" name="Group 369"/>
              <p:cNvGrpSpPr/>
              <p:nvPr/>
            </p:nvGrpSpPr>
            <p:grpSpPr>
              <a:xfrm>
                <a:off x="4123709" y="2955136"/>
                <a:ext cx="169874" cy="153924"/>
                <a:chOff x="1828014" y="2309761"/>
                <a:chExt cx="169874" cy="153924"/>
              </a:xfrm>
            </p:grpSpPr>
            <p:sp>
              <p:nvSpPr>
                <p:cNvPr id="386" name="Oval 385"/>
                <p:cNvSpPr/>
                <p:nvPr/>
              </p:nvSpPr>
              <p:spPr>
                <a:xfrm>
                  <a:off x="1828014" y="2309761"/>
                  <a:ext cx="169874" cy="153924"/>
                </a:xfrm>
                <a:prstGeom prst="ellipse">
                  <a:avLst/>
                </a:prstGeom>
                <a:no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7" name="Minus 386"/>
                <p:cNvSpPr/>
                <p:nvPr/>
              </p:nvSpPr>
              <p:spPr>
                <a:xfrm>
                  <a:off x="1852588" y="2363634"/>
                  <a:ext cx="109657" cy="46176"/>
                </a:xfrm>
                <a:prstGeom prst="mathMinus">
                  <a:avLst/>
                </a:prstGeom>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1" name="Group 370"/>
              <p:cNvGrpSpPr/>
              <p:nvPr/>
            </p:nvGrpSpPr>
            <p:grpSpPr>
              <a:xfrm>
                <a:off x="4480553" y="2956193"/>
                <a:ext cx="169874" cy="152400"/>
                <a:chOff x="1820063" y="2278049"/>
                <a:chExt cx="169874" cy="152400"/>
              </a:xfrm>
            </p:grpSpPr>
            <p:sp>
              <p:nvSpPr>
                <p:cNvPr id="384" name="Oval 383"/>
                <p:cNvSpPr/>
                <p:nvPr/>
              </p:nvSpPr>
              <p:spPr>
                <a:xfrm>
                  <a:off x="1820063" y="2278049"/>
                  <a:ext cx="169874" cy="152400"/>
                </a:xfrm>
                <a:prstGeom prst="ellipse">
                  <a:avLst/>
                </a:prstGeom>
                <a:no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5" name="Minus 384"/>
                <p:cNvSpPr/>
                <p:nvPr/>
              </p:nvSpPr>
              <p:spPr>
                <a:xfrm>
                  <a:off x="1844637" y="2331389"/>
                  <a:ext cx="109657" cy="45719"/>
                </a:xfrm>
                <a:prstGeom prst="mathMinus">
                  <a:avLst/>
                </a:prstGeom>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2" name="TextBox 371"/>
              <p:cNvSpPr txBox="1"/>
              <p:nvPr/>
            </p:nvSpPr>
            <p:spPr>
              <a:xfrm>
                <a:off x="5935473" y="2938615"/>
                <a:ext cx="1834156" cy="369332"/>
              </a:xfrm>
              <a:prstGeom prst="rect">
                <a:avLst/>
              </a:prstGeom>
              <a:noFill/>
            </p:spPr>
            <p:txBody>
              <a:bodyPr wrap="none" rtlCol="0">
                <a:spAutoFit/>
              </a:bodyPr>
              <a:lstStyle/>
              <a:p>
                <a:r>
                  <a:rPr lang="de-DE" dirty="0" smtClean="0"/>
                  <a:t>RE-LE Opponency</a:t>
                </a:r>
                <a:endParaRPr lang="en-US" dirty="0"/>
              </a:p>
            </p:txBody>
          </p:sp>
          <p:sp>
            <p:nvSpPr>
              <p:cNvPr id="373" name="TextBox 372"/>
              <p:cNvSpPr txBox="1"/>
              <p:nvPr/>
            </p:nvSpPr>
            <p:spPr>
              <a:xfrm>
                <a:off x="801237" y="2912770"/>
                <a:ext cx="1834156" cy="369332"/>
              </a:xfrm>
              <a:prstGeom prst="rect">
                <a:avLst/>
              </a:prstGeom>
              <a:noFill/>
            </p:spPr>
            <p:txBody>
              <a:bodyPr wrap="none" rtlCol="0">
                <a:spAutoFit/>
              </a:bodyPr>
              <a:lstStyle/>
              <a:p>
                <a:r>
                  <a:rPr lang="de-DE" dirty="0" smtClean="0"/>
                  <a:t>LE-RE Opponency</a:t>
                </a:r>
                <a:endParaRPr lang="en-US" dirty="0"/>
              </a:p>
            </p:txBody>
          </p:sp>
          <p:sp>
            <p:nvSpPr>
              <p:cNvPr id="374" name="TextBox 373"/>
              <p:cNvSpPr txBox="1"/>
              <p:nvPr/>
            </p:nvSpPr>
            <p:spPr>
              <a:xfrm>
                <a:off x="2734726" y="2360856"/>
                <a:ext cx="1068626" cy="369332"/>
              </a:xfrm>
              <a:prstGeom prst="rect">
                <a:avLst/>
              </a:prstGeom>
              <a:noFill/>
            </p:spPr>
            <p:txBody>
              <a:bodyPr wrap="none" rtlCol="0">
                <a:spAutoFit/>
              </a:bodyPr>
              <a:lstStyle/>
              <a:p>
                <a:r>
                  <a:rPr lang="de-DE" dirty="0" smtClean="0"/>
                  <a:t>Attention</a:t>
                </a:r>
                <a:endParaRPr lang="en-US" dirty="0"/>
              </a:p>
            </p:txBody>
          </p:sp>
          <p:sp>
            <p:nvSpPr>
              <p:cNvPr id="375" name="TextBox 374"/>
              <p:cNvSpPr txBox="1"/>
              <p:nvPr/>
            </p:nvSpPr>
            <p:spPr>
              <a:xfrm>
                <a:off x="2740741" y="3194178"/>
                <a:ext cx="1262974" cy="369332"/>
              </a:xfrm>
              <a:prstGeom prst="rect">
                <a:avLst/>
              </a:prstGeom>
              <a:noFill/>
            </p:spPr>
            <p:txBody>
              <a:bodyPr wrap="none" rtlCol="0">
                <a:spAutoFit/>
              </a:bodyPr>
              <a:lstStyle/>
              <a:p>
                <a:r>
                  <a:rPr lang="de-DE" dirty="0" smtClean="0"/>
                  <a:t>Summation</a:t>
                </a:r>
                <a:endParaRPr lang="en-US" dirty="0"/>
              </a:p>
            </p:txBody>
          </p:sp>
          <p:cxnSp>
            <p:nvCxnSpPr>
              <p:cNvPr id="376" name="Straight Connector 375"/>
              <p:cNvCxnSpPr>
                <a:stCxn id="459" idx="0"/>
                <a:endCxn id="428" idx="4"/>
              </p:cNvCxnSpPr>
              <p:nvPr/>
            </p:nvCxnSpPr>
            <p:spPr>
              <a:xfrm flipV="1">
                <a:off x="3467981" y="4031475"/>
                <a:ext cx="420308" cy="836066"/>
              </a:xfrm>
              <a:prstGeom prst="line">
                <a:avLst/>
              </a:prstGeom>
              <a:ln w="38100">
                <a:solidFill>
                  <a:srgbClr val="92D05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7" name="Straight Connector 376"/>
              <p:cNvCxnSpPr>
                <a:stCxn id="453" idx="7"/>
                <a:endCxn id="424" idx="3"/>
              </p:cNvCxnSpPr>
              <p:nvPr/>
            </p:nvCxnSpPr>
            <p:spPr>
              <a:xfrm flipV="1">
                <a:off x="4094711" y="4001547"/>
                <a:ext cx="395738" cy="927048"/>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p:cNvCxnSpPr>
                <a:stCxn id="426" idx="5"/>
                <a:endCxn id="457" idx="1"/>
              </p:cNvCxnSpPr>
              <p:nvPr/>
            </p:nvCxnSpPr>
            <p:spPr>
              <a:xfrm>
                <a:off x="4254752" y="3997107"/>
                <a:ext cx="436490" cy="935489"/>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p:cNvCxnSpPr>
                <a:stCxn id="451" idx="1"/>
                <a:endCxn id="421" idx="1"/>
              </p:cNvCxnSpPr>
              <p:nvPr/>
            </p:nvCxnSpPr>
            <p:spPr>
              <a:xfrm flipH="1" flipV="1">
                <a:off x="4911506" y="4007740"/>
                <a:ext cx="300700" cy="920855"/>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sp>
            <p:nvSpPr>
              <p:cNvPr id="380" name="TextBox 379"/>
              <p:cNvSpPr txBox="1"/>
              <p:nvPr/>
            </p:nvSpPr>
            <p:spPr>
              <a:xfrm>
                <a:off x="2667000" y="6019800"/>
                <a:ext cx="1609287" cy="369332"/>
              </a:xfrm>
              <a:prstGeom prst="rect">
                <a:avLst/>
              </a:prstGeom>
              <a:noFill/>
            </p:spPr>
            <p:txBody>
              <a:bodyPr wrap="none" rtlCol="0">
                <a:spAutoFit/>
              </a:bodyPr>
              <a:lstStyle/>
              <a:p>
                <a:r>
                  <a:rPr lang="de-DE" dirty="0" smtClean="0"/>
                  <a:t>Left monocular</a:t>
                </a:r>
                <a:endParaRPr lang="en-US" dirty="0"/>
              </a:p>
            </p:txBody>
          </p:sp>
          <p:sp>
            <p:nvSpPr>
              <p:cNvPr id="381" name="TextBox 380"/>
              <p:cNvSpPr txBox="1"/>
              <p:nvPr/>
            </p:nvSpPr>
            <p:spPr>
              <a:xfrm>
                <a:off x="4557440" y="6019800"/>
                <a:ext cx="1734257" cy="369332"/>
              </a:xfrm>
              <a:prstGeom prst="rect">
                <a:avLst/>
              </a:prstGeom>
              <a:noFill/>
            </p:spPr>
            <p:txBody>
              <a:bodyPr wrap="none" rtlCol="0">
                <a:spAutoFit/>
              </a:bodyPr>
              <a:lstStyle/>
              <a:p>
                <a:r>
                  <a:rPr lang="de-DE" dirty="0" smtClean="0"/>
                  <a:t>Right monocular</a:t>
                </a:r>
                <a:endParaRPr lang="en-US" dirty="0"/>
              </a:p>
            </p:txBody>
          </p:sp>
          <p:sp>
            <p:nvSpPr>
              <p:cNvPr id="382" name="Rectangle 381"/>
              <p:cNvSpPr/>
              <p:nvPr/>
            </p:nvSpPr>
            <p:spPr>
              <a:xfrm>
                <a:off x="1098970" y="3304834"/>
                <a:ext cx="1414387" cy="65254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3" name="Straight Connector 382"/>
              <p:cNvCxnSpPr/>
              <p:nvPr/>
            </p:nvCxnSpPr>
            <p:spPr>
              <a:xfrm>
                <a:off x="5934960" y="2797579"/>
                <a:ext cx="0" cy="2863240"/>
              </a:xfrm>
              <a:prstGeom prst="line">
                <a:avLst/>
              </a:prstGeom>
              <a:ln w="28575"/>
            </p:spPr>
            <p:style>
              <a:lnRef idx="1">
                <a:schemeClr val="accent1"/>
              </a:lnRef>
              <a:fillRef idx="0">
                <a:schemeClr val="accent1"/>
              </a:fillRef>
              <a:effectRef idx="0">
                <a:schemeClr val="accent1"/>
              </a:effectRef>
              <a:fontRef idx="minor">
                <a:schemeClr val="tx1"/>
              </a:fontRef>
            </p:style>
          </p:cxnSp>
        </p:grpSp>
        <p:cxnSp>
          <p:nvCxnSpPr>
            <p:cNvPr id="321" name="Straight Connector 320"/>
            <p:cNvCxnSpPr/>
            <p:nvPr/>
          </p:nvCxnSpPr>
          <p:spPr>
            <a:xfrm flipV="1">
              <a:off x="4919308" y="2797579"/>
              <a:ext cx="562306" cy="2456"/>
            </a:xfrm>
            <a:prstGeom prst="line">
              <a:avLst/>
            </a:prstGeom>
            <a:ln w="28575">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22" name="Straight Connector 321"/>
            <p:cNvCxnSpPr/>
            <p:nvPr/>
          </p:nvCxnSpPr>
          <p:spPr>
            <a:xfrm flipH="1" flipV="1">
              <a:off x="3280078" y="2798807"/>
              <a:ext cx="562306" cy="2456"/>
            </a:xfrm>
            <a:prstGeom prst="line">
              <a:avLst/>
            </a:prstGeom>
            <a:ln w="28575">
              <a:headEnd type="none" w="med" len="med"/>
              <a:tailEnd type="triangle"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470" name="TextBox 469"/>
              <p:cNvSpPr txBox="1"/>
              <p:nvPr/>
            </p:nvSpPr>
            <p:spPr>
              <a:xfrm>
                <a:off x="4110245" y="1419255"/>
                <a:ext cx="4125208" cy="400110"/>
              </a:xfrm>
              <a:prstGeom prst="rect">
                <a:avLst/>
              </a:prstGeom>
              <a:noFill/>
            </p:spPr>
            <p:txBody>
              <a:bodyPr wrap="square" rtlCol="0">
                <a:spAutoFit/>
              </a:bodyPr>
              <a:lstStyle/>
              <a:p>
                <a14:m>
                  <m:oMath xmlns:m="http://schemas.openxmlformats.org/officeDocument/2006/math">
                    <m:r>
                      <a:rPr lang="de-DE" b="0" i="1" smtClean="0">
                        <a:latin typeface="Cambria Math"/>
                      </a:rPr>
                      <m:t>𝐸</m:t>
                    </m:r>
                    <m:r>
                      <a:rPr lang="de-DE" b="0" i="1" baseline="-25000" smtClean="0">
                        <a:latin typeface="Cambria Math"/>
                      </a:rPr>
                      <m:t>𝑎</m:t>
                    </m:r>
                    <m:r>
                      <a:rPr lang="de-DE" b="0" i="1" baseline="-25000" smtClean="0">
                        <a:latin typeface="Cambria Math"/>
                      </a:rPr>
                      <m:t>2</m:t>
                    </m:r>
                    <m:r>
                      <a:rPr lang="de-DE" b="0" i="1" smtClean="0">
                        <a:latin typeface="Cambria Math"/>
                      </a:rPr>
                      <m:t>=(</m:t>
                    </m:r>
                    <m:r>
                      <a:rPr lang="de-DE" b="0" i="1" smtClean="0">
                        <a:latin typeface="Cambria Math"/>
                      </a:rPr>
                      <m:t>𝑅𝑏</m:t>
                    </m:r>
                    <m:r>
                      <a:rPr lang="de-DE" b="0" i="1" baseline="-25000" smtClean="0">
                        <a:latin typeface="Cambria Math"/>
                      </a:rPr>
                      <m:t>2</m:t>
                    </m:r>
                    <m:r>
                      <a:rPr lang="de-DE" b="0" i="1" smtClean="0">
                        <a:latin typeface="Cambria Math"/>
                      </a:rPr>
                      <m:t>−</m:t>
                    </m:r>
                    <m:r>
                      <a:rPr lang="de-DE" b="0" i="1" smtClean="0">
                        <a:latin typeface="Cambria Math"/>
                      </a:rPr>
                      <m:t>𝑅𝑏</m:t>
                    </m:r>
                    <m:r>
                      <a:rPr lang="de-DE" b="0" i="1" baseline="-25000" smtClean="0">
                        <a:latin typeface="Cambria Math"/>
                      </a:rPr>
                      <m:t>1</m:t>
                    </m:r>
                    <m:r>
                      <a:rPr lang="de-DE" b="0" i="1" smtClean="0">
                        <a:solidFill>
                          <a:schemeClr val="accent6">
                            <a:lumMod val="75000"/>
                          </a:schemeClr>
                        </a:solidFill>
                        <a:latin typeface="Cambria Math"/>
                      </a:rPr>
                      <m:t>−</m:t>
                    </m:r>
                    <m:r>
                      <a:rPr lang="de-DE" b="0" i="1" smtClean="0">
                        <a:solidFill>
                          <a:schemeClr val="accent6">
                            <a:lumMod val="75000"/>
                          </a:schemeClr>
                        </a:solidFill>
                        <a:latin typeface="Cambria Math"/>
                      </a:rPr>
                      <m:t>𝑒𝑥𝑡𝑒𝑟𝑛𝑎𝑙</m:t>
                    </m:r>
                    <m:r>
                      <a:rPr lang="de-DE" b="0" i="1" smtClean="0">
                        <a:solidFill>
                          <a:schemeClr val="accent6">
                            <a:lumMod val="75000"/>
                          </a:schemeClr>
                        </a:solidFill>
                        <a:latin typeface="Cambria Math"/>
                      </a:rPr>
                      <m:t> </m:t>
                    </m:r>
                    <m:r>
                      <a:rPr lang="de-DE" b="0" i="1" smtClean="0">
                        <a:solidFill>
                          <a:schemeClr val="accent6">
                            <a:lumMod val="75000"/>
                          </a:schemeClr>
                        </a:solidFill>
                        <a:latin typeface="Cambria Math"/>
                      </a:rPr>
                      <m:t>𝑑𝑟𝑖𝑣𝑒</m:t>
                    </m:r>
                  </m:oMath>
                </a14:m>
                <a:r>
                  <a:rPr lang="en-US" sz="2000" dirty="0" smtClean="0"/>
                  <a:t>)</a:t>
                </a:r>
                <a:r>
                  <a:rPr lang="en-US" sz="2000" baseline="30000" dirty="0" smtClean="0"/>
                  <a:t>n</a:t>
                </a:r>
                <a:endParaRPr lang="en-US" sz="2000" baseline="30000" dirty="0"/>
              </a:p>
            </p:txBody>
          </p:sp>
        </mc:Choice>
        <mc:Fallback>
          <p:sp>
            <p:nvSpPr>
              <p:cNvPr id="470" name="TextBox 469"/>
              <p:cNvSpPr txBox="1">
                <a:spLocks noRot="1" noChangeAspect="1" noMove="1" noResize="1" noEditPoints="1" noAdjustHandles="1" noChangeArrowheads="1" noChangeShapeType="1" noTextEdit="1"/>
              </p:cNvSpPr>
              <p:nvPr/>
            </p:nvSpPr>
            <p:spPr>
              <a:xfrm>
                <a:off x="4110245" y="1419255"/>
                <a:ext cx="4125208" cy="400110"/>
              </a:xfrm>
              <a:prstGeom prst="rect">
                <a:avLst/>
              </a:prstGeom>
              <a:blipFill rotWithShape="1">
                <a:blip r:embed="rId3"/>
                <a:stretch>
                  <a:fillRect t="-7692" b="-27692"/>
                </a:stretch>
              </a:blipFill>
            </p:spPr>
            <p:txBody>
              <a:bodyPr/>
              <a:lstStyle/>
              <a:p>
                <a:r>
                  <a:rPr lang="en-US">
                    <a:noFill/>
                  </a:rPr>
                  <a:t> </a:t>
                </a:r>
              </a:p>
            </p:txBody>
          </p:sp>
        </mc:Fallback>
      </mc:AlternateContent>
      <p:sp>
        <p:nvSpPr>
          <p:cNvPr id="471" name="Title 470"/>
          <p:cNvSpPr>
            <a:spLocks noGrp="1"/>
          </p:cNvSpPr>
          <p:nvPr>
            <p:ph type="title"/>
          </p:nvPr>
        </p:nvSpPr>
        <p:spPr/>
        <p:txBody>
          <a:bodyPr>
            <a:normAutofit fontScale="90000"/>
          </a:bodyPr>
          <a:lstStyle/>
          <a:p>
            <a:r>
              <a:rPr lang="de-DE" b="1" dirty="0"/>
              <a:t>Voluntary attention as facilitation &amp; suppression of the excitatory attentional drive</a:t>
            </a:r>
            <a:endParaRPr lang="en-US" dirty="0"/>
          </a:p>
        </p:txBody>
      </p:sp>
    </p:spTree>
    <p:extLst>
      <p:ext uri="{BB962C8B-B14F-4D97-AF65-F5344CB8AC3E}">
        <p14:creationId xmlns:p14="http://schemas.microsoft.com/office/powerpoint/2010/main" val="877030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39725" y="1216223"/>
            <a:ext cx="3031984" cy="646331"/>
          </a:xfrm>
          <a:prstGeom prst="rect">
            <a:avLst/>
          </a:prstGeom>
          <a:noFill/>
        </p:spPr>
        <p:txBody>
          <a:bodyPr wrap="none" rtlCol="0">
            <a:spAutoFit/>
          </a:bodyPr>
          <a:lstStyle/>
          <a:p>
            <a:r>
              <a:rPr lang="de-DE" dirty="0" smtClean="0"/>
              <a:t>Change in the excitatory </a:t>
            </a:r>
            <a:r>
              <a:rPr lang="de-DE" dirty="0" smtClean="0"/>
              <a:t>drive </a:t>
            </a:r>
            <a:endParaRPr lang="de-DE" dirty="0" smtClean="0"/>
          </a:p>
          <a:p>
            <a:r>
              <a:rPr lang="de-DE" dirty="0" smtClean="0"/>
              <a:t>of the attention population:  </a:t>
            </a:r>
            <a:endParaRPr lang="en-US" dirty="0"/>
          </a:p>
        </p:txBody>
      </p:sp>
      <p:pic>
        <p:nvPicPr>
          <p:cNvPr id="2051" name="Picture 3" descr="C:\Users\kkaduk\Desktop\Kristin\GitHub\neuromatch_project\plots\example_plots\simulation_ext_attention_drive_[0.060,-0.060].png"/>
          <p:cNvPicPr>
            <a:picLocks noChangeAspect="1" noChangeArrowheads="1"/>
          </p:cNvPicPr>
          <p:nvPr/>
        </p:nvPicPr>
        <p:blipFill rotWithShape="1">
          <a:blip r:embed="rId2">
            <a:extLst>
              <a:ext uri="{28A0092B-C50C-407E-A947-70E740481C1C}">
                <a14:useLocalDpi xmlns:a14="http://schemas.microsoft.com/office/drawing/2010/main" val="0"/>
              </a:ext>
            </a:extLst>
          </a:blip>
          <a:srcRect r="26538" b="27464"/>
          <a:stretch/>
        </p:blipFill>
        <p:spPr bwMode="auto">
          <a:xfrm>
            <a:off x="304800" y="3505200"/>
            <a:ext cx="5709797" cy="3132125"/>
          </a:xfrm>
          <a:prstGeom prst="rect">
            <a:avLst/>
          </a:prstGeom>
          <a:noFill/>
          <a:extLst>
            <a:ext uri="{909E8E84-426E-40DD-AFC4-6F175D3DCCD1}">
              <a14:hiddenFill xmlns:a14="http://schemas.microsoft.com/office/drawing/2010/main">
                <a:solidFill>
                  <a:srgbClr val="FFFFFF"/>
                </a:solidFill>
              </a14:hiddenFill>
            </a:ext>
          </a:extLst>
        </p:spPr>
      </p:pic>
      <p:pic>
        <p:nvPicPr>
          <p:cNvPr id="161" name="Picture 3" descr="C:\Users\kkaduk\Desktop\Kristin\GitHub\neuromatch_project\plots\example_plots\simulation_ext_attention_drive_[0.060,-0.060].png"/>
          <p:cNvPicPr>
            <a:picLocks noChangeAspect="1" noChangeArrowheads="1"/>
          </p:cNvPicPr>
          <p:nvPr/>
        </p:nvPicPr>
        <p:blipFill rotWithShape="1">
          <a:blip r:embed="rId2">
            <a:extLst>
              <a:ext uri="{28A0092B-C50C-407E-A947-70E740481C1C}">
                <a14:useLocalDpi xmlns:a14="http://schemas.microsoft.com/office/drawing/2010/main" val="0"/>
              </a:ext>
            </a:extLst>
          </a:blip>
          <a:srcRect t="70631" r="26538"/>
          <a:stretch/>
        </p:blipFill>
        <p:spPr bwMode="auto">
          <a:xfrm>
            <a:off x="228600" y="1981201"/>
            <a:ext cx="6163120" cy="1368856"/>
          </a:xfrm>
          <a:prstGeom prst="rect">
            <a:avLst/>
          </a:prstGeom>
          <a:noFill/>
          <a:extLst>
            <a:ext uri="{909E8E84-426E-40DD-AFC4-6F175D3DCCD1}">
              <a14:hiddenFill xmlns:a14="http://schemas.microsoft.com/office/drawing/2010/main">
                <a:solidFill>
                  <a:srgbClr val="FFFFFF"/>
                </a:solidFill>
              </a14:hiddenFill>
            </a:ext>
          </a:extLst>
        </p:spPr>
      </p:pic>
      <p:pic>
        <p:nvPicPr>
          <p:cNvPr id="163" name="Picture 3" descr="C:\Users\kkaduk\Desktop\Kristin\GitHub\neuromatch_project\plots\example_plots\simulation_ext_attention_drive_[0.060,-0.060].png"/>
          <p:cNvPicPr>
            <a:picLocks noChangeAspect="1" noChangeArrowheads="1"/>
          </p:cNvPicPr>
          <p:nvPr/>
        </p:nvPicPr>
        <p:blipFill rotWithShape="1">
          <a:blip r:embed="rId2">
            <a:extLst>
              <a:ext uri="{28A0092B-C50C-407E-A947-70E740481C1C}">
                <a14:useLocalDpi xmlns:a14="http://schemas.microsoft.com/office/drawing/2010/main" val="0"/>
              </a:ext>
            </a:extLst>
          </a:blip>
          <a:srcRect l="74957" t="-2150" r="-662" b="29615"/>
          <a:stretch/>
        </p:blipFill>
        <p:spPr bwMode="auto">
          <a:xfrm>
            <a:off x="6166386" y="3505199"/>
            <a:ext cx="1997943" cy="3132125"/>
          </a:xfrm>
          <a:prstGeom prst="rect">
            <a:avLst/>
          </a:prstGeom>
          <a:noFill/>
          <a:extLst>
            <a:ext uri="{909E8E84-426E-40DD-AFC4-6F175D3DCCD1}">
              <a14:hiddenFill xmlns:a14="http://schemas.microsoft.com/office/drawing/2010/main">
                <a:solidFill>
                  <a:srgbClr val="FFFFFF"/>
                </a:solidFill>
              </a14:hiddenFill>
            </a:ext>
          </a:extLst>
        </p:spPr>
      </p:pic>
      <p:sp>
        <p:nvSpPr>
          <p:cNvPr id="164" name="TextBox 163"/>
          <p:cNvSpPr txBox="1"/>
          <p:nvPr/>
        </p:nvSpPr>
        <p:spPr>
          <a:xfrm>
            <a:off x="6653644" y="5361961"/>
            <a:ext cx="3007426" cy="369332"/>
          </a:xfrm>
          <a:prstGeom prst="rect">
            <a:avLst/>
          </a:prstGeom>
          <a:noFill/>
        </p:spPr>
        <p:txBody>
          <a:bodyPr wrap="none" rtlCol="0">
            <a:spAutoFit/>
          </a:bodyPr>
          <a:lstStyle/>
          <a:p>
            <a:r>
              <a:rPr lang="de-DE" dirty="0" smtClean="0">
                <a:solidFill>
                  <a:srgbClr val="FF0000"/>
                </a:solidFill>
              </a:rPr>
              <a:t>ToDO:Legend more informativ</a:t>
            </a:r>
            <a:endParaRPr lang="en-US" dirty="0">
              <a:solidFill>
                <a:srgbClr val="FF0000"/>
              </a:solidFill>
            </a:endParaRPr>
          </a:p>
        </p:txBody>
      </p:sp>
      <p:pic>
        <p:nvPicPr>
          <p:cNvPr id="165" name="Picture 3" descr="C:\Users\kkaduk\Desktop\Kristin\GitHub\neuromatch_project\plots\example_plots\simulation_ext_attention_drive_[0.060,-0.060].png"/>
          <p:cNvPicPr>
            <a:picLocks noChangeAspect="1" noChangeArrowheads="1"/>
          </p:cNvPicPr>
          <p:nvPr/>
        </p:nvPicPr>
        <p:blipFill rotWithShape="1">
          <a:blip r:embed="rId2">
            <a:extLst>
              <a:ext uri="{28A0092B-C50C-407E-A947-70E740481C1C}">
                <a14:useLocalDpi xmlns:a14="http://schemas.microsoft.com/office/drawing/2010/main" val="0"/>
              </a:ext>
            </a:extLst>
          </a:blip>
          <a:srcRect l="79327" t="52251" r="4485" b="36222"/>
          <a:stretch/>
        </p:blipFill>
        <p:spPr bwMode="auto">
          <a:xfrm>
            <a:off x="6324600" y="2362200"/>
            <a:ext cx="1258214" cy="49773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166" name="TextBox 165"/>
              <p:cNvSpPr txBox="1"/>
              <p:nvPr/>
            </p:nvSpPr>
            <p:spPr>
              <a:xfrm>
                <a:off x="4075294" y="1066800"/>
                <a:ext cx="4125208" cy="400110"/>
              </a:xfrm>
              <a:prstGeom prst="rect">
                <a:avLst/>
              </a:prstGeom>
              <a:noFill/>
            </p:spPr>
            <p:txBody>
              <a:bodyPr wrap="square" rtlCol="0">
                <a:spAutoFit/>
              </a:bodyPr>
              <a:lstStyle/>
              <a:p>
                <a14:m>
                  <m:oMath xmlns:m="http://schemas.openxmlformats.org/officeDocument/2006/math">
                    <m:r>
                      <a:rPr lang="de-DE" b="0" i="1" smtClean="0">
                        <a:latin typeface="Cambria Math"/>
                      </a:rPr>
                      <m:t>𝐸</m:t>
                    </m:r>
                    <m:r>
                      <a:rPr lang="de-DE" b="0" i="1" baseline="-25000" smtClean="0">
                        <a:latin typeface="Cambria Math"/>
                      </a:rPr>
                      <m:t>𝑎</m:t>
                    </m:r>
                    <m:r>
                      <a:rPr lang="de-DE" b="0" i="1" baseline="-25000" smtClean="0">
                        <a:latin typeface="Cambria Math"/>
                      </a:rPr>
                      <m:t>1</m:t>
                    </m:r>
                    <m:r>
                      <a:rPr lang="de-DE" b="0" i="1" smtClean="0">
                        <a:latin typeface="Cambria Math"/>
                      </a:rPr>
                      <m:t>=(</m:t>
                    </m:r>
                    <m:r>
                      <a:rPr lang="de-DE" b="0" i="1" smtClean="0">
                        <a:latin typeface="Cambria Math"/>
                      </a:rPr>
                      <m:t>𝑅𝑏</m:t>
                    </m:r>
                    <m:r>
                      <a:rPr lang="de-DE" b="0" i="1" baseline="-25000" smtClean="0">
                        <a:latin typeface="Cambria Math"/>
                      </a:rPr>
                      <m:t>1−</m:t>
                    </m:r>
                    <m:r>
                      <a:rPr lang="de-DE" b="0" i="1" smtClean="0">
                        <a:latin typeface="Cambria Math"/>
                      </a:rPr>
                      <m:t>𝑅𝑏</m:t>
                    </m:r>
                    <m:r>
                      <a:rPr lang="de-DE" b="0" i="1" baseline="-25000" smtClean="0">
                        <a:latin typeface="Cambria Math"/>
                      </a:rPr>
                      <m:t>2+</m:t>
                    </m:r>
                    <m:r>
                      <a:rPr lang="de-DE" b="0" i="1" smtClean="0">
                        <a:solidFill>
                          <a:schemeClr val="accent6">
                            <a:lumMod val="75000"/>
                          </a:schemeClr>
                        </a:solidFill>
                        <a:latin typeface="Cambria Math"/>
                      </a:rPr>
                      <m:t>𝑒𝑥𝑡𝑒𝑟𝑛𝑎𝑙</m:t>
                    </m:r>
                    <m:r>
                      <a:rPr lang="de-DE" b="0" i="1" smtClean="0">
                        <a:solidFill>
                          <a:schemeClr val="accent6">
                            <a:lumMod val="75000"/>
                          </a:schemeClr>
                        </a:solidFill>
                        <a:latin typeface="Cambria Math"/>
                      </a:rPr>
                      <m:t> </m:t>
                    </m:r>
                    <m:r>
                      <a:rPr lang="de-DE" b="0" i="1" smtClean="0">
                        <a:solidFill>
                          <a:schemeClr val="accent6">
                            <a:lumMod val="75000"/>
                          </a:schemeClr>
                        </a:solidFill>
                        <a:latin typeface="Cambria Math"/>
                      </a:rPr>
                      <m:t>𝑑𝑟𝑖𝑣𝑒</m:t>
                    </m:r>
                  </m:oMath>
                </a14:m>
                <a:r>
                  <a:rPr lang="en-US" sz="2000" dirty="0" smtClean="0"/>
                  <a:t>)</a:t>
                </a:r>
                <a:r>
                  <a:rPr lang="en-US" sz="2000" baseline="30000" dirty="0" smtClean="0"/>
                  <a:t>n</a:t>
                </a:r>
                <a:endParaRPr lang="en-US" sz="2000" baseline="30000" dirty="0"/>
              </a:p>
            </p:txBody>
          </p:sp>
        </mc:Choice>
        <mc:Fallback>
          <p:sp>
            <p:nvSpPr>
              <p:cNvPr id="166" name="TextBox 165"/>
              <p:cNvSpPr txBox="1">
                <a:spLocks noRot="1" noChangeAspect="1" noMove="1" noResize="1" noEditPoints="1" noAdjustHandles="1" noChangeArrowheads="1" noChangeShapeType="1" noTextEdit="1"/>
              </p:cNvSpPr>
              <p:nvPr/>
            </p:nvSpPr>
            <p:spPr>
              <a:xfrm>
                <a:off x="4075294" y="1066800"/>
                <a:ext cx="4125208" cy="400110"/>
              </a:xfrm>
              <a:prstGeom prst="rect">
                <a:avLst/>
              </a:prstGeom>
              <a:blipFill rotWithShape="1">
                <a:blip r:embed="rId3"/>
                <a:stretch>
                  <a:fillRect t="-7576" b="-2575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7" name="TextBox 166"/>
              <p:cNvSpPr txBox="1"/>
              <p:nvPr/>
            </p:nvSpPr>
            <p:spPr>
              <a:xfrm>
                <a:off x="4110245" y="1419255"/>
                <a:ext cx="4125208" cy="400110"/>
              </a:xfrm>
              <a:prstGeom prst="rect">
                <a:avLst/>
              </a:prstGeom>
              <a:noFill/>
            </p:spPr>
            <p:txBody>
              <a:bodyPr wrap="square" rtlCol="0">
                <a:spAutoFit/>
              </a:bodyPr>
              <a:lstStyle/>
              <a:p>
                <a14:m>
                  <m:oMath xmlns:m="http://schemas.openxmlformats.org/officeDocument/2006/math">
                    <m:r>
                      <a:rPr lang="de-DE" b="0" i="1" smtClean="0">
                        <a:latin typeface="Cambria Math"/>
                      </a:rPr>
                      <m:t>𝐸</m:t>
                    </m:r>
                    <m:r>
                      <a:rPr lang="de-DE" b="0" i="1" baseline="-25000" smtClean="0">
                        <a:latin typeface="Cambria Math"/>
                      </a:rPr>
                      <m:t>𝑎</m:t>
                    </m:r>
                    <m:r>
                      <a:rPr lang="de-DE" b="0" i="1" baseline="-25000" smtClean="0">
                        <a:latin typeface="Cambria Math"/>
                      </a:rPr>
                      <m:t>2</m:t>
                    </m:r>
                    <m:r>
                      <a:rPr lang="de-DE" b="0" i="1" smtClean="0">
                        <a:latin typeface="Cambria Math"/>
                      </a:rPr>
                      <m:t>=(</m:t>
                    </m:r>
                    <m:r>
                      <a:rPr lang="de-DE" b="0" i="1" smtClean="0">
                        <a:latin typeface="Cambria Math"/>
                      </a:rPr>
                      <m:t>𝑅𝑏</m:t>
                    </m:r>
                    <m:r>
                      <a:rPr lang="de-DE" b="0" i="1" baseline="-25000" smtClean="0">
                        <a:latin typeface="Cambria Math"/>
                      </a:rPr>
                      <m:t>2</m:t>
                    </m:r>
                    <m:r>
                      <a:rPr lang="de-DE" b="0" i="1" smtClean="0">
                        <a:latin typeface="Cambria Math"/>
                      </a:rPr>
                      <m:t>−</m:t>
                    </m:r>
                    <m:r>
                      <a:rPr lang="de-DE" b="0" i="1" smtClean="0">
                        <a:latin typeface="Cambria Math"/>
                      </a:rPr>
                      <m:t>𝑅𝑏</m:t>
                    </m:r>
                    <m:r>
                      <a:rPr lang="de-DE" b="0" i="1" baseline="-25000" smtClean="0">
                        <a:latin typeface="Cambria Math"/>
                      </a:rPr>
                      <m:t>1</m:t>
                    </m:r>
                    <m:r>
                      <a:rPr lang="de-DE" b="0" i="1" smtClean="0">
                        <a:solidFill>
                          <a:schemeClr val="accent6">
                            <a:lumMod val="75000"/>
                          </a:schemeClr>
                        </a:solidFill>
                        <a:latin typeface="Cambria Math"/>
                      </a:rPr>
                      <m:t>−</m:t>
                    </m:r>
                    <m:r>
                      <a:rPr lang="de-DE" b="0" i="1" smtClean="0">
                        <a:solidFill>
                          <a:schemeClr val="accent6">
                            <a:lumMod val="75000"/>
                          </a:schemeClr>
                        </a:solidFill>
                        <a:latin typeface="Cambria Math"/>
                      </a:rPr>
                      <m:t>𝑒𝑥𝑡𝑒𝑟𝑛𝑎𝑙</m:t>
                    </m:r>
                    <m:r>
                      <a:rPr lang="de-DE" b="0" i="1" smtClean="0">
                        <a:solidFill>
                          <a:schemeClr val="accent6">
                            <a:lumMod val="75000"/>
                          </a:schemeClr>
                        </a:solidFill>
                        <a:latin typeface="Cambria Math"/>
                      </a:rPr>
                      <m:t> </m:t>
                    </m:r>
                    <m:r>
                      <a:rPr lang="de-DE" b="0" i="1" smtClean="0">
                        <a:solidFill>
                          <a:schemeClr val="accent6">
                            <a:lumMod val="75000"/>
                          </a:schemeClr>
                        </a:solidFill>
                        <a:latin typeface="Cambria Math"/>
                      </a:rPr>
                      <m:t>𝑑𝑟𝑖𝑣𝑒</m:t>
                    </m:r>
                  </m:oMath>
                </a14:m>
                <a:r>
                  <a:rPr lang="en-US" sz="2000" dirty="0" smtClean="0"/>
                  <a:t>)</a:t>
                </a:r>
                <a:r>
                  <a:rPr lang="en-US" sz="2000" baseline="30000" dirty="0" smtClean="0"/>
                  <a:t>n</a:t>
                </a:r>
                <a:endParaRPr lang="en-US" sz="2000" baseline="30000" dirty="0"/>
              </a:p>
            </p:txBody>
          </p:sp>
        </mc:Choice>
        <mc:Fallback>
          <p:sp>
            <p:nvSpPr>
              <p:cNvPr id="167" name="TextBox 166"/>
              <p:cNvSpPr txBox="1">
                <a:spLocks noRot="1" noChangeAspect="1" noMove="1" noResize="1" noEditPoints="1" noAdjustHandles="1" noChangeArrowheads="1" noChangeShapeType="1" noTextEdit="1"/>
              </p:cNvSpPr>
              <p:nvPr/>
            </p:nvSpPr>
            <p:spPr>
              <a:xfrm>
                <a:off x="4110245" y="1419255"/>
                <a:ext cx="4125208" cy="400110"/>
              </a:xfrm>
              <a:prstGeom prst="rect">
                <a:avLst/>
              </a:prstGeom>
              <a:blipFill rotWithShape="1">
                <a:blip r:embed="rId4"/>
                <a:stretch>
                  <a:fillRect t="-7692" b="-27692"/>
                </a:stretch>
              </a:blipFill>
            </p:spPr>
            <p:txBody>
              <a:bodyPr/>
              <a:lstStyle/>
              <a:p>
                <a:r>
                  <a:rPr lang="en-US">
                    <a:noFill/>
                  </a:rPr>
                  <a:t> </a:t>
                </a:r>
              </a:p>
            </p:txBody>
          </p:sp>
        </mc:Fallback>
      </mc:AlternateContent>
      <p:sp>
        <p:nvSpPr>
          <p:cNvPr id="4" name="Title 3"/>
          <p:cNvSpPr>
            <a:spLocks noGrp="1"/>
          </p:cNvSpPr>
          <p:nvPr>
            <p:ph type="title"/>
          </p:nvPr>
        </p:nvSpPr>
        <p:spPr/>
        <p:txBody>
          <a:bodyPr>
            <a:normAutofit fontScale="90000"/>
          </a:bodyPr>
          <a:lstStyle/>
          <a:p>
            <a:r>
              <a:rPr lang="de-DE" b="1" dirty="0"/>
              <a:t>Voluntary attention as facilitation &amp; suppression of the excitatory attentional drive</a:t>
            </a:r>
            <a:endParaRPr lang="en-US" dirty="0"/>
          </a:p>
        </p:txBody>
      </p:sp>
    </p:spTree>
    <p:extLst>
      <p:ext uri="{BB962C8B-B14F-4D97-AF65-F5344CB8AC3E}">
        <p14:creationId xmlns:p14="http://schemas.microsoft.com/office/powerpoint/2010/main" val="7160893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DE" b="1" dirty="0" smtClean="0"/>
              <a:t>Voluntary attention as facilitation </a:t>
            </a:r>
            <a:r>
              <a:rPr lang="de-DE" b="1" dirty="0"/>
              <a:t>&amp; </a:t>
            </a:r>
            <a:r>
              <a:rPr lang="de-DE" b="1" dirty="0" smtClean="0"/>
              <a:t>suppression </a:t>
            </a:r>
            <a:r>
              <a:rPr lang="de-DE" b="1" dirty="0"/>
              <a:t>of the excitatory </a:t>
            </a:r>
            <a:r>
              <a:rPr lang="de-DE" b="1" dirty="0" smtClean="0"/>
              <a:t>attentional </a:t>
            </a:r>
            <a:r>
              <a:rPr lang="de-DE" b="1" dirty="0"/>
              <a:t>drive</a:t>
            </a:r>
            <a:endParaRPr lang="en-US" b="1" dirty="0"/>
          </a:p>
        </p:txBody>
      </p:sp>
      <p:sp>
        <p:nvSpPr>
          <p:cNvPr id="8" name="TextBox 7"/>
          <p:cNvSpPr txBox="1"/>
          <p:nvPr/>
        </p:nvSpPr>
        <p:spPr>
          <a:xfrm>
            <a:off x="439725" y="1216223"/>
            <a:ext cx="3031984" cy="646331"/>
          </a:xfrm>
          <a:prstGeom prst="rect">
            <a:avLst/>
          </a:prstGeom>
          <a:noFill/>
        </p:spPr>
        <p:txBody>
          <a:bodyPr wrap="none" rtlCol="0">
            <a:spAutoFit/>
          </a:bodyPr>
          <a:lstStyle/>
          <a:p>
            <a:r>
              <a:rPr lang="de-DE" dirty="0" smtClean="0"/>
              <a:t>Change in the excitatory </a:t>
            </a:r>
            <a:r>
              <a:rPr lang="de-DE" dirty="0" smtClean="0"/>
              <a:t>drive </a:t>
            </a:r>
            <a:endParaRPr lang="de-DE" dirty="0" smtClean="0"/>
          </a:p>
          <a:p>
            <a:r>
              <a:rPr lang="de-DE" dirty="0" smtClean="0"/>
              <a:t>of the attention population:  </a:t>
            </a:r>
            <a:endParaRPr lang="en-US" dirty="0"/>
          </a:p>
        </p:txBody>
      </p:sp>
      <p:pic>
        <p:nvPicPr>
          <p:cNvPr id="2051" name="Picture 3" descr="C:\Users\kkaduk\Desktop\Kristin\GitHub\neuromatch_project\plots\example_plots\simulation_ext_attention_drive_[0.060,-0.060].png"/>
          <p:cNvPicPr>
            <a:picLocks noChangeAspect="1" noChangeArrowheads="1"/>
          </p:cNvPicPr>
          <p:nvPr/>
        </p:nvPicPr>
        <p:blipFill rotWithShape="1">
          <a:blip r:embed="rId2">
            <a:extLst>
              <a:ext uri="{28A0092B-C50C-407E-A947-70E740481C1C}">
                <a14:useLocalDpi xmlns:a14="http://schemas.microsoft.com/office/drawing/2010/main" val="0"/>
              </a:ext>
            </a:extLst>
          </a:blip>
          <a:srcRect t="47277" r="26538" b="27464"/>
          <a:stretch/>
        </p:blipFill>
        <p:spPr bwMode="auto">
          <a:xfrm>
            <a:off x="297016" y="3657600"/>
            <a:ext cx="5709797" cy="1090698"/>
          </a:xfrm>
          <a:prstGeom prst="rect">
            <a:avLst/>
          </a:prstGeom>
          <a:noFill/>
          <a:extLst>
            <a:ext uri="{909E8E84-426E-40DD-AFC4-6F175D3DCCD1}">
              <a14:hiddenFill xmlns:a14="http://schemas.microsoft.com/office/drawing/2010/main">
                <a:solidFill>
                  <a:srgbClr val="FFFFFF"/>
                </a:solidFill>
              </a14:hiddenFill>
            </a:ext>
          </a:extLst>
        </p:spPr>
      </p:pic>
      <p:pic>
        <p:nvPicPr>
          <p:cNvPr id="161" name="Picture 3" descr="C:\Users\kkaduk\Desktop\Kristin\GitHub\neuromatch_project\plots\example_plots\simulation_ext_attention_drive_[0.060,-0.060].png"/>
          <p:cNvPicPr>
            <a:picLocks noChangeAspect="1" noChangeArrowheads="1"/>
          </p:cNvPicPr>
          <p:nvPr/>
        </p:nvPicPr>
        <p:blipFill rotWithShape="1">
          <a:blip r:embed="rId2">
            <a:extLst>
              <a:ext uri="{28A0092B-C50C-407E-A947-70E740481C1C}">
                <a14:useLocalDpi xmlns:a14="http://schemas.microsoft.com/office/drawing/2010/main" val="0"/>
              </a:ext>
            </a:extLst>
          </a:blip>
          <a:srcRect t="70631" r="26538"/>
          <a:stretch/>
        </p:blipFill>
        <p:spPr bwMode="auto">
          <a:xfrm>
            <a:off x="228600" y="1981201"/>
            <a:ext cx="6163120" cy="1368856"/>
          </a:xfrm>
          <a:prstGeom prst="rect">
            <a:avLst/>
          </a:prstGeom>
          <a:noFill/>
          <a:extLst>
            <a:ext uri="{909E8E84-426E-40DD-AFC4-6F175D3DCCD1}">
              <a14:hiddenFill xmlns:a14="http://schemas.microsoft.com/office/drawing/2010/main">
                <a:solidFill>
                  <a:srgbClr val="FFFFFF"/>
                </a:solidFill>
              </a14:hiddenFill>
            </a:ext>
          </a:extLst>
        </p:spPr>
      </p:pic>
      <p:pic>
        <p:nvPicPr>
          <p:cNvPr id="165" name="Picture 3" descr="C:\Users\kkaduk\Desktop\Kristin\GitHub\neuromatch_project\plots\example_plots\simulation_ext_attention_drive_[0.060,-0.060].png"/>
          <p:cNvPicPr>
            <a:picLocks noChangeAspect="1" noChangeArrowheads="1"/>
          </p:cNvPicPr>
          <p:nvPr/>
        </p:nvPicPr>
        <p:blipFill rotWithShape="1">
          <a:blip r:embed="rId2">
            <a:extLst>
              <a:ext uri="{28A0092B-C50C-407E-A947-70E740481C1C}">
                <a14:useLocalDpi xmlns:a14="http://schemas.microsoft.com/office/drawing/2010/main" val="0"/>
              </a:ext>
            </a:extLst>
          </a:blip>
          <a:srcRect l="79327" t="52251" r="4485" b="36222"/>
          <a:stretch/>
        </p:blipFill>
        <p:spPr bwMode="auto">
          <a:xfrm>
            <a:off x="6160290" y="3159862"/>
            <a:ext cx="1258214" cy="49773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905000" y="4953000"/>
            <a:ext cx="3962400"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Mean domiance duration</a:t>
            </a:r>
            <a:endParaRPr lang="en-US" dirty="0"/>
          </a:p>
        </p:txBody>
      </p:sp>
      <p:sp>
        <p:nvSpPr>
          <p:cNvPr id="4" name="Rectangle 3"/>
          <p:cNvSpPr/>
          <p:nvPr/>
        </p:nvSpPr>
        <p:spPr>
          <a:xfrm>
            <a:off x="6705600" y="4724400"/>
            <a:ext cx="22098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Experimental finding</a:t>
            </a:r>
            <a:endParaRPr lang="en-US" dirty="0"/>
          </a:p>
        </p:txBody>
      </p:sp>
      <mc:AlternateContent xmlns:mc="http://schemas.openxmlformats.org/markup-compatibility/2006">
        <mc:Choice xmlns:a14="http://schemas.microsoft.com/office/drawing/2010/main" Requires="a14">
          <p:sp>
            <p:nvSpPr>
              <p:cNvPr id="12" name="TextBox 11"/>
              <p:cNvSpPr txBox="1"/>
              <p:nvPr/>
            </p:nvSpPr>
            <p:spPr>
              <a:xfrm>
                <a:off x="4075294" y="1066800"/>
                <a:ext cx="4125208" cy="400110"/>
              </a:xfrm>
              <a:prstGeom prst="rect">
                <a:avLst/>
              </a:prstGeom>
              <a:noFill/>
            </p:spPr>
            <p:txBody>
              <a:bodyPr wrap="square" rtlCol="0">
                <a:spAutoFit/>
              </a:bodyPr>
              <a:lstStyle/>
              <a:p>
                <a14:m>
                  <m:oMath xmlns:m="http://schemas.openxmlformats.org/officeDocument/2006/math">
                    <m:r>
                      <a:rPr lang="de-DE" b="0" i="1" smtClean="0">
                        <a:latin typeface="Cambria Math"/>
                      </a:rPr>
                      <m:t>𝐸</m:t>
                    </m:r>
                    <m:r>
                      <a:rPr lang="de-DE" b="0" i="1" baseline="-25000" smtClean="0">
                        <a:latin typeface="Cambria Math"/>
                      </a:rPr>
                      <m:t>𝑎</m:t>
                    </m:r>
                    <m:r>
                      <a:rPr lang="de-DE" b="0" i="1" baseline="-25000" smtClean="0">
                        <a:latin typeface="Cambria Math"/>
                      </a:rPr>
                      <m:t>1</m:t>
                    </m:r>
                    <m:r>
                      <a:rPr lang="de-DE" b="0" i="1" smtClean="0">
                        <a:latin typeface="Cambria Math"/>
                      </a:rPr>
                      <m:t>=(</m:t>
                    </m:r>
                    <m:r>
                      <a:rPr lang="de-DE" b="0" i="1" smtClean="0">
                        <a:latin typeface="Cambria Math"/>
                      </a:rPr>
                      <m:t>𝑅𝑏</m:t>
                    </m:r>
                    <m:r>
                      <a:rPr lang="de-DE" b="0" i="1" baseline="-25000" smtClean="0">
                        <a:latin typeface="Cambria Math"/>
                      </a:rPr>
                      <m:t>1−</m:t>
                    </m:r>
                    <m:r>
                      <a:rPr lang="de-DE" b="0" i="1" smtClean="0">
                        <a:latin typeface="Cambria Math"/>
                      </a:rPr>
                      <m:t>𝑅𝑏</m:t>
                    </m:r>
                    <m:r>
                      <a:rPr lang="de-DE" b="0" i="1" baseline="-25000" smtClean="0">
                        <a:latin typeface="Cambria Math"/>
                      </a:rPr>
                      <m:t>2+</m:t>
                    </m:r>
                    <m:r>
                      <a:rPr lang="de-DE" b="0" i="1" smtClean="0">
                        <a:solidFill>
                          <a:schemeClr val="accent6">
                            <a:lumMod val="75000"/>
                          </a:schemeClr>
                        </a:solidFill>
                        <a:latin typeface="Cambria Math"/>
                      </a:rPr>
                      <m:t>𝑒𝑥𝑡𝑒𝑟𝑛𝑎𝑙</m:t>
                    </m:r>
                    <m:r>
                      <a:rPr lang="de-DE" b="0" i="1" smtClean="0">
                        <a:solidFill>
                          <a:schemeClr val="accent6">
                            <a:lumMod val="75000"/>
                          </a:schemeClr>
                        </a:solidFill>
                        <a:latin typeface="Cambria Math"/>
                      </a:rPr>
                      <m:t> </m:t>
                    </m:r>
                    <m:r>
                      <a:rPr lang="de-DE" b="0" i="1" smtClean="0">
                        <a:solidFill>
                          <a:schemeClr val="accent6">
                            <a:lumMod val="75000"/>
                          </a:schemeClr>
                        </a:solidFill>
                        <a:latin typeface="Cambria Math"/>
                      </a:rPr>
                      <m:t>𝑑𝑟𝑖𝑣𝑒</m:t>
                    </m:r>
                  </m:oMath>
                </a14:m>
                <a:r>
                  <a:rPr lang="en-US" sz="2000" dirty="0" smtClean="0"/>
                  <a:t>)</a:t>
                </a:r>
                <a:r>
                  <a:rPr lang="en-US" sz="2000" baseline="30000" dirty="0" smtClean="0"/>
                  <a:t>n</a:t>
                </a:r>
                <a:endParaRPr lang="en-US" sz="2000" baseline="30000" dirty="0"/>
              </a:p>
            </p:txBody>
          </p:sp>
        </mc:Choice>
        <mc:Fallback>
          <p:sp>
            <p:nvSpPr>
              <p:cNvPr id="12" name="TextBox 11"/>
              <p:cNvSpPr txBox="1">
                <a:spLocks noRot="1" noChangeAspect="1" noMove="1" noResize="1" noEditPoints="1" noAdjustHandles="1" noChangeArrowheads="1" noChangeShapeType="1" noTextEdit="1"/>
              </p:cNvSpPr>
              <p:nvPr/>
            </p:nvSpPr>
            <p:spPr>
              <a:xfrm>
                <a:off x="4075294" y="1066800"/>
                <a:ext cx="4125208" cy="400110"/>
              </a:xfrm>
              <a:prstGeom prst="rect">
                <a:avLst/>
              </a:prstGeom>
              <a:blipFill rotWithShape="1">
                <a:blip r:embed="rId3"/>
                <a:stretch>
                  <a:fillRect t="-7576" b="-2575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p:cNvSpPr txBox="1"/>
              <p:nvPr/>
            </p:nvSpPr>
            <p:spPr>
              <a:xfrm>
                <a:off x="4110245" y="1419255"/>
                <a:ext cx="4125208" cy="400110"/>
              </a:xfrm>
              <a:prstGeom prst="rect">
                <a:avLst/>
              </a:prstGeom>
              <a:noFill/>
            </p:spPr>
            <p:txBody>
              <a:bodyPr wrap="square" rtlCol="0">
                <a:spAutoFit/>
              </a:bodyPr>
              <a:lstStyle/>
              <a:p>
                <a14:m>
                  <m:oMath xmlns:m="http://schemas.openxmlformats.org/officeDocument/2006/math">
                    <m:r>
                      <a:rPr lang="de-DE" b="0" i="1" smtClean="0">
                        <a:latin typeface="Cambria Math"/>
                      </a:rPr>
                      <m:t>𝐸</m:t>
                    </m:r>
                    <m:r>
                      <a:rPr lang="de-DE" b="0" i="1" baseline="-25000" smtClean="0">
                        <a:latin typeface="Cambria Math"/>
                      </a:rPr>
                      <m:t>𝑎</m:t>
                    </m:r>
                    <m:r>
                      <a:rPr lang="de-DE" b="0" i="1" baseline="-25000" smtClean="0">
                        <a:latin typeface="Cambria Math"/>
                      </a:rPr>
                      <m:t>2</m:t>
                    </m:r>
                    <m:r>
                      <a:rPr lang="de-DE" b="0" i="1" smtClean="0">
                        <a:latin typeface="Cambria Math"/>
                      </a:rPr>
                      <m:t>=(</m:t>
                    </m:r>
                    <m:r>
                      <a:rPr lang="de-DE" b="0" i="1" smtClean="0">
                        <a:latin typeface="Cambria Math"/>
                      </a:rPr>
                      <m:t>𝑅𝑏</m:t>
                    </m:r>
                    <m:r>
                      <a:rPr lang="de-DE" b="0" i="1" baseline="-25000" smtClean="0">
                        <a:latin typeface="Cambria Math"/>
                      </a:rPr>
                      <m:t>2</m:t>
                    </m:r>
                    <m:r>
                      <a:rPr lang="de-DE" b="0" i="1" smtClean="0">
                        <a:latin typeface="Cambria Math"/>
                      </a:rPr>
                      <m:t>−</m:t>
                    </m:r>
                    <m:r>
                      <a:rPr lang="de-DE" b="0" i="1" smtClean="0">
                        <a:latin typeface="Cambria Math"/>
                      </a:rPr>
                      <m:t>𝑅𝑏</m:t>
                    </m:r>
                    <m:r>
                      <a:rPr lang="de-DE" b="0" i="1" baseline="-25000" smtClean="0">
                        <a:latin typeface="Cambria Math"/>
                      </a:rPr>
                      <m:t>1</m:t>
                    </m:r>
                    <m:r>
                      <a:rPr lang="de-DE" b="0" i="1" smtClean="0">
                        <a:solidFill>
                          <a:schemeClr val="accent6">
                            <a:lumMod val="75000"/>
                          </a:schemeClr>
                        </a:solidFill>
                        <a:latin typeface="Cambria Math"/>
                      </a:rPr>
                      <m:t>−</m:t>
                    </m:r>
                    <m:r>
                      <a:rPr lang="de-DE" b="0" i="1" smtClean="0">
                        <a:solidFill>
                          <a:schemeClr val="accent6">
                            <a:lumMod val="75000"/>
                          </a:schemeClr>
                        </a:solidFill>
                        <a:latin typeface="Cambria Math"/>
                      </a:rPr>
                      <m:t>𝑒𝑥𝑡𝑒𝑟𝑛𝑎𝑙</m:t>
                    </m:r>
                    <m:r>
                      <a:rPr lang="de-DE" b="0" i="1" smtClean="0">
                        <a:solidFill>
                          <a:schemeClr val="accent6">
                            <a:lumMod val="75000"/>
                          </a:schemeClr>
                        </a:solidFill>
                        <a:latin typeface="Cambria Math"/>
                      </a:rPr>
                      <m:t> </m:t>
                    </m:r>
                    <m:r>
                      <a:rPr lang="de-DE" b="0" i="1" smtClean="0">
                        <a:solidFill>
                          <a:schemeClr val="accent6">
                            <a:lumMod val="75000"/>
                          </a:schemeClr>
                        </a:solidFill>
                        <a:latin typeface="Cambria Math"/>
                      </a:rPr>
                      <m:t>𝑑𝑟𝑖𝑣𝑒</m:t>
                    </m:r>
                  </m:oMath>
                </a14:m>
                <a:r>
                  <a:rPr lang="en-US" sz="2000" dirty="0" smtClean="0"/>
                  <a:t>)</a:t>
                </a:r>
                <a:r>
                  <a:rPr lang="en-US" sz="2000" baseline="30000" dirty="0" smtClean="0"/>
                  <a:t>n</a:t>
                </a:r>
                <a:endParaRPr lang="en-US" sz="2000" baseline="30000" dirty="0"/>
              </a:p>
            </p:txBody>
          </p:sp>
        </mc:Choice>
        <mc:Fallback>
          <p:sp>
            <p:nvSpPr>
              <p:cNvPr id="13" name="TextBox 12"/>
              <p:cNvSpPr txBox="1">
                <a:spLocks noRot="1" noChangeAspect="1" noMove="1" noResize="1" noEditPoints="1" noAdjustHandles="1" noChangeArrowheads="1" noChangeShapeType="1" noTextEdit="1"/>
              </p:cNvSpPr>
              <p:nvPr/>
            </p:nvSpPr>
            <p:spPr>
              <a:xfrm>
                <a:off x="4110245" y="1419255"/>
                <a:ext cx="4125208" cy="400110"/>
              </a:xfrm>
              <a:prstGeom prst="rect">
                <a:avLst/>
              </a:prstGeom>
              <a:blipFill rotWithShape="1">
                <a:blip r:embed="rId4"/>
                <a:stretch>
                  <a:fillRect t="-7692" b="-27692"/>
                </a:stretch>
              </a:blipFill>
            </p:spPr>
            <p:txBody>
              <a:bodyPr/>
              <a:lstStyle/>
              <a:p>
                <a:r>
                  <a:rPr lang="en-US">
                    <a:noFill/>
                  </a:rPr>
                  <a:t> </a:t>
                </a:r>
              </a:p>
            </p:txBody>
          </p:sp>
        </mc:Fallback>
      </mc:AlternateContent>
    </p:spTree>
    <p:extLst>
      <p:ext uri="{BB962C8B-B14F-4D97-AF65-F5344CB8AC3E}">
        <p14:creationId xmlns:p14="http://schemas.microsoft.com/office/powerpoint/2010/main" val="22037358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DE" b="1" dirty="0"/>
              <a:t>Voluntary attention as facilitation &amp; suppression of the </a:t>
            </a:r>
            <a:r>
              <a:rPr lang="de-DE" b="1" dirty="0" smtClean="0">
                <a:solidFill>
                  <a:srgbClr val="FF0000"/>
                </a:solidFill>
              </a:rPr>
              <a:t>XXX</a:t>
            </a:r>
            <a:endParaRPr lang="en-US" b="1" dirty="0">
              <a:solidFill>
                <a:srgbClr val="FF0000"/>
              </a:solidFill>
            </a:endParaRPr>
          </a:p>
        </p:txBody>
      </p:sp>
      <p:grpSp>
        <p:nvGrpSpPr>
          <p:cNvPr id="305" name="Group 304"/>
          <p:cNvGrpSpPr/>
          <p:nvPr/>
        </p:nvGrpSpPr>
        <p:grpSpPr>
          <a:xfrm>
            <a:off x="773744" y="2375003"/>
            <a:ext cx="6968392" cy="4028276"/>
            <a:chOff x="801237" y="2360856"/>
            <a:chExt cx="6968392" cy="4028276"/>
          </a:xfrm>
        </p:grpSpPr>
        <p:grpSp>
          <p:nvGrpSpPr>
            <p:cNvPr id="306" name="Group 305"/>
            <p:cNvGrpSpPr/>
            <p:nvPr/>
          </p:nvGrpSpPr>
          <p:grpSpPr>
            <a:xfrm>
              <a:off x="801237" y="2360856"/>
              <a:ext cx="6968392" cy="4028276"/>
              <a:chOff x="801237" y="2360856"/>
              <a:chExt cx="6968392" cy="4028276"/>
            </a:xfrm>
          </p:grpSpPr>
          <p:grpSp>
            <p:nvGrpSpPr>
              <p:cNvPr id="309" name="Group 308"/>
              <p:cNvGrpSpPr/>
              <p:nvPr/>
            </p:nvGrpSpPr>
            <p:grpSpPr>
              <a:xfrm>
                <a:off x="3850745" y="2607079"/>
                <a:ext cx="381000" cy="381000"/>
                <a:chOff x="2514600" y="1981200"/>
                <a:chExt cx="381000" cy="381000"/>
              </a:xfrm>
            </p:grpSpPr>
            <p:sp>
              <p:nvSpPr>
                <p:cNvPr id="451" name="Oval 450"/>
                <p:cNvSpPr/>
                <p:nvPr/>
              </p:nvSpPr>
              <p:spPr>
                <a:xfrm>
                  <a:off x="2514600" y="1981200"/>
                  <a:ext cx="381000" cy="381000"/>
                </a:xfrm>
                <a:prstGeom prst="ellipse">
                  <a:avLst/>
                </a:prstGeom>
                <a:solidFill>
                  <a:schemeClr val="bg1"/>
                </a:solidFill>
                <a:ln>
                  <a:solidFill>
                    <a:schemeClr val="tx1"/>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2" name="Straight Connector 451"/>
                <p:cNvCxnSpPr>
                  <a:stCxn id="451" idx="1"/>
                  <a:endCxn id="451" idx="5"/>
                </p:cNvCxnSpPr>
                <p:nvPr/>
              </p:nvCxnSpPr>
              <p:spPr>
                <a:xfrm>
                  <a:off x="2570396" y="2036996"/>
                  <a:ext cx="274320" cy="274320"/>
                </a:xfrm>
                <a:prstGeom prst="line">
                  <a:avLst/>
                </a:prstGeom>
                <a:ln w="38100">
                  <a:solidFill>
                    <a:schemeClr val="tx1"/>
                  </a:solidFill>
                  <a:tailEnd w="sm" len="sm"/>
                </a:ln>
              </p:spPr>
              <p:style>
                <a:lnRef idx="1">
                  <a:schemeClr val="accent1"/>
                </a:lnRef>
                <a:fillRef idx="0">
                  <a:schemeClr val="accent1"/>
                </a:fillRef>
                <a:effectRef idx="0">
                  <a:schemeClr val="accent1"/>
                </a:effectRef>
                <a:fontRef idx="minor">
                  <a:schemeClr val="tx1"/>
                </a:fontRef>
              </p:style>
            </p:cxnSp>
          </p:grpSp>
          <p:grpSp>
            <p:nvGrpSpPr>
              <p:cNvPr id="310" name="Group 309"/>
              <p:cNvGrpSpPr/>
              <p:nvPr/>
            </p:nvGrpSpPr>
            <p:grpSpPr>
              <a:xfrm>
                <a:off x="4538308" y="2607079"/>
                <a:ext cx="381000" cy="381000"/>
                <a:chOff x="3268098" y="1981200"/>
                <a:chExt cx="381000" cy="381000"/>
              </a:xfrm>
            </p:grpSpPr>
            <p:sp>
              <p:nvSpPr>
                <p:cNvPr id="449" name="Oval 448"/>
                <p:cNvSpPr/>
                <p:nvPr/>
              </p:nvSpPr>
              <p:spPr>
                <a:xfrm>
                  <a:off x="3268098" y="1981200"/>
                  <a:ext cx="381000" cy="381000"/>
                </a:xfrm>
                <a:prstGeom prst="ellipse">
                  <a:avLst/>
                </a:prstGeom>
                <a:solidFill>
                  <a:schemeClr val="bg1"/>
                </a:solidFill>
                <a:ln>
                  <a:solidFill>
                    <a:schemeClr val="tx1"/>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0" name="Straight Connector 449"/>
                <p:cNvCxnSpPr/>
                <p:nvPr/>
              </p:nvCxnSpPr>
              <p:spPr>
                <a:xfrm rot="5400000">
                  <a:off x="3321438" y="2051228"/>
                  <a:ext cx="274320" cy="274320"/>
                </a:xfrm>
                <a:prstGeom prst="line">
                  <a:avLst/>
                </a:prstGeom>
                <a:ln w="38100">
                  <a:solidFill>
                    <a:schemeClr val="tx1"/>
                  </a:solidFill>
                  <a:tailEnd w="sm" len="sm"/>
                </a:ln>
              </p:spPr>
              <p:style>
                <a:lnRef idx="1">
                  <a:schemeClr val="accent1"/>
                </a:lnRef>
                <a:fillRef idx="0">
                  <a:schemeClr val="accent1"/>
                </a:fillRef>
                <a:effectRef idx="0">
                  <a:schemeClr val="accent1"/>
                </a:effectRef>
                <a:fontRef idx="minor">
                  <a:schemeClr val="tx1"/>
                </a:fontRef>
              </p:style>
            </p:cxnSp>
          </p:grpSp>
          <p:grpSp>
            <p:nvGrpSpPr>
              <p:cNvPr id="311" name="Group 310"/>
              <p:cNvGrpSpPr/>
              <p:nvPr/>
            </p:nvGrpSpPr>
            <p:grpSpPr>
              <a:xfrm>
                <a:off x="3840606" y="3521669"/>
                <a:ext cx="381000" cy="381000"/>
                <a:chOff x="2514600" y="1981200"/>
                <a:chExt cx="381000" cy="381000"/>
              </a:xfrm>
            </p:grpSpPr>
            <p:sp>
              <p:nvSpPr>
                <p:cNvPr id="447" name="Oval 446"/>
                <p:cNvSpPr/>
                <p:nvPr/>
              </p:nvSpPr>
              <p:spPr>
                <a:xfrm>
                  <a:off x="2514600" y="1981200"/>
                  <a:ext cx="381000" cy="381000"/>
                </a:xfrm>
                <a:prstGeom prst="ellipse">
                  <a:avLst/>
                </a:prstGeom>
                <a:solidFill>
                  <a:schemeClr val="bg1"/>
                </a:solidFill>
                <a:ln>
                  <a:solidFill>
                    <a:schemeClr val="tx1"/>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8" name="Straight Connector 447"/>
                <p:cNvCxnSpPr>
                  <a:stCxn id="447" idx="1"/>
                  <a:endCxn id="447" idx="5"/>
                </p:cNvCxnSpPr>
                <p:nvPr/>
              </p:nvCxnSpPr>
              <p:spPr>
                <a:xfrm>
                  <a:off x="2570396" y="2036996"/>
                  <a:ext cx="274320" cy="274320"/>
                </a:xfrm>
                <a:prstGeom prst="line">
                  <a:avLst/>
                </a:prstGeom>
                <a:ln w="38100">
                  <a:solidFill>
                    <a:schemeClr val="tx1"/>
                  </a:solidFill>
                  <a:tailEnd w="sm" len="sm"/>
                </a:ln>
              </p:spPr>
              <p:style>
                <a:lnRef idx="1">
                  <a:schemeClr val="accent1"/>
                </a:lnRef>
                <a:fillRef idx="0">
                  <a:schemeClr val="accent1"/>
                </a:fillRef>
                <a:effectRef idx="0">
                  <a:schemeClr val="accent1"/>
                </a:effectRef>
                <a:fontRef idx="minor">
                  <a:schemeClr val="tx1"/>
                </a:fontRef>
              </p:style>
            </p:cxnSp>
          </p:grpSp>
          <p:grpSp>
            <p:nvGrpSpPr>
              <p:cNvPr id="312" name="Group 311"/>
              <p:cNvGrpSpPr/>
              <p:nvPr/>
            </p:nvGrpSpPr>
            <p:grpSpPr>
              <a:xfrm>
                <a:off x="3277481" y="4867541"/>
                <a:ext cx="381000" cy="381000"/>
                <a:chOff x="2514600" y="1981200"/>
                <a:chExt cx="381000" cy="381000"/>
              </a:xfrm>
            </p:grpSpPr>
            <p:sp>
              <p:nvSpPr>
                <p:cNvPr id="445" name="Oval 444"/>
                <p:cNvSpPr/>
                <p:nvPr/>
              </p:nvSpPr>
              <p:spPr>
                <a:xfrm>
                  <a:off x="2514600" y="1981200"/>
                  <a:ext cx="381000" cy="381000"/>
                </a:xfrm>
                <a:prstGeom prst="ellipse">
                  <a:avLst/>
                </a:prstGeom>
                <a:solidFill>
                  <a:schemeClr val="bg1"/>
                </a:solidFill>
                <a:ln>
                  <a:solidFill>
                    <a:schemeClr val="tx1"/>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6" name="Straight Connector 445"/>
                <p:cNvCxnSpPr>
                  <a:stCxn id="445" idx="1"/>
                  <a:endCxn id="445" idx="5"/>
                </p:cNvCxnSpPr>
                <p:nvPr/>
              </p:nvCxnSpPr>
              <p:spPr>
                <a:xfrm>
                  <a:off x="2570396" y="2036996"/>
                  <a:ext cx="274320" cy="274320"/>
                </a:xfrm>
                <a:prstGeom prst="line">
                  <a:avLst/>
                </a:prstGeom>
                <a:ln w="38100">
                  <a:solidFill>
                    <a:schemeClr val="tx1"/>
                  </a:solidFill>
                  <a:tailEnd w="sm" len="sm"/>
                </a:ln>
              </p:spPr>
              <p:style>
                <a:lnRef idx="1">
                  <a:schemeClr val="accent1"/>
                </a:lnRef>
                <a:fillRef idx="0">
                  <a:schemeClr val="accent1"/>
                </a:fillRef>
                <a:effectRef idx="0">
                  <a:schemeClr val="accent1"/>
                </a:effectRef>
                <a:fontRef idx="minor">
                  <a:schemeClr val="tx1"/>
                </a:fontRef>
              </p:style>
            </p:cxnSp>
          </p:grpSp>
          <p:grpSp>
            <p:nvGrpSpPr>
              <p:cNvPr id="313" name="Group 312"/>
              <p:cNvGrpSpPr/>
              <p:nvPr/>
            </p:nvGrpSpPr>
            <p:grpSpPr>
              <a:xfrm>
                <a:off x="4635446" y="4876800"/>
                <a:ext cx="381000" cy="381000"/>
                <a:chOff x="2514600" y="1981200"/>
                <a:chExt cx="381000" cy="381000"/>
              </a:xfrm>
            </p:grpSpPr>
            <p:sp>
              <p:nvSpPr>
                <p:cNvPr id="443" name="Oval 442"/>
                <p:cNvSpPr/>
                <p:nvPr/>
              </p:nvSpPr>
              <p:spPr>
                <a:xfrm>
                  <a:off x="2514600" y="1981200"/>
                  <a:ext cx="381000" cy="381000"/>
                </a:xfrm>
                <a:prstGeom prst="ellipse">
                  <a:avLst/>
                </a:prstGeom>
                <a:solidFill>
                  <a:schemeClr val="bg1"/>
                </a:solidFill>
                <a:ln>
                  <a:solidFill>
                    <a:schemeClr val="tx1"/>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4" name="Straight Connector 443"/>
                <p:cNvCxnSpPr>
                  <a:stCxn id="443" idx="1"/>
                  <a:endCxn id="443" idx="5"/>
                </p:cNvCxnSpPr>
                <p:nvPr/>
              </p:nvCxnSpPr>
              <p:spPr>
                <a:xfrm>
                  <a:off x="2570396" y="2036996"/>
                  <a:ext cx="274320" cy="274320"/>
                </a:xfrm>
                <a:prstGeom prst="line">
                  <a:avLst/>
                </a:prstGeom>
                <a:ln w="38100">
                  <a:solidFill>
                    <a:schemeClr val="tx1"/>
                  </a:solidFill>
                  <a:tailEnd w="sm" len="sm"/>
                </a:ln>
              </p:spPr>
              <p:style>
                <a:lnRef idx="1">
                  <a:schemeClr val="accent1"/>
                </a:lnRef>
                <a:fillRef idx="0">
                  <a:schemeClr val="accent1"/>
                </a:fillRef>
                <a:effectRef idx="0">
                  <a:schemeClr val="accent1"/>
                </a:effectRef>
                <a:fontRef idx="minor">
                  <a:schemeClr val="tx1"/>
                </a:fontRef>
              </p:style>
            </p:cxnSp>
          </p:grpSp>
          <p:grpSp>
            <p:nvGrpSpPr>
              <p:cNvPr id="314" name="Group 313"/>
              <p:cNvGrpSpPr/>
              <p:nvPr/>
            </p:nvGrpSpPr>
            <p:grpSpPr>
              <a:xfrm>
                <a:off x="4548635" y="3541821"/>
                <a:ext cx="381000" cy="381000"/>
                <a:chOff x="3268098" y="1981200"/>
                <a:chExt cx="381000" cy="381000"/>
              </a:xfrm>
            </p:grpSpPr>
            <p:sp>
              <p:nvSpPr>
                <p:cNvPr id="441" name="Oval 440"/>
                <p:cNvSpPr/>
                <p:nvPr/>
              </p:nvSpPr>
              <p:spPr>
                <a:xfrm>
                  <a:off x="3268098" y="1981200"/>
                  <a:ext cx="381000" cy="381000"/>
                </a:xfrm>
                <a:prstGeom prst="ellipse">
                  <a:avLst/>
                </a:prstGeom>
                <a:solidFill>
                  <a:schemeClr val="bg1"/>
                </a:solidFill>
                <a:ln>
                  <a:solidFill>
                    <a:schemeClr val="tx1"/>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2" name="Straight Connector 441"/>
                <p:cNvCxnSpPr/>
                <p:nvPr/>
              </p:nvCxnSpPr>
              <p:spPr>
                <a:xfrm rot="5400000">
                  <a:off x="3321438" y="2051228"/>
                  <a:ext cx="274320" cy="274320"/>
                </a:xfrm>
                <a:prstGeom prst="line">
                  <a:avLst/>
                </a:prstGeom>
                <a:ln w="38100">
                  <a:solidFill>
                    <a:schemeClr val="tx1"/>
                  </a:solidFill>
                  <a:tailEnd w="sm" len="sm"/>
                </a:ln>
              </p:spPr>
              <p:style>
                <a:lnRef idx="1">
                  <a:schemeClr val="accent1"/>
                </a:lnRef>
                <a:fillRef idx="0">
                  <a:schemeClr val="accent1"/>
                </a:fillRef>
                <a:effectRef idx="0">
                  <a:schemeClr val="accent1"/>
                </a:effectRef>
                <a:fontRef idx="minor">
                  <a:schemeClr val="tx1"/>
                </a:fontRef>
              </p:style>
            </p:cxnSp>
          </p:grpSp>
          <p:grpSp>
            <p:nvGrpSpPr>
              <p:cNvPr id="315" name="Group 314"/>
              <p:cNvGrpSpPr/>
              <p:nvPr/>
            </p:nvGrpSpPr>
            <p:grpSpPr>
              <a:xfrm>
                <a:off x="3769507" y="4872799"/>
                <a:ext cx="381000" cy="381000"/>
                <a:chOff x="3268098" y="1981200"/>
                <a:chExt cx="381000" cy="381000"/>
              </a:xfrm>
            </p:grpSpPr>
            <p:sp>
              <p:nvSpPr>
                <p:cNvPr id="439" name="Oval 438"/>
                <p:cNvSpPr/>
                <p:nvPr/>
              </p:nvSpPr>
              <p:spPr>
                <a:xfrm>
                  <a:off x="3268098" y="1981200"/>
                  <a:ext cx="381000" cy="381000"/>
                </a:xfrm>
                <a:prstGeom prst="ellipse">
                  <a:avLst/>
                </a:prstGeom>
                <a:solidFill>
                  <a:schemeClr val="bg1"/>
                </a:solidFill>
                <a:ln>
                  <a:solidFill>
                    <a:schemeClr val="tx1"/>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0" name="Straight Connector 439"/>
                <p:cNvCxnSpPr/>
                <p:nvPr/>
              </p:nvCxnSpPr>
              <p:spPr>
                <a:xfrm rot="5400000">
                  <a:off x="3313881" y="2029943"/>
                  <a:ext cx="274320" cy="274320"/>
                </a:xfrm>
                <a:prstGeom prst="line">
                  <a:avLst/>
                </a:prstGeom>
                <a:ln w="38100">
                  <a:solidFill>
                    <a:schemeClr val="tx1"/>
                  </a:solidFill>
                  <a:tailEnd w="sm" len="sm"/>
                </a:ln>
              </p:spPr>
              <p:style>
                <a:lnRef idx="1">
                  <a:schemeClr val="accent1"/>
                </a:lnRef>
                <a:fillRef idx="0">
                  <a:schemeClr val="accent1"/>
                </a:fillRef>
                <a:effectRef idx="0">
                  <a:schemeClr val="accent1"/>
                </a:effectRef>
                <a:fontRef idx="minor">
                  <a:schemeClr val="tx1"/>
                </a:fontRef>
              </p:style>
            </p:cxnSp>
          </p:grpSp>
          <p:grpSp>
            <p:nvGrpSpPr>
              <p:cNvPr id="316" name="Group 315"/>
              <p:cNvGrpSpPr/>
              <p:nvPr/>
            </p:nvGrpSpPr>
            <p:grpSpPr>
              <a:xfrm>
                <a:off x="5156410" y="4872799"/>
                <a:ext cx="381000" cy="381000"/>
                <a:chOff x="3268098" y="1981200"/>
                <a:chExt cx="381000" cy="381000"/>
              </a:xfrm>
            </p:grpSpPr>
            <p:sp>
              <p:nvSpPr>
                <p:cNvPr id="437" name="Oval 436"/>
                <p:cNvSpPr/>
                <p:nvPr/>
              </p:nvSpPr>
              <p:spPr>
                <a:xfrm>
                  <a:off x="3268098" y="1981200"/>
                  <a:ext cx="381000" cy="381000"/>
                </a:xfrm>
                <a:prstGeom prst="ellipse">
                  <a:avLst/>
                </a:prstGeom>
                <a:solidFill>
                  <a:schemeClr val="bg1"/>
                </a:solidFill>
                <a:ln>
                  <a:solidFill>
                    <a:schemeClr val="tx1"/>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8" name="Straight Connector 437"/>
                <p:cNvCxnSpPr/>
                <p:nvPr/>
              </p:nvCxnSpPr>
              <p:spPr>
                <a:xfrm rot="5400000">
                  <a:off x="3313881" y="2029943"/>
                  <a:ext cx="274320" cy="274320"/>
                </a:xfrm>
                <a:prstGeom prst="line">
                  <a:avLst/>
                </a:prstGeom>
                <a:ln w="38100">
                  <a:solidFill>
                    <a:schemeClr val="tx1"/>
                  </a:solidFill>
                  <a:tailEnd w="sm" len="sm"/>
                </a:ln>
              </p:spPr>
              <p:style>
                <a:lnRef idx="1">
                  <a:schemeClr val="accent1"/>
                </a:lnRef>
                <a:fillRef idx="0">
                  <a:schemeClr val="accent1"/>
                </a:fillRef>
                <a:effectRef idx="0">
                  <a:schemeClr val="accent1"/>
                </a:effectRef>
                <a:fontRef idx="minor">
                  <a:schemeClr val="tx1"/>
                </a:fontRef>
              </p:style>
            </p:cxnSp>
          </p:grpSp>
          <p:cxnSp>
            <p:nvCxnSpPr>
              <p:cNvPr id="317" name="Straight Connector 316"/>
              <p:cNvCxnSpPr>
                <a:stCxn id="447" idx="0"/>
                <a:endCxn id="405" idx="1"/>
              </p:cNvCxnSpPr>
              <p:nvPr/>
            </p:nvCxnSpPr>
            <p:spPr>
              <a:xfrm flipV="1">
                <a:off x="4031106" y="3130450"/>
                <a:ext cx="10889" cy="391219"/>
              </a:xfrm>
              <a:prstGeom prst="line">
                <a:avLst/>
              </a:prstGeom>
              <a:ln w="38100">
                <a:solidFill>
                  <a:srgbClr val="92D050"/>
                </a:solidFill>
                <a:tailEnd w="sm" len="sm"/>
              </a:ln>
            </p:spPr>
            <p:style>
              <a:lnRef idx="1">
                <a:schemeClr val="accent1"/>
              </a:lnRef>
              <a:fillRef idx="0">
                <a:schemeClr val="accent1"/>
              </a:fillRef>
              <a:effectRef idx="0">
                <a:schemeClr val="accent1"/>
              </a:effectRef>
              <a:fontRef idx="minor">
                <a:schemeClr val="tx1"/>
              </a:fontRef>
            </p:style>
          </p:cxnSp>
          <p:cxnSp>
            <p:nvCxnSpPr>
              <p:cNvPr id="318" name="Straight Connector 317"/>
              <p:cNvCxnSpPr>
                <a:stCxn id="441" idx="0"/>
                <a:endCxn id="403" idx="1"/>
              </p:cNvCxnSpPr>
              <p:nvPr/>
            </p:nvCxnSpPr>
            <p:spPr>
              <a:xfrm flipH="1" flipV="1">
                <a:off x="4736845" y="3130450"/>
                <a:ext cx="2290" cy="411371"/>
              </a:xfrm>
              <a:prstGeom prst="line">
                <a:avLst/>
              </a:prstGeom>
              <a:ln w="38100">
                <a:solidFill>
                  <a:srgbClr val="92D050"/>
                </a:solidFill>
                <a:tailEnd w="sm" len="sm"/>
              </a:ln>
            </p:spPr>
            <p:style>
              <a:lnRef idx="1">
                <a:schemeClr val="accent1"/>
              </a:lnRef>
              <a:fillRef idx="0">
                <a:schemeClr val="accent1"/>
              </a:fillRef>
              <a:effectRef idx="0">
                <a:schemeClr val="accent1"/>
              </a:effectRef>
              <a:fontRef idx="minor">
                <a:schemeClr val="tx1"/>
              </a:fontRef>
            </p:style>
          </p:cxnSp>
          <p:grpSp>
            <p:nvGrpSpPr>
              <p:cNvPr id="319" name="Group 318"/>
              <p:cNvGrpSpPr/>
              <p:nvPr/>
            </p:nvGrpSpPr>
            <p:grpSpPr>
              <a:xfrm>
                <a:off x="1217437" y="3429000"/>
                <a:ext cx="381000" cy="381000"/>
                <a:chOff x="2514600" y="1981200"/>
                <a:chExt cx="381000" cy="381000"/>
              </a:xfrm>
            </p:grpSpPr>
            <p:sp>
              <p:nvSpPr>
                <p:cNvPr id="435" name="Oval 434"/>
                <p:cNvSpPr/>
                <p:nvPr/>
              </p:nvSpPr>
              <p:spPr>
                <a:xfrm>
                  <a:off x="2514600" y="1981200"/>
                  <a:ext cx="381000" cy="381000"/>
                </a:xfrm>
                <a:prstGeom prst="ellipse">
                  <a:avLst/>
                </a:prstGeom>
                <a:solidFill>
                  <a:schemeClr val="bg1"/>
                </a:solidFill>
                <a:ln>
                  <a:solidFill>
                    <a:schemeClr val="tx1"/>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6" name="Straight Connector 435"/>
                <p:cNvCxnSpPr>
                  <a:stCxn id="435" idx="1"/>
                  <a:endCxn id="435" idx="5"/>
                </p:cNvCxnSpPr>
                <p:nvPr/>
              </p:nvCxnSpPr>
              <p:spPr>
                <a:xfrm>
                  <a:off x="2570396" y="2036996"/>
                  <a:ext cx="274320" cy="274320"/>
                </a:xfrm>
                <a:prstGeom prst="line">
                  <a:avLst/>
                </a:prstGeom>
                <a:ln w="38100">
                  <a:solidFill>
                    <a:schemeClr val="tx1"/>
                  </a:solidFill>
                  <a:tailEnd w="sm" len="sm"/>
                </a:ln>
              </p:spPr>
              <p:style>
                <a:lnRef idx="1">
                  <a:schemeClr val="accent1"/>
                </a:lnRef>
                <a:fillRef idx="0">
                  <a:schemeClr val="accent1"/>
                </a:fillRef>
                <a:effectRef idx="0">
                  <a:schemeClr val="accent1"/>
                </a:effectRef>
                <a:fontRef idx="minor">
                  <a:schemeClr val="tx1"/>
                </a:fontRef>
              </p:style>
            </p:cxnSp>
          </p:grpSp>
          <p:grpSp>
            <p:nvGrpSpPr>
              <p:cNvPr id="320" name="Group 319"/>
              <p:cNvGrpSpPr/>
              <p:nvPr/>
            </p:nvGrpSpPr>
            <p:grpSpPr>
              <a:xfrm>
                <a:off x="1905000" y="3429000"/>
                <a:ext cx="381000" cy="381000"/>
                <a:chOff x="3268098" y="1981200"/>
                <a:chExt cx="381000" cy="381000"/>
              </a:xfrm>
            </p:grpSpPr>
            <p:sp>
              <p:nvSpPr>
                <p:cNvPr id="433" name="Oval 432"/>
                <p:cNvSpPr/>
                <p:nvPr/>
              </p:nvSpPr>
              <p:spPr>
                <a:xfrm>
                  <a:off x="3268098" y="1981200"/>
                  <a:ext cx="381000" cy="381000"/>
                </a:xfrm>
                <a:prstGeom prst="ellipse">
                  <a:avLst/>
                </a:prstGeom>
                <a:solidFill>
                  <a:schemeClr val="bg1"/>
                </a:solidFill>
                <a:ln>
                  <a:solidFill>
                    <a:schemeClr val="tx1"/>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4" name="Straight Connector 433"/>
                <p:cNvCxnSpPr/>
                <p:nvPr/>
              </p:nvCxnSpPr>
              <p:spPr>
                <a:xfrm rot="5400000">
                  <a:off x="3321438" y="2051228"/>
                  <a:ext cx="274320" cy="274320"/>
                </a:xfrm>
                <a:prstGeom prst="line">
                  <a:avLst/>
                </a:prstGeom>
                <a:ln w="38100">
                  <a:solidFill>
                    <a:schemeClr val="tx1"/>
                  </a:solidFill>
                  <a:tailEnd w="sm" len="sm"/>
                </a:ln>
              </p:spPr>
              <p:style>
                <a:lnRef idx="1">
                  <a:schemeClr val="accent1"/>
                </a:lnRef>
                <a:fillRef idx="0">
                  <a:schemeClr val="accent1"/>
                </a:fillRef>
                <a:effectRef idx="0">
                  <a:schemeClr val="accent1"/>
                </a:effectRef>
                <a:fontRef idx="minor">
                  <a:schemeClr val="tx1"/>
                </a:fontRef>
              </p:style>
            </p:cxnSp>
          </p:grpSp>
          <p:grpSp>
            <p:nvGrpSpPr>
              <p:cNvPr id="321" name="Group 320"/>
              <p:cNvGrpSpPr/>
              <p:nvPr/>
            </p:nvGrpSpPr>
            <p:grpSpPr>
              <a:xfrm>
                <a:off x="6275479" y="3429000"/>
                <a:ext cx="381000" cy="381000"/>
                <a:chOff x="2514600" y="1981200"/>
                <a:chExt cx="381000" cy="381000"/>
              </a:xfrm>
            </p:grpSpPr>
            <p:sp>
              <p:nvSpPr>
                <p:cNvPr id="431" name="Oval 430"/>
                <p:cNvSpPr/>
                <p:nvPr/>
              </p:nvSpPr>
              <p:spPr>
                <a:xfrm>
                  <a:off x="2514600" y="1981200"/>
                  <a:ext cx="381000" cy="381000"/>
                </a:xfrm>
                <a:prstGeom prst="ellipse">
                  <a:avLst/>
                </a:prstGeom>
                <a:solidFill>
                  <a:schemeClr val="bg1"/>
                </a:solidFill>
                <a:ln>
                  <a:solidFill>
                    <a:schemeClr val="tx1"/>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2" name="Straight Connector 431"/>
                <p:cNvCxnSpPr>
                  <a:stCxn id="431" idx="1"/>
                  <a:endCxn id="431" idx="5"/>
                </p:cNvCxnSpPr>
                <p:nvPr/>
              </p:nvCxnSpPr>
              <p:spPr>
                <a:xfrm>
                  <a:off x="2570396" y="2036996"/>
                  <a:ext cx="274320" cy="274320"/>
                </a:xfrm>
                <a:prstGeom prst="line">
                  <a:avLst/>
                </a:prstGeom>
                <a:ln w="38100">
                  <a:solidFill>
                    <a:schemeClr val="tx1"/>
                  </a:solidFill>
                  <a:tailEnd w="sm" len="sm"/>
                </a:ln>
              </p:spPr>
              <p:style>
                <a:lnRef idx="1">
                  <a:schemeClr val="accent1"/>
                </a:lnRef>
                <a:fillRef idx="0">
                  <a:schemeClr val="accent1"/>
                </a:fillRef>
                <a:effectRef idx="0">
                  <a:schemeClr val="accent1"/>
                </a:effectRef>
                <a:fontRef idx="minor">
                  <a:schemeClr val="tx1"/>
                </a:fontRef>
              </p:style>
            </p:cxnSp>
          </p:grpSp>
          <p:grpSp>
            <p:nvGrpSpPr>
              <p:cNvPr id="322" name="Group 321"/>
              <p:cNvGrpSpPr/>
              <p:nvPr/>
            </p:nvGrpSpPr>
            <p:grpSpPr>
              <a:xfrm>
                <a:off x="6963042" y="3429000"/>
                <a:ext cx="381000" cy="381000"/>
                <a:chOff x="3268098" y="1981200"/>
                <a:chExt cx="381000" cy="381000"/>
              </a:xfrm>
            </p:grpSpPr>
            <p:sp>
              <p:nvSpPr>
                <p:cNvPr id="429" name="Oval 428"/>
                <p:cNvSpPr/>
                <p:nvPr/>
              </p:nvSpPr>
              <p:spPr>
                <a:xfrm>
                  <a:off x="3268098" y="1981200"/>
                  <a:ext cx="381000" cy="381000"/>
                </a:xfrm>
                <a:prstGeom prst="ellipse">
                  <a:avLst/>
                </a:prstGeom>
                <a:solidFill>
                  <a:schemeClr val="bg1"/>
                </a:solidFill>
                <a:ln>
                  <a:solidFill>
                    <a:schemeClr val="tx1"/>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0" name="Straight Connector 429"/>
                <p:cNvCxnSpPr/>
                <p:nvPr/>
              </p:nvCxnSpPr>
              <p:spPr>
                <a:xfrm rot="5400000">
                  <a:off x="3321438" y="2051228"/>
                  <a:ext cx="274320" cy="274320"/>
                </a:xfrm>
                <a:prstGeom prst="line">
                  <a:avLst/>
                </a:prstGeom>
                <a:ln w="38100">
                  <a:solidFill>
                    <a:schemeClr val="tx1"/>
                  </a:solidFill>
                  <a:tailEnd w="sm" len="sm"/>
                </a:ln>
              </p:spPr>
              <p:style>
                <a:lnRef idx="1">
                  <a:schemeClr val="accent1"/>
                </a:lnRef>
                <a:fillRef idx="0">
                  <a:schemeClr val="accent1"/>
                </a:fillRef>
                <a:effectRef idx="0">
                  <a:schemeClr val="accent1"/>
                </a:effectRef>
                <a:fontRef idx="minor">
                  <a:schemeClr val="tx1"/>
                </a:fontRef>
              </p:style>
            </p:cxnSp>
          </p:grpSp>
          <p:sp>
            <p:nvSpPr>
              <p:cNvPr id="323" name="Rectangle 322"/>
              <p:cNvSpPr/>
              <p:nvPr/>
            </p:nvSpPr>
            <p:spPr>
              <a:xfrm>
                <a:off x="6053212" y="3291230"/>
                <a:ext cx="1414387" cy="652549"/>
              </a:xfrm>
              <a:prstGeom prst="rect">
                <a:avLst/>
              </a:prstGeom>
              <a:noFill/>
              <a:ln>
                <a:solidFill>
                  <a:schemeClr val="bg1">
                    <a:lumMod val="65000"/>
                  </a:schemeClr>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4" name="Straight Connector 323"/>
              <p:cNvCxnSpPr>
                <a:endCxn id="387" idx="3"/>
              </p:cNvCxnSpPr>
              <p:nvPr/>
            </p:nvCxnSpPr>
            <p:spPr>
              <a:xfrm flipV="1">
                <a:off x="4095346" y="3693592"/>
                <a:ext cx="2712581" cy="1267493"/>
              </a:xfrm>
              <a:prstGeom prst="line">
                <a:avLst/>
              </a:prstGeom>
              <a:ln w="19050">
                <a:solidFill>
                  <a:srgbClr val="7030A0"/>
                </a:solidFill>
                <a:tailEnd w="sm" len="sm"/>
              </a:ln>
            </p:spPr>
            <p:style>
              <a:lnRef idx="1">
                <a:schemeClr val="accent1"/>
              </a:lnRef>
              <a:fillRef idx="0">
                <a:schemeClr val="accent1"/>
              </a:fillRef>
              <a:effectRef idx="0">
                <a:schemeClr val="accent1"/>
              </a:effectRef>
              <a:fontRef idx="minor">
                <a:schemeClr val="tx1"/>
              </a:fontRef>
            </p:style>
          </p:cxnSp>
          <p:cxnSp>
            <p:nvCxnSpPr>
              <p:cNvPr id="325" name="Straight Connector 324"/>
              <p:cNvCxnSpPr>
                <a:stCxn id="445" idx="7"/>
                <a:endCxn id="389" idx="3"/>
              </p:cNvCxnSpPr>
              <p:nvPr/>
            </p:nvCxnSpPr>
            <p:spPr>
              <a:xfrm flipV="1">
                <a:off x="3602685" y="3689851"/>
                <a:ext cx="2517747" cy="1233486"/>
              </a:xfrm>
              <a:prstGeom prst="line">
                <a:avLst/>
              </a:prstGeom>
              <a:ln w="19050">
                <a:solidFill>
                  <a:srgbClr val="7030A0"/>
                </a:solidFill>
                <a:tailEnd w="sm" len="sm"/>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a:stCxn id="443" idx="7"/>
                <a:endCxn id="398" idx="3"/>
              </p:cNvCxnSpPr>
              <p:nvPr/>
            </p:nvCxnSpPr>
            <p:spPr>
              <a:xfrm flipV="1">
                <a:off x="4960650" y="3855738"/>
                <a:ext cx="1217027" cy="1076858"/>
              </a:xfrm>
              <a:prstGeom prst="line">
                <a:avLst/>
              </a:prstGeom>
              <a:ln w="19050">
                <a:solidFill>
                  <a:srgbClr val="92D050"/>
                </a:solidFill>
                <a:tailEnd w="sm" len="sm"/>
              </a:ln>
            </p:spPr>
            <p:style>
              <a:lnRef idx="1">
                <a:schemeClr val="accent1"/>
              </a:lnRef>
              <a:fillRef idx="0">
                <a:schemeClr val="accent1"/>
              </a:fillRef>
              <a:effectRef idx="0">
                <a:schemeClr val="accent1"/>
              </a:effectRef>
              <a:fontRef idx="minor">
                <a:schemeClr val="tx1"/>
              </a:fontRef>
            </p:style>
          </p:cxnSp>
          <p:cxnSp>
            <p:nvCxnSpPr>
              <p:cNvPr id="327" name="Straight Connector 326"/>
              <p:cNvCxnSpPr>
                <a:stCxn id="437" idx="7"/>
                <a:endCxn id="396" idx="3"/>
              </p:cNvCxnSpPr>
              <p:nvPr/>
            </p:nvCxnSpPr>
            <p:spPr>
              <a:xfrm flipV="1">
                <a:off x="5481614" y="3860178"/>
                <a:ext cx="1388954" cy="1068417"/>
              </a:xfrm>
              <a:prstGeom prst="line">
                <a:avLst/>
              </a:prstGeom>
              <a:ln w="19050">
                <a:solidFill>
                  <a:srgbClr val="92D050"/>
                </a:solidFill>
                <a:tailEnd w="sm" len="sm"/>
              </a:ln>
            </p:spPr>
            <p:style>
              <a:lnRef idx="1">
                <a:schemeClr val="accent1"/>
              </a:lnRef>
              <a:fillRef idx="0">
                <a:schemeClr val="accent1"/>
              </a:fillRef>
              <a:effectRef idx="0">
                <a:schemeClr val="accent1"/>
              </a:effectRef>
              <a:fontRef idx="minor">
                <a:schemeClr val="tx1"/>
              </a:fontRef>
            </p:style>
          </p:cxnSp>
          <p:cxnSp>
            <p:nvCxnSpPr>
              <p:cNvPr id="328" name="Straight Connector 327"/>
              <p:cNvCxnSpPr>
                <a:stCxn id="441" idx="0"/>
                <a:endCxn id="372" idx="5"/>
              </p:cNvCxnSpPr>
              <p:nvPr/>
            </p:nvCxnSpPr>
            <p:spPr>
              <a:xfrm flipH="1" flipV="1">
                <a:off x="4268706" y="3086518"/>
                <a:ext cx="470429" cy="455303"/>
              </a:xfrm>
              <a:prstGeom prst="line">
                <a:avLst/>
              </a:prstGeom>
              <a:ln w="28575">
                <a:solidFill>
                  <a:srgbClr val="7030A0"/>
                </a:solidFill>
                <a:tailEnd w="sm" len="sm"/>
              </a:ln>
            </p:spPr>
            <p:style>
              <a:lnRef idx="1">
                <a:schemeClr val="accent1"/>
              </a:lnRef>
              <a:fillRef idx="0">
                <a:schemeClr val="accent1"/>
              </a:fillRef>
              <a:effectRef idx="0">
                <a:schemeClr val="accent1"/>
              </a:effectRef>
              <a:fontRef idx="minor">
                <a:schemeClr val="tx1"/>
              </a:fontRef>
            </p:style>
          </p:cxnSp>
          <p:cxnSp>
            <p:nvCxnSpPr>
              <p:cNvPr id="329" name="Straight Connector 328"/>
              <p:cNvCxnSpPr>
                <a:stCxn id="370" idx="3"/>
                <a:endCxn id="447" idx="0"/>
              </p:cNvCxnSpPr>
              <p:nvPr/>
            </p:nvCxnSpPr>
            <p:spPr>
              <a:xfrm flipH="1">
                <a:off x="4031106" y="3086275"/>
                <a:ext cx="474324" cy="435394"/>
              </a:xfrm>
              <a:prstGeom prst="line">
                <a:avLst/>
              </a:prstGeom>
              <a:ln w="28575">
                <a:solidFill>
                  <a:srgbClr val="7030A0"/>
                </a:solidFill>
                <a:tailEnd w="sm" len="sm"/>
              </a:ln>
            </p:spPr>
            <p:style>
              <a:lnRef idx="1">
                <a:schemeClr val="accent1"/>
              </a:lnRef>
              <a:fillRef idx="0">
                <a:schemeClr val="accent1"/>
              </a:fillRef>
              <a:effectRef idx="0">
                <a:schemeClr val="accent1"/>
              </a:effectRef>
              <a:fontRef idx="minor">
                <a:schemeClr val="tx1"/>
              </a:fontRef>
            </p:style>
          </p:cxnSp>
          <p:grpSp>
            <p:nvGrpSpPr>
              <p:cNvPr id="330" name="Group 329"/>
              <p:cNvGrpSpPr/>
              <p:nvPr/>
            </p:nvGrpSpPr>
            <p:grpSpPr>
              <a:xfrm flipH="1">
                <a:off x="1410392" y="3966933"/>
                <a:ext cx="3816768" cy="1941146"/>
                <a:chOff x="6263880" y="5365572"/>
                <a:chExt cx="3332975" cy="1403663"/>
              </a:xfrm>
            </p:grpSpPr>
            <p:grpSp>
              <p:nvGrpSpPr>
                <p:cNvPr id="424" name="Group 423"/>
                <p:cNvGrpSpPr/>
                <p:nvPr/>
              </p:nvGrpSpPr>
              <p:grpSpPr>
                <a:xfrm>
                  <a:off x="6263880" y="6381631"/>
                  <a:ext cx="3332975" cy="387604"/>
                  <a:chOff x="3400586" y="4946396"/>
                  <a:chExt cx="3332975" cy="387604"/>
                </a:xfrm>
              </p:grpSpPr>
              <p:cxnSp>
                <p:nvCxnSpPr>
                  <p:cNvPr id="426" name="Straight Connector 425"/>
                  <p:cNvCxnSpPr/>
                  <p:nvPr/>
                </p:nvCxnSpPr>
                <p:spPr>
                  <a:xfrm flipH="1">
                    <a:off x="3400586" y="5323306"/>
                    <a:ext cx="3332975" cy="1"/>
                  </a:xfrm>
                  <a:prstGeom prst="line">
                    <a:avLst/>
                  </a:prstGeom>
                  <a:ln w="19050">
                    <a:solidFill>
                      <a:srgbClr val="7030A0"/>
                    </a:solidFill>
                    <a:tailEnd w="sm" len="sm"/>
                  </a:ln>
                </p:spPr>
                <p:style>
                  <a:lnRef idx="1">
                    <a:schemeClr val="accent1"/>
                  </a:lnRef>
                  <a:fillRef idx="0">
                    <a:schemeClr val="accent1"/>
                  </a:fillRef>
                  <a:effectRef idx="0">
                    <a:schemeClr val="accent1"/>
                  </a:effectRef>
                  <a:fontRef idx="minor">
                    <a:schemeClr val="tx1"/>
                  </a:fontRef>
                </p:style>
              </p:cxnSp>
              <p:cxnSp>
                <p:nvCxnSpPr>
                  <p:cNvPr id="427" name="Straight Connector 426"/>
                  <p:cNvCxnSpPr>
                    <a:stCxn id="383" idx="4"/>
                  </p:cNvCxnSpPr>
                  <p:nvPr/>
                </p:nvCxnSpPr>
                <p:spPr>
                  <a:xfrm flipH="1">
                    <a:off x="3400586" y="4946396"/>
                    <a:ext cx="13075" cy="385675"/>
                  </a:xfrm>
                  <a:prstGeom prst="line">
                    <a:avLst/>
                  </a:prstGeom>
                  <a:ln w="19050">
                    <a:solidFill>
                      <a:srgbClr val="7030A0"/>
                    </a:solidFill>
                    <a:tailEnd w="sm" len="sm"/>
                  </a:ln>
                </p:spPr>
                <p:style>
                  <a:lnRef idx="1">
                    <a:schemeClr val="accent1"/>
                  </a:lnRef>
                  <a:fillRef idx="0">
                    <a:schemeClr val="accent1"/>
                  </a:fillRef>
                  <a:effectRef idx="0">
                    <a:schemeClr val="accent1"/>
                  </a:effectRef>
                  <a:fontRef idx="minor">
                    <a:schemeClr val="tx1"/>
                  </a:fontRef>
                </p:style>
              </p:cxnSp>
              <p:cxnSp>
                <p:nvCxnSpPr>
                  <p:cNvPr id="428" name="Straight Connector 427"/>
                  <p:cNvCxnSpPr/>
                  <p:nvPr/>
                </p:nvCxnSpPr>
                <p:spPr>
                  <a:xfrm flipH="1">
                    <a:off x="3869111" y="4962163"/>
                    <a:ext cx="0" cy="371837"/>
                  </a:xfrm>
                  <a:prstGeom prst="line">
                    <a:avLst/>
                  </a:prstGeom>
                  <a:ln w="19050">
                    <a:solidFill>
                      <a:srgbClr val="7030A0"/>
                    </a:solidFill>
                    <a:tailEnd w="sm" len="sm"/>
                  </a:ln>
                </p:spPr>
                <p:style>
                  <a:lnRef idx="1">
                    <a:schemeClr val="accent1"/>
                  </a:lnRef>
                  <a:fillRef idx="0">
                    <a:schemeClr val="accent1"/>
                  </a:fillRef>
                  <a:effectRef idx="0">
                    <a:schemeClr val="accent1"/>
                  </a:effectRef>
                  <a:fontRef idx="minor">
                    <a:schemeClr val="tx1"/>
                  </a:fontRef>
                </p:style>
              </p:cxnSp>
            </p:grpSp>
            <p:cxnSp>
              <p:nvCxnSpPr>
                <p:cNvPr id="425" name="Straight Connector 424"/>
                <p:cNvCxnSpPr/>
                <p:nvPr/>
              </p:nvCxnSpPr>
              <p:spPr>
                <a:xfrm flipH="1">
                  <a:off x="9588777" y="5365572"/>
                  <a:ext cx="0" cy="1398390"/>
                </a:xfrm>
                <a:prstGeom prst="line">
                  <a:avLst/>
                </a:prstGeom>
                <a:ln w="19050">
                  <a:solidFill>
                    <a:srgbClr val="7030A0"/>
                  </a:solidFill>
                  <a:tailEnd w="sm" len="sm"/>
                </a:ln>
              </p:spPr>
              <p:style>
                <a:lnRef idx="1">
                  <a:schemeClr val="accent1"/>
                </a:lnRef>
                <a:fillRef idx="0">
                  <a:schemeClr val="accent1"/>
                </a:fillRef>
                <a:effectRef idx="0">
                  <a:schemeClr val="accent1"/>
                </a:effectRef>
                <a:fontRef idx="minor">
                  <a:schemeClr val="tx1"/>
                </a:fontRef>
              </p:style>
            </p:cxnSp>
          </p:grpSp>
          <p:cxnSp>
            <p:nvCxnSpPr>
              <p:cNvPr id="331" name="Straight Connector 330"/>
              <p:cNvCxnSpPr>
                <a:stCxn id="391" idx="5"/>
                <a:endCxn id="437" idx="1"/>
              </p:cNvCxnSpPr>
              <p:nvPr/>
            </p:nvCxnSpPr>
            <p:spPr>
              <a:xfrm>
                <a:off x="2441685" y="3671116"/>
                <a:ext cx="2770521" cy="1257479"/>
              </a:xfrm>
              <a:prstGeom prst="line">
                <a:avLst/>
              </a:prstGeom>
              <a:ln w="19050">
                <a:solidFill>
                  <a:srgbClr val="7030A0"/>
                </a:solidFill>
                <a:tailEnd w="sm" len="sm"/>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a:stCxn id="393" idx="5"/>
                <a:endCxn id="443" idx="1"/>
              </p:cNvCxnSpPr>
              <p:nvPr/>
            </p:nvCxnSpPr>
            <p:spPr>
              <a:xfrm>
                <a:off x="1745850" y="3696746"/>
                <a:ext cx="2945392" cy="1235850"/>
              </a:xfrm>
              <a:prstGeom prst="line">
                <a:avLst/>
              </a:prstGeom>
              <a:ln w="19050">
                <a:solidFill>
                  <a:srgbClr val="7030A0"/>
                </a:solidFill>
                <a:tailEnd w="sm" len="sm"/>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a:stCxn id="402" idx="5"/>
                <a:endCxn id="445" idx="1"/>
              </p:cNvCxnSpPr>
              <p:nvPr/>
            </p:nvCxnSpPr>
            <p:spPr>
              <a:xfrm>
                <a:off x="1693438" y="3849147"/>
                <a:ext cx="1639839" cy="1074190"/>
              </a:xfrm>
              <a:prstGeom prst="line">
                <a:avLst/>
              </a:prstGeom>
              <a:ln w="19050">
                <a:solidFill>
                  <a:srgbClr val="92D050"/>
                </a:solidFill>
                <a:tailEnd w="sm" len="sm"/>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a:stCxn id="400" idx="5"/>
                <a:endCxn id="439" idx="1"/>
              </p:cNvCxnSpPr>
              <p:nvPr/>
            </p:nvCxnSpPr>
            <p:spPr>
              <a:xfrm>
                <a:off x="2386723" y="3849688"/>
                <a:ext cx="1438580" cy="1078907"/>
              </a:xfrm>
              <a:prstGeom prst="line">
                <a:avLst/>
              </a:prstGeom>
              <a:ln w="19050">
                <a:solidFill>
                  <a:srgbClr val="92D050"/>
                </a:solidFill>
                <a:tailEnd w="sm" len="sm"/>
              </a:ln>
            </p:spPr>
            <p:style>
              <a:lnRef idx="1">
                <a:schemeClr val="accent1"/>
              </a:lnRef>
              <a:fillRef idx="0">
                <a:schemeClr val="accent1"/>
              </a:fillRef>
              <a:effectRef idx="0">
                <a:schemeClr val="accent1"/>
              </a:effectRef>
              <a:fontRef idx="minor">
                <a:schemeClr val="tx1"/>
              </a:fontRef>
            </p:style>
          </p:cxnSp>
          <p:grpSp>
            <p:nvGrpSpPr>
              <p:cNvPr id="335" name="Group 334"/>
              <p:cNvGrpSpPr/>
              <p:nvPr/>
            </p:nvGrpSpPr>
            <p:grpSpPr>
              <a:xfrm>
                <a:off x="2721580" y="2797579"/>
                <a:ext cx="2154715" cy="2764911"/>
                <a:chOff x="3169885" y="2797579"/>
                <a:chExt cx="1695689" cy="2764911"/>
              </a:xfrm>
            </p:grpSpPr>
            <p:cxnSp>
              <p:nvCxnSpPr>
                <p:cNvPr id="419" name="Straight Connector 418"/>
                <p:cNvCxnSpPr/>
                <p:nvPr/>
              </p:nvCxnSpPr>
              <p:spPr>
                <a:xfrm>
                  <a:off x="3177724" y="2797579"/>
                  <a:ext cx="0" cy="2754251"/>
                </a:xfrm>
                <a:prstGeom prst="line">
                  <a:avLst/>
                </a:prstGeom>
                <a:ln w="28575">
                  <a:tailEnd w="sm" len="sm"/>
                </a:ln>
              </p:spPr>
              <p:style>
                <a:lnRef idx="1">
                  <a:schemeClr val="accent1"/>
                </a:lnRef>
                <a:fillRef idx="0">
                  <a:schemeClr val="accent1"/>
                </a:fillRef>
                <a:effectRef idx="0">
                  <a:schemeClr val="accent1"/>
                </a:effectRef>
                <a:fontRef idx="minor">
                  <a:schemeClr val="tx1"/>
                </a:fontRef>
              </p:style>
            </p:cxnSp>
            <p:cxnSp>
              <p:nvCxnSpPr>
                <p:cNvPr id="420" name="Straight Connector 419"/>
                <p:cNvCxnSpPr/>
                <p:nvPr/>
              </p:nvCxnSpPr>
              <p:spPr>
                <a:xfrm flipV="1">
                  <a:off x="3738109" y="5268463"/>
                  <a:ext cx="0" cy="294027"/>
                </a:xfrm>
                <a:prstGeom prst="line">
                  <a:avLst/>
                </a:prstGeom>
                <a:ln w="28575">
                  <a:headEnd type="none" w="lg" len="lg"/>
                  <a:tailEnd type="triangle" w="sm" len="sm"/>
                </a:ln>
              </p:spPr>
              <p:style>
                <a:lnRef idx="1">
                  <a:schemeClr val="accent1"/>
                </a:lnRef>
                <a:fillRef idx="0">
                  <a:schemeClr val="accent1"/>
                </a:fillRef>
                <a:effectRef idx="0">
                  <a:schemeClr val="accent1"/>
                </a:effectRef>
                <a:fontRef idx="minor">
                  <a:schemeClr val="tx1"/>
                </a:fontRef>
              </p:style>
            </p:cxnSp>
            <p:cxnSp>
              <p:nvCxnSpPr>
                <p:cNvPr id="421" name="Straight Connector 420"/>
                <p:cNvCxnSpPr/>
                <p:nvPr/>
              </p:nvCxnSpPr>
              <p:spPr>
                <a:xfrm flipV="1">
                  <a:off x="3169885" y="5551830"/>
                  <a:ext cx="1695689" cy="1"/>
                </a:xfrm>
                <a:prstGeom prst="line">
                  <a:avLst/>
                </a:prstGeom>
                <a:ln w="28575">
                  <a:tailEnd w="sm" len="sm"/>
                </a:ln>
              </p:spPr>
              <p:style>
                <a:lnRef idx="1">
                  <a:schemeClr val="accent1"/>
                </a:lnRef>
                <a:fillRef idx="0">
                  <a:schemeClr val="accent1"/>
                </a:fillRef>
                <a:effectRef idx="0">
                  <a:schemeClr val="accent1"/>
                </a:effectRef>
                <a:fontRef idx="minor">
                  <a:schemeClr val="tx1"/>
                </a:fontRef>
              </p:style>
            </p:cxnSp>
            <p:cxnSp>
              <p:nvCxnSpPr>
                <p:cNvPr id="422" name="Straight Connector 421"/>
                <p:cNvCxnSpPr/>
                <p:nvPr/>
              </p:nvCxnSpPr>
              <p:spPr>
                <a:xfrm flipH="1" flipV="1">
                  <a:off x="4852273" y="5257800"/>
                  <a:ext cx="2458" cy="304690"/>
                </a:xfrm>
                <a:prstGeom prst="line">
                  <a:avLst/>
                </a:prstGeom>
                <a:ln w="28575">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23" name="Straight Connector 422"/>
                <p:cNvCxnSpPr>
                  <a:endCxn id="451" idx="2"/>
                </p:cNvCxnSpPr>
                <p:nvPr/>
              </p:nvCxnSpPr>
              <p:spPr>
                <a:xfrm>
                  <a:off x="3169885" y="2797579"/>
                  <a:ext cx="888610" cy="0"/>
                </a:xfrm>
                <a:prstGeom prst="line">
                  <a:avLst/>
                </a:prstGeom>
                <a:ln w="28575">
                  <a:tailEnd w="sm" len="sm"/>
                </a:ln>
              </p:spPr>
              <p:style>
                <a:lnRef idx="1">
                  <a:schemeClr val="accent1"/>
                </a:lnRef>
                <a:fillRef idx="0">
                  <a:schemeClr val="accent1"/>
                </a:fillRef>
                <a:effectRef idx="0">
                  <a:schemeClr val="accent1"/>
                </a:effectRef>
                <a:fontRef idx="minor">
                  <a:schemeClr val="tx1"/>
                </a:fontRef>
              </p:style>
            </p:cxnSp>
          </p:grpSp>
          <p:grpSp>
            <p:nvGrpSpPr>
              <p:cNvPr id="336" name="Group 335"/>
              <p:cNvGrpSpPr/>
              <p:nvPr/>
            </p:nvGrpSpPr>
            <p:grpSpPr>
              <a:xfrm>
                <a:off x="3921180" y="2797579"/>
                <a:ext cx="2021695" cy="2877904"/>
                <a:chOff x="3917720" y="2797579"/>
                <a:chExt cx="1728242" cy="2877904"/>
              </a:xfrm>
            </p:grpSpPr>
            <p:cxnSp>
              <p:nvCxnSpPr>
                <p:cNvPr id="415" name="Straight Connector 414"/>
                <p:cNvCxnSpPr/>
                <p:nvPr/>
              </p:nvCxnSpPr>
              <p:spPr>
                <a:xfrm flipH="1" flipV="1">
                  <a:off x="5161521" y="5268463"/>
                  <a:ext cx="3400" cy="407020"/>
                </a:xfrm>
                <a:prstGeom prst="line">
                  <a:avLst/>
                </a:prstGeom>
                <a:ln w="57150">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16" name="Straight Connector 415"/>
                <p:cNvCxnSpPr>
                  <a:stCxn id="449" idx="6"/>
                </p:cNvCxnSpPr>
                <p:nvPr/>
              </p:nvCxnSpPr>
              <p:spPr>
                <a:xfrm>
                  <a:off x="4770972" y="2797579"/>
                  <a:ext cx="874990" cy="0"/>
                </a:xfrm>
                <a:prstGeom prst="line">
                  <a:avLst/>
                </a:prstGeom>
                <a:ln w="57150">
                  <a:tailEnd w="sm" len="sm"/>
                </a:ln>
              </p:spPr>
              <p:style>
                <a:lnRef idx="1">
                  <a:schemeClr val="accent1"/>
                </a:lnRef>
                <a:fillRef idx="0">
                  <a:schemeClr val="accent1"/>
                </a:fillRef>
                <a:effectRef idx="0">
                  <a:schemeClr val="accent1"/>
                </a:effectRef>
                <a:fontRef idx="minor">
                  <a:schemeClr val="tx1"/>
                </a:fontRef>
              </p:style>
            </p:cxnSp>
            <p:cxnSp>
              <p:nvCxnSpPr>
                <p:cNvPr id="417" name="Straight Connector 416"/>
                <p:cNvCxnSpPr/>
                <p:nvPr/>
              </p:nvCxnSpPr>
              <p:spPr>
                <a:xfrm flipH="1" flipV="1">
                  <a:off x="3933690" y="5253799"/>
                  <a:ext cx="7557" cy="407020"/>
                </a:xfrm>
                <a:prstGeom prst="line">
                  <a:avLst/>
                </a:prstGeom>
                <a:ln w="57150">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18" name="Straight Connector 417"/>
                <p:cNvCxnSpPr/>
                <p:nvPr/>
              </p:nvCxnSpPr>
              <p:spPr>
                <a:xfrm flipH="1" flipV="1">
                  <a:off x="3917720" y="5660820"/>
                  <a:ext cx="1728242" cy="9126"/>
                </a:xfrm>
                <a:prstGeom prst="line">
                  <a:avLst/>
                </a:prstGeom>
                <a:ln w="57150">
                  <a:tailEnd w="sm" len="sm"/>
                </a:ln>
              </p:spPr>
              <p:style>
                <a:lnRef idx="1">
                  <a:schemeClr val="accent1"/>
                </a:lnRef>
                <a:fillRef idx="0">
                  <a:schemeClr val="accent1"/>
                </a:fillRef>
                <a:effectRef idx="0">
                  <a:schemeClr val="accent1"/>
                </a:effectRef>
                <a:fontRef idx="minor">
                  <a:schemeClr val="tx1"/>
                </a:fontRef>
              </p:style>
            </p:cxnSp>
          </p:grpSp>
          <p:grpSp>
            <p:nvGrpSpPr>
              <p:cNvPr id="337" name="Group 336"/>
              <p:cNvGrpSpPr/>
              <p:nvPr/>
            </p:nvGrpSpPr>
            <p:grpSpPr>
              <a:xfrm>
                <a:off x="3803352" y="3879075"/>
                <a:ext cx="169874" cy="152400"/>
                <a:chOff x="2628900" y="1937490"/>
                <a:chExt cx="190500" cy="152400"/>
              </a:xfrm>
            </p:grpSpPr>
            <p:sp>
              <p:nvSpPr>
                <p:cNvPr id="413" name="Plus 412"/>
                <p:cNvSpPr/>
                <p:nvPr/>
              </p:nvSpPr>
              <p:spPr>
                <a:xfrm>
                  <a:off x="2645700" y="1951396"/>
                  <a:ext cx="153074" cy="133469"/>
                </a:xfrm>
                <a:prstGeom prst="mathPlus">
                  <a:avLst/>
                </a:prstGeom>
                <a:solidFill>
                  <a:srgbClr val="92D050"/>
                </a:solidFill>
                <a:ln w="12700">
                  <a:solidFill>
                    <a:srgbClr val="92D050"/>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4" name="Oval 413"/>
                <p:cNvSpPr/>
                <p:nvPr/>
              </p:nvSpPr>
              <p:spPr>
                <a:xfrm>
                  <a:off x="2628900" y="1937490"/>
                  <a:ext cx="190500" cy="152400"/>
                </a:xfrm>
                <a:prstGeom prst="ellipse">
                  <a:avLst/>
                </a:prstGeom>
                <a:noFill/>
                <a:ln w="12700">
                  <a:solidFill>
                    <a:srgbClr val="92D050"/>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8" name="Group 337"/>
              <p:cNvGrpSpPr/>
              <p:nvPr/>
            </p:nvGrpSpPr>
            <p:grpSpPr>
              <a:xfrm>
                <a:off x="4109755" y="3867025"/>
                <a:ext cx="169874" cy="152400"/>
                <a:chOff x="2628900" y="1937490"/>
                <a:chExt cx="190500" cy="152400"/>
              </a:xfrm>
            </p:grpSpPr>
            <p:sp>
              <p:nvSpPr>
                <p:cNvPr id="411" name="Plus 410"/>
                <p:cNvSpPr/>
                <p:nvPr/>
              </p:nvSpPr>
              <p:spPr>
                <a:xfrm>
                  <a:off x="2645700" y="1951396"/>
                  <a:ext cx="153074" cy="133469"/>
                </a:xfrm>
                <a:prstGeom prst="mathPlus">
                  <a:avLst/>
                </a:prstGeom>
                <a:solidFill>
                  <a:srgbClr val="92D050"/>
                </a:solidFill>
                <a:ln w="12700">
                  <a:solidFill>
                    <a:srgbClr val="92D050"/>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 name="Oval 411"/>
                <p:cNvSpPr/>
                <p:nvPr/>
              </p:nvSpPr>
              <p:spPr>
                <a:xfrm>
                  <a:off x="2628900" y="1937490"/>
                  <a:ext cx="190500" cy="152400"/>
                </a:xfrm>
                <a:prstGeom prst="ellipse">
                  <a:avLst/>
                </a:prstGeom>
                <a:noFill/>
                <a:ln w="12700">
                  <a:solidFill>
                    <a:srgbClr val="92D050"/>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9" name="Group 338"/>
              <p:cNvGrpSpPr/>
              <p:nvPr/>
            </p:nvGrpSpPr>
            <p:grpSpPr>
              <a:xfrm>
                <a:off x="4465572" y="3871465"/>
                <a:ext cx="169874" cy="152400"/>
                <a:chOff x="2628900" y="1937490"/>
                <a:chExt cx="190500" cy="152400"/>
              </a:xfrm>
            </p:grpSpPr>
            <p:sp>
              <p:nvSpPr>
                <p:cNvPr id="409" name="Plus 408"/>
                <p:cNvSpPr/>
                <p:nvPr/>
              </p:nvSpPr>
              <p:spPr>
                <a:xfrm>
                  <a:off x="2645700" y="1951396"/>
                  <a:ext cx="153074" cy="133469"/>
                </a:xfrm>
                <a:prstGeom prst="mathPlus">
                  <a:avLst/>
                </a:prstGeom>
                <a:solidFill>
                  <a:srgbClr val="92D050"/>
                </a:solidFill>
                <a:ln w="12700">
                  <a:solidFill>
                    <a:srgbClr val="92D050"/>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 name="Oval 409"/>
                <p:cNvSpPr/>
                <p:nvPr/>
              </p:nvSpPr>
              <p:spPr>
                <a:xfrm>
                  <a:off x="2628900" y="1937490"/>
                  <a:ext cx="190500" cy="152400"/>
                </a:xfrm>
                <a:prstGeom prst="ellipse">
                  <a:avLst/>
                </a:prstGeom>
                <a:noFill/>
                <a:ln w="12700">
                  <a:solidFill>
                    <a:srgbClr val="92D050"/>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0" name="Group 339"/>
              <p:cNvGrpSpPr/>
              <p:nvPr/>
            </p:nvGrpSpPr>
            <p:grpSpPr>
              <a:xfrm>
                <a:off x="4828275" y="3878056"/>
                <a:ext cx="169874" cy="152400"/>
                <a:chOff x="2628900" y="1937490"/>
                <a:chExt cx="190500" cy="152400"/>
              </a:xfrm>
            </p:grpSpPr>
            <p:sp>
              <p:nvSpPr>
                <p:cNvPr id="407" name="Plus 406"/>
                <p:cNvSpPr/>
                <p:nvPr/>
              </p:nvSpPr>
              <p:spPr>
                <a:xfrm>
                  <a:off x="2645700" y="1951396"/>
                  <a:ext cx="153074" cy="133469"/>
                </a:xfrm>
                <a:prstGeom prst="mathPlus">
                  <a:avLst/>
                </a:prstGeom>
                <a:solidFill>
                  <a:srgbClr val="92D050"/>
                </a:solidFill>
                <a:ln w="12700">
                  <a:solidFill>
                    <a:srgbClr val="92D050"/>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8" name="Oval 407"/>
                <p:cNvSpPr/>
                <p:nvPr/>
              </p:nvSpPr>
              <p:spPr>
                <a:xfrm>
                  <a:off x="2628900" y="1937490"/>
                  <a:ext cx="190500" cy="152400"/>
                </a:xfrm>
                <a:prstGeom prst="ellipse">
                  <a:avLst/>
                </a:prstGeom>
                <a:noFill/>
                <a:ln w="12700">
                  <a:solidFill>
                    <a:srgbClr val="92D050"/>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1" name="Group 340"/>
              <p:cNvGrpSpPr/>
              <p:nvPr/>
            </p:nvGrpSpPr>
            <p:grpSpPr>
              <a:xfrm>
                <a:off x="3958764" y="3000766"/>
                <a:ext cx="169874" cy="152400"/>
                <a:chOff x="2628900" y="1937490"/>
                <a:chExt cx="190500" cy="152400"/>
              </a:xfrm>
            </p:grpSpPr>
            <p:sp>
              <p:nvSpPr>
                <p:cNvPr id="405" name="Plus 404"/>
                <p:cNvSpPr/>
                <p:nvPr/>
              </p:nvSpPr>
              <p:spPr>
                <a:xfrm>
                  <a:off x="2645700" y="1951396"/>
                  <a:ext cx="153074" cy="133469"/>
                </a:xfrm>
                <a:prstGeom prst="mathPlus">
                  <a:avLst/>
                </a:prstGeom>
                <a:solidFill>
                  <a:srgbClr val="92D050"/>
                </a:solidFill>
                <a:ln w="12700">
                  <a:solidFill>
                    <a:srgbClr val="92D050"/>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6" name="Oval 405"/>
                <p:cNvSpPr/>
                <p:nvPr/>
              </p:nvSpPr>
              <p:spPr>
                <a:xfrm>
                  <a:off x="2628900" y="1937490"/>
                  <a:ext cx="190500" cy="152400"/>
                </a:xfrm>
                <a:prstGeom prst="ellipse">
                  <a:avLst/>
                </a:prstGeom>
                <a:noFill/>
                <a:ln w="12700">
                  <a:solidFill>
                    <a:srgbClr val="92D050"/>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2" name="Group 341"/>
              <p:cNvGrpSpPr/>
              <p:nvPr/>
            </p:nvGrpSpPr>
            <p:grpSpPr>
              <a:xfrm>
                <a:off x="4653614" y="3000766"/>
                <a:ext cx="169874" cy="152400"/>
                <a:chOff x="2628900" y="1937490"/>
                <a:chExt cx="190500" cy="152400"/>
              </a:xfrm>
            </p:grpSpPr>
            <p:sp>
              <p:nvSpPr>
                <p:cNvPr id="403" name="Plus 402"/>
                <p:cNvSpPr/>
                <p:nvPr/>
              </p:nvSpPr>
              <p:spPr>
                <a:xfrm>
                  <a:off x="2645700" y="1951396"/>
                  <a:ext cx="153074" cy="133469"/>
                </a:xfrm>
                <a:prstGeom prst="mathPlus">
                  <a:avLst/>
                </a:prstGeom>
                <a:solidFill>
                  <a:srgbClr val="92D050"/>
                </a:solidFill>
                <a:ln w="12700">
                  <a:solidFill>
                    <a:srgbClr val="92D050"/>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4" name="Oval 403"/>
                <p:cNvSpPr/>
                <p:nvPr/>
              </p:nvSpPr>
              <p:spPr>
                <a:xfrm>
                  <a:off x="2628900" y="1937490"/>
                  <a:ext cx="190500" cy="152400"/>
                </a:xfrm>
                <a:prstGeom prst="ellipse">
                  <a:avLst/>
                </a:prstGeom>
                <a:noFill/>
                <a:ln w="12700">
                  <a:solidFill>
                    <a:srgbClr val="92D050"/>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3" name="Group 342"/>
              <p:cNvGrpSpPr/>
              <p:nvPr/>
            </p:nvGrpSpPr>
            <p:grpSpPr>
              <a:xfrm>
                <a:off x="1548441" y="3719065"/>
                <a:ext cx="169874" cy="152400"/>
                <a:chOff x="2628900" y="1937490"/>
                <a:chExt cx="190500" cy="152400"/>
              </a:xfrm>
            </p:grpSpPr>
            <p:sp>
              <p:nvSpPr>
                <p:cNvPr id="401" name="Plus 400"/>
                <p:cNvSpPr/>
                <p:nvPr/>
              </p:nvSpPr>
              <p:spPr>
                <a:xfrm>
                  <a:off x="2645700" y="1951396"/>
                  <a:ext cx="153074" cy="133469"/>
                </a:xfrm>
                <a:prstGeom prst="mathPlus">
                  <a:avLst/>
                </a:prstGeom>
                <a:solidFill>
                  <a:srgbClr val="92D050"/>
                </a:solidFill>
                <a:ln w="12700">
                  <a:solidFill>
                    <a:srgbClr val="92D050"/>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2" name="Oval 401"/>
                <p:cNvSpPr/>
                <p:nvPr/>
              </p:nvSpPr>
              <p:spPr>
                <a:xfrm>
                  <a:off x="2628900" y="1937490"/>
                  <a:ext cx="190500" cy="152400"/>
                </a:xfrm>
                <a:prstGeom prst="ellipse">
                  <a:avLst/>
                </a:prstGeom>
                <a:noFill/>
                <a:ln w="12700">
                  <a:solidFill>
                    <a:srgbClr val="92D050"/>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4" name="Group 343"/>
              <p:cNvGrpSpPr/>
              <p:nvPr/>
            </p:nvGrpSpPr>
            <p:grpSpPr>
              <a:xfrm>
                <a:off x="2241726" y="3719606"/>
                <a:ext cx="169874" cy="152400"/>
                <a:chOff x="2628900" y="1937490"/>
                <a:chExt cx="190500" cy="152400"/>
              </a:xfrm>
            </p:grpSpPr>
            <p:sp>
              <p:nvSpPr>
                <p:cNvPr id="399" name="Plus 398"/>
                <p:cNvSpPr/>
                <p:nvPr/>
              </p:nvSpPr>
              <p:spPr>
                <a:xfrm>
                  <a:off x="2645700" y="1951396"/>
                  <a:ext cx="153074" cy="133469"/>
                </a:xfrm>
                <a:prstGeom prst="mathPlus">
                  <a:avLst/>
                </a:prstGeom>
                <a:solidFill>
                  <a:srgbClr val="92D050"/>
                </a:solidFill>
                <a:ln w="12700">
                  <a:solidFill>
                    <a:srgbClr val="92D050"/>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Oval 399"/>
                <p:cNvSpPr/>
                <p:nvPr/>
              </p:nvSpPr>
              <p:spPr>
                <a:xfrm>
                  <a:off x="2628900" y="1937490"/>
                  <a:ext cx="190500" cy="152400"/>
                </a:xfrm>
                <a:prstGeom prst="ellipse">
                  <a:avLst/>
                </a:prstGeom>
                <a:noFill/>
                <a:ln w="12700">
                  <a:solidFill>
                    <a:srgbClr val="92D050"/>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5" name="Group 344"/>
              <p:cNvGrpSpPr/>
              <p:nvPr/>
            </p:nvGrpSpPr>
            <p:grpSpPr>
              <a:xfrm>
                <a:off x="6152800" y="3725656"/>
                <a:ext cx="169874" cy="152400"/>
                <a:chOff x="2628900" y="1937490"/>
                <a:chExt cx="190500" cy="152400"/>
              </a:xfrm>
            </p:grpSpPr>
            <p:sp>
              <p:nvSpPr>
                <p:cNvPr id="397" name="Plus 396"/>
                <p:cNvSpPr/>
                <p:nvPr/>
              </p:nvSpPr>
              <p:spPr>
                <a:xfrm>
                  <a:off x="2645700" y="1951396"/>
                  <a:ext cx="153074" cy="133469"/>
                </a:xfrm>
                <a:prstGeom prst="mathPlus">
                  <a:avLst/>
                </a:prstGeom>
                <a:solidFill>
                  <a:srgbClr val="92D050"/>
                </a:solidFill>
                <a:ln w="12700">
                  <a:solidFill>
                    <a:srgbClr val="92D050"/>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8" name="Oval 397"/>
                <p:cNvSpPr/>
                <p:nvPr/>
              </p:nvSpPr>
              <p:spPr>
                <a:xfrm>
                  <a:off x="2628900" y="1937490"/>
                  <a:ext cx="190500" cy="152400"/>
                </a:xfrm>
                <a:prstGeom prst="ellipse">
                  <a:avLst/>
                </a:prstGeom>
                <a:noFill/>
                <a:ln w="12700">
                  <a:solidFill>
                    <a:srgbClr val="92D050"/>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6" name="Group 345"/>
              <p:cNvGrpSpPr/>
              <p:nvPr/>
            </p:nvGrpSpPr>
            <p:grpSpPr>
              <a:xfrm>
                <a:off x="6845691" y="3730096"/>
                <a:ext cx="169874" cy="152400"/>
                <a:chOff x="2628900" y="1937490"/>
                <a:chExt cx="190500" cy="152400"/>
              </a:xfrm>
            </p:grpSpPr>
            <p:sp>
              <p:nvSpPr>
                <p:cNvPr id="395" name="Plus 394"/>
                <p:cNvSpPr/>
                <p:nvPr/>
              </p:nvSpPr>
              <p:spPr>
                <a:xfrm>
                  <a:off x="2645700" y="1951396"/>
                  <a:ext cx="153074" cy="133469"/>
                </a:xfrm>
                <a:prstGeom prst="mathPlus">
                  <a:avLst/>
                </a:prstGeom>
                <a:solidFill>
                  <a:srgbClr val="92D050"/>
                </a:solidFill>
                <a:ln w="12700">
                  <a:solidFill>
                    <a:srgbClr val="92D050"/>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Oval 395"/>
                <p:cNvSpPr/>
                <p:nvPr/>
              </p:nvSpPr>
              <p:spPr>
                <a:xfrm>
                  <a:off x="2628900" y="1937490"/>
                  <a:ext cx="190500" cy="152400"/>
                </a:xfrm>
                <a:prstGeom prst="ellipse">
                  <a:avLst/>
                </a:prstGeom>
                <a:noFill/>
                <a:ln w="12700">
                  <a:solidFill>
                    <a:srgbClr val="92D050"/>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7" name="Group 346"/>
              <p:cNvGrpSpPr/>
              <p:nvPr/>
            </p:nvGrpSpPr>
            <p:grpSpPr>
              <a:xfrm>
                <a:off x="1600853" y="3566664"/>
                <a:ext cx="169874" cy="152400"/>
                <a:chOff x="1820063" y="2286000"/>
                <a:chExt cx="169874" cy="152400"/>
              </a:xfrm>
            </p:grpSpPr>
            <p:sp>
              <p:nvSpPr>
                <p:cNvPr id="393" name="Oval 392"/>
                <p:cNvSpPr/>
                <p:nvPr/>
              </p:nvSpPr>
              <p:spPr>
                <a:xfrm>
                  <a:off x="1820063" y="2286000"/>
                  <a:ext cx="169874" cy="152400"/>
                </a:xfrm>
                <a:prstGeom prst="ellipse">
                  <a:avLst/>
                </a:prstGeom>
                <a:noFill/>
                <a:ln w="12700">
                  <a:solidFill>
                    <a:srgbClr val="7030A0"/>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4" name="Minus 393"/>
                <p:cNvSpPr/>
                <p:nvPr/>
              </p:nvSpPr>
              <p:spPr>
                <a:xfrm>
                  <a:off x="1852588" y="2339340"/>
                  <a:ext cx="109657" cy="45719"/>
                </a:xfrm>
                <a:prstGeom prst="mathMinus">
                  <a:avLst/>
                </a:prstGeom>
                <a:ln>
                  <a:solidFill>
                    <a:srgbClr val="7030A0"/>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8" name="Group 347"/>
              <p:cNvGrpSpPr/>
              <p:nvPr/>
            </p:nvGrpSpPr>
            <p:grpSpPr>
              <a:xfrm>
                <a:off x="2296688" y="3541034"/>
                <a:ext cx="169874" cy="152400"/>
                <a:chOff x="1820063" y="2286000"/>
                <a:chExt cx="169874" cy="152400"/>
              </a:xfrm>
            </p:grpSpPr>
            <p:sp>
              <p:nvSpPr>
                <p:cNvPr id="391" name="Oval 390"/>
                <p:cNvSpPr/>
                <p:nvPr/>
              </p:nvSpPr>
              <p:spPr>
                <a:xfrm>
                  <a:off x="1820063" y="2286000"/>
                  <a:ext cx="169874" cy="152400"/>
                </a:xfrm>
                <a:prstGeom prst="ellipse">
                  <a:avLst/>
                </a:prstGeom>
                <a:noFill/>
                <a:ln w="12700">
                  <a:solidFill>
                    <a:srgbClr val="7030A0"/>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2" name="Minus 391"/>
                <p:cNvSpPr/>
                <p:nvPr/>
              </p:nvSpPr>
              <p:spPr>
                <a:xfrm>
                  <a:off x="1852588" y="2339340"/>
                  <a:ext cx="109657" cy="45719"/>
                </a:xfrm>
                <a:prstGeom prst="mathMinus">
                  <a:avLst/>
                </a:prstGeom>
                <a:ln>
                  <a:solidFill>
                    <a:srgbClr val="7030A0"/>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9" name="Group 348"/>
              <p:cNvGrpSpPr/>
              <p:nvPr/>
            </p:nvGrpSpPr>
            <p:grpSpPr>
              <a:xfrm>
                <a:off x="6095555" y="3559769"/>
                <a:ext cx="169874" cy="152400"/>
                <a:chOff x="1820063" y="2286000"/>
                <a:chExt cx="169874" cy="152400"/>
              </a:xfrm>
            </p:grpSpPr>
            <p:sp>
              <p:nvSpPr>
                <p:cNvPr id="389" name="Oval 388"/>
                <p:cNvSpPr/>
                <p:nvPr/>
              </p:nvSpPr>
              <p:spPr>
                <a:xfrm>
                  <a:off x="1820063" y="2286000"/>
                  <a:ext cx="169874" cy="152400"/>
                </a:xfrm>
                <a:prstGeom prst="ellipse">
                  <a:avLst/>
                </a:prstGeom>
                <a:noFill/>
                <a:ln w="12700">
                  <a:solidFill>
                    <a:srgbClr val="7030A0"/>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0" name="Minus 389"/>
                <p:cNvSpPr/>
                <p:nvPr/>
              </p:nvSpPr>
              <p:spPr>
                <a:xfrm>
                  <a:off x="1845273" y="2339340"/>
                  <a:ext cx="109657" cy="45719"/>
                </a:xfrm>
                <a:prstGeom prst="mathMinus">
                  <a:avLst/>
                </a:prstGeom>
                <a:ln>
                  <a:solidFill>
                    <a:srgbClr val="7030A0"/>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0" name="Group 349"/>
              <p:cNvGrpSpPr/>
              <p:nvPr/>
            </p:nvGrpSpPr>
            <p:grpSpPr>
              <a:xfrm>
                <a:off x="6783050" y="3563510"/>
                <a:ext cx="169874" cy="152400"/>
                <a:chOff x="1820063" y="2286000"/>
                <a:chExt cx="169874" cy="152400"/>
              </a:xfrm>
            </p:grpSpPr>
            <p:sp>
              <p:nvSpPr>
                <p:cNvPr id="387" name="Oval 386"/>
                <p:cNvSpPr/>
                <p:nvPr/>
              </p:nvSpPr>
              <p:spPr>
                <a:xfrm>
                  <a:off x="1820063" y="2286000"/>
                  <a:ext cx="169874" cy="152400"/>
                </a:xfrm>
                <a:prstGeom prst="ellipse">
                  <a:avLst/>
                </a:prstGeom>
                <a:noFill/>
                <a:ln w="12700">
                  <a:solidFill>
                    <a:srgbClr val="7030A0"/>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8" name="Minus 387"/>
                <p:cNvSpPr/>
                <p:nvPr/>
              </p:nvSpPr>
              <p:spPr>
                <a:xfrm>
                  <a:off x="1845273" y="2339340"/>
                  <a:ext cx="109657" cy="45719"/>
                </a:xfrm>
                <a:prstGeom prst="mathMinus">
                  <a:avLst/>
                </a:prstGeom>
                <a:ln>
                  <a:solidFill>
                    <a:srgbClr val="7030A0"/>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1" name="Group 350"/>
              <p:cNvGrpSpPr/>
              <p:nvPr/>
            </p:nvGrpSpPr>
            <p:grpSpPr>
              <a:xfrm>
                <a:off x="4606305" y="5248541"/>
                <a:ext cx="169874" cy="152400"/>
                <a:chOff x="1820063" y="2286000"/>
                <a:chExt cx="169874" cy="152400"/>
              </a:xfrm>
            </p:grpSpPr>
            <p:sp>
              <p:nvSpPr>
                <p:cNvPr id="385" name="Oval 384"/>
                <p:cNvSpPr/>
                <p:nvPr/>
              </p:nvSpPr>
              <p:spPr>
                <a:xfrm>
                  <a:off x="1820063" y="2286000"/>
                  <a:ext cx="169874" cy="152400"/>
                </a:xfrm>
                <a:prstGeom prst="ellipse">
                  <a:avLst/>
                </a:prstGeom>
                <a:noFill/>
                <a:ln w="12700">
                  <a:solidFill>
                    <a:srgbClr val="7030A0"/>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6" name="Minus 385"/>
                <p:cNvSpPr/>
                <p:nvPr/>
              </p:nvSpPr>
              <p:spPr>
                <a:xfrm>
                  <a:off x="1852588" y="2339340"/>
                  <a:ext cx="109657" cy="45719"/>
                </a:xfrm>
                <a:prstGeom prst="mathMinus">
                  <a:avLst/>
                </a:prstGeom>
                <a:ln>
                  <a:solidFill>
                    <a:srgbClr val="7030A0"/>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2" name="Group 351"/>
              <p:cNvGrpSpPr/>
              <p:nvPr/>
            </p:nvGrpSpPr>
            <p:grpSpPr>
              <a:xfrm>
                <a:off x="5127269" y="5230443"/>
                <a:ext cx="169874" cy="152400"/>
                <a:chOff x="1820063" y="2286000"/>
                <a:chExt cx="169874" cy="152400"/>
              </a:xfrm>
            </p:grpSpPr>
            <p:sp>
              <p:nvSpPr>
                <p:cNvPr id="383" name="Oval 382"/>
                <p:cNvSpPr/>
                <p:nvPr/>
              </p:nvSpPr>
              <p:spPr>
                <a:xfrm>
                  <a:off x="1820063" y="2286000"/>
                  <a:ext cx="169874" cy="152400"/>
                </a:xfrm>
                <a:prstGeom prst="ellipse">
                  <a:avLst/>
                </a:prstGeom>
                <a:noFill/>
                <a:ln w="12700">
                  <a:solidFill>
                    <a:srgbClr val="7030A0"/>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4" name="Minus 383"/>
                <p:cNvSpPr/>
                <p:nvPr/>
              </p:nvSpPr>
              <p:spPr>
                <a:xfrm>
                  <a:off x="1852588" y="2339340"/>
                  <a:ext cx="109657" cy="45719"/>
                </a:xfrm>
                <a:prstGeom prst="mathMinus">
                  <a:avLst/>
                </a:prstGeom>
                <a:ln>
                  <a:solidFill>
                    <a:srgbClr val="7030A0"/>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3" name="Group 352"/>
              <p:cNvGrpSpPr/>
              <p:nvPr/>
            </p:nvGrpSpPr>
            <p:grpSpPr>
              <a:xfrm>
                <a:off x="3570304" y="3957382"/>
                <a:ext cx="3778309" cy="2000656"/>
                <a:chOff x="6295838" y="5333561"/>
                <a:chExt cx="3303163" cy="1435674"/>
              </a:xfrm>
            </p:grpSpPr>
            <p:grpSp>
              <p:nvGrpSpPr>
                <p:cNvPr id="378" name="Group 377"/>
                <p:cNvGrpSpPr/>
                <p:nvPr/>
              </p:nvGrpSpPr>
              <p:grpSpPr>
                <a:xfrm>
                  <a:off x="6295838" y="6355710"/>
                  <a:ext cx="3303163" cy="413525"/>
                  <a:chOff x="3432544" y="4920475"/>
                  <a:chExt cx="3303163" cy="413525"/>
                </a:xfrm>
              </p:grpSpPr>
              <p:cxnSp>
                <p:nvCxnSpPr>
                  <p:cNvPr id="380" name="Straight Connector 379"/>
                  <p:cNvCxnSpPr/>
                  <p:nvPr/>
                </p:nvCxnSpPr>
                <p:spPr>
                  <a:xfrm>
                    <a:off x="3874028" y="4920475"/>
                    <a:ext cx="10692" cy="411596"/>
                  </a:xfrm>
                  <a:prstGeom prst="line">
                    <a:avLst/>
                  </a:prstGeom>
                  <a:ln w="19050">
                    <a:solidFill>
                      <a:srgbClr val="7030A0"/>
                    </a:solidFill>
                    <a:tailEnd w="sm" len="sm"/>
                  </a:ln>
                </p:spPr>
                <p:style>
                  <a:lnRef idx="1">
                    <a:schemeClr val="accent1"/>
                  </a:lnRef>
                  <a:fillRef idx="0">
                    <a:schemeClr val="accent1"/>
                  </a:fillRef>
                  <a:effectRef idx="0">
                    <a:schemeClr val="accent1"/>
                  </a:effectRef>
                  <a:fontRef idx="minor">
                    <a:schemeClr val="tx1"/>
                  </a:fontRef>
                </p:style>
              </p:cxnSp>
              <p:cxnSp>
                <p:nvCxnSpPr>
                  <p:cNvPr id="381" name="Straight Connector 380"/>
                  <p:cNvCxnSpPr/>
                  <p:nvPr/>
                </p:nvCxnSpPr>
                <p:spPr>
                  <a:xfrm flipH="1">
                    <a:off x="3432544" y="5334000"/>
                    <a:ext cx="3303163" cy="0"/>
                  </a:xfrm>
                  <a:prstGeom prst="line">
                    <a:avLst/>
                  </a:prstGeom>
                  <a:ln w="19050">
                    <a:solidFill>
                      <a:srgbClr val="7030A0"/>
                    </a:solidFill>
                    <a:tailEnd w="sm" len="sm"/>
                  </a:ln>
                </p:spPr>
                <p:style>
                  <a:lnRef idx="1">
                    <a:schemeClr val="accent1"/>
                  </a:lnRef>
                  <a:fillRef idx="0">
                    <a:schemeClr val="accent1"/>
                  </a:fillRef>
                  <a:effectRef idx="0">
                    <a:schemeClr val="accent1"/>
                  </a:effectRef>
                  <a:fontRef idx="minor">
                    <a:schemeClr val="tx1"/>
                  </a:fontRef>
                </p:style>
              </p:cxnSp>
              <p:cxnSp>
                <p:nvCxnSpPr>
                  <p:cNvPr id="382" name="Straight Connector 381"/>
                  <p:cNvCxnSpPr/>
                  <p:nvPr/>
                </p:nvCxnSpPr>
                <p:spPr>
                  <a:xfrm flipH="1">
                    <a:off x="3438067" y="4935557"/>
                    <a:ext cx="1014" cy="396514"/>
                  </a:xfrm>
                  <a:prstGeom prst="line">
                    <a:avLst/>
                  </a:prstGeom>
                  <a:ln w="19050">
                    <a:solidFill>
                      <a:srgbClr val="7030A0"/>
                    </a:solidFill>
                    <a:tailEnd w="sm" len="sm"/>
                  </a:ln>
                </p:spPr>
                <p:style>
                  <a:lnRef idx="1">
                    <a:schemeClr val="accent1"/>
                  </a:lnRef>
                  <a:fillRef idx="0">
                    <a:schemeClr val="accent1"/>
                  </a:fillRef>
                  <a:effectRef idx="0">
                    <a:schemeClr val="accent1"/>
                  </a:effectRef>
                  <a:fontRef idx="minor">
                    <a:schemeClr val="tx1"/>
                  </a:fontRef>
                </p:style>
              </p:cxnSp>
            </p:grpSp>
            <p:cxnSp>
              <p:nvCxnSpPr>
                <p:cNvPr id="379" name="Straight Connector 378"/>
                <p:cNvCxnSpPr/>
                <p:nvPr/>
              </p:nvCxnSpPr>
              <p:spPr>
                <a:xfrm>
                  <a:off x="9588777" y="5333561"/>
                  <a:ext cx="0" cy="1430402"/>
                </a:xfrm>
                <a:prstGeom prst="line">
                  <a:avLst/>
                </a:prstGeom>
                <a:ln w="19050">
                  <a:solidFill>
                    <a:srgbClr val="7030A0"/>
                  </a:solidFill>
                  <a:tailEnd w="sm" len="sm"/>
                </a:ln>
              </p:spPr>
              <p:style>
                <a:lnRef idx="1">
                  <a:schemeClr val="accent1"/>
                </a:lnRef>
                <a:fillRef idx="0">
                  <a:schemeClr val="accent1"/>
                </a:fillRef>
                <a:effectRef idx="0">
                  <a:schemeClr val="accent1"/>
                </a:effectRef>
                <a:fontRef idx="minor">
                  <a:schemeClr val="tx1"/>
                </a:fontRef>
              </p:style>
            </p:cxnSp>
          </p:grpSp>
          <p:grpSp>
            <p:nvGrpSpPr>
              <p:cNvPr id="354" name="Group 353"/>
              <p:cNvGrpSpPr/>
              <p:nvPr/>
            </p:nvGrpSpPr>
            <p:grpSpPr>
              <a:xfrm>
                <a:off x="4000848" y="5236728"/>
                <a:ext cx="169874" cy="152400"/>
                <a:chOff x="1820063" y="2286000"/>
                <a:chExt cx="169874" cy="152400"/>
              </a:xfrm>
            </p:grpSpPr>
            <p:sp>
              <p:nvSpPr>
                <p:cNvPr id="376" name="Oval 375"/>
                <p:cNvSpPr/>
                <p:nvPr/>
              </p:nvSpPr>
              <p:spPr>
                <a:xfrm>
                  <a:off x="1820063" y="2286000"/>
                  <a:ext cx="169874" cy="152400"/>
                </a:xfrm>
                <a:prstGeom prst="ellipse">
                  <a:avLst/>
                </a:prstGeom>
                <a:noFill/>
                <a:ln w="12700">
                  <a:solidFill>
                    <a:srgbClr val="7030A0"/>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7" name="Minus 376"/>
                <p:cNvSpPr/>
                <p:nvPr/>
              </p:nvSpPr>
              <p:spPr>
                <a:xfrm>
                  <a:off x="1852588" y="2339340"/>
                  <a:ext cx="109657" cy="45719"/>
                </a:xfrm>
                <a:prstGeom prst="mathMinus">
                  <a:avLst/>
                </a:prstGeom>
                <a:ln>
                  <a:solidFill>
                    <a:srgbClr val="7030A0"/>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5" name="Group 354"/>
              <p:cNvGrpSpPr/>
              <p:nvPr/>
            </p:nvGrpSpPr>
            <p:grpSpPr>
              <a:xfrm>
                <a:off x="3491685" y="5248540"/>
                <a:ext cx="169874" cy="152400"/>
                <a:chOff x="1820063" y="2286000"/>
                <a:chExt cx="169874" cy="152400"/>
              </a:xfrm>
            </p:grpSpPr>
            <p:sp>
              <p:nvSpPr>
                <p:cNvPr id="374" name="Oval 373"/>
                <p:cNvSpPr/>
                <p:nvPr/>
              </p:nvSpPr>
              <p:spPr>
                <a:xfrm>
                  <a:off x="1820063" y="2286000"/>
                  <a:ext cx="169874" cy="152400"/>
                </a:xfrm>
                <a:prstGeom prst="ellipse">
                  <a:avLst/>
                </a:prstGeom>
                <a:noFill/>
                <a:ln w="12700">
                  <a:solidFill>
                    <a:srgbClr val="7030A0"/>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Minus 374"/>
                <p:cNvSpPr/>
                <p:nvPr/>
              </p:nvSpPr>
              <p:spPr>
                <a:xfrm>
                  <a:off x="1852588" y="2339340"/>
                  <a:ext cx="109657" cy="45719"/>
                </a:xfrm>
                <a:prstGeom prst="mathMinus">
                  <a:avLst/>
                </a:prstGeom>
                <a:ln>
                  <a:solidFill>
                    <a:srgbClr val="7030A0"/>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6" name="Group 355"/>
              <p:cNvGrpSpPr/>
              <p:nvPr/>
            </p:nvGrpSpPr>
            <p:grpSpPr>
              <a:xfrm>
                <a:off x="4123709" y="2955136"/>
                <a:ext cx="169874" cy="153924"/>
                <a:chOff x="1828014" y="2309761"/>
                <a:chExt cx="169874" cy="153924"/>
              </a:xfrm>
            </p:grpSpPr>
            <p:sp>
              <p:nvSpPr>
                <p:cNvPr id="372" name="Oval 371"/>
                <p:cNvSpPr/>
                <p:nvPr/>
              </p:nvSpPr>
              <p:spPr>
                <a:xfrm>
                  <a:off x="1828014" y="2309761"/>
                  <a:ext cx="169874" cy="153924"/>
                </a:xfrm>
                <a:prstGeom prst="ellipse">
                  <a:avLst/>
                </a:prstGeom>
                <a:noFill/>
                <a:ln w="12700">
                  <a:solidFill>
                    <a:srgbClr val="7030A0"/>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Minus 372"/>
                <p:cNvSpPr/>
                <p:nvPr/>
              </p:nvSpPr>
              <p:spPr>
                <a:xfrm>
                  <a:off x="1852588" y="2363634"/>
                  <a:ext cx="109657" cy="46176"/>
                </a:xfrm>
                <a:prstGeom prst="mathMinus">
                  <a:avLst/>
                </a:prstGeom>
                <a:ln>
                  <a:solidFill>
                    <a:srgbClr val="7030A0"/>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7" name="Group 356"/>
              <p:cNvGrpSpPr/>
              <p:nvPr/>
            </p:nvGrpSpPr>
            <p:grpSpPr>
              <a:xfrm>
                <a:off x="4480553" y="2956193"/>
                <a:ext cx="169874" cy="152400"/>
                <a:chOff x="1820063" y="2278049"/>
                <a:chExt cx="169874" cy="152400"/>
              </a:xfrm>
            </p:grpSpPr>
            <p:sp>
              <p:nvSpPr>
                <p:cNvPr id="370" name="Oval 369"/>
                <p:cNvSpPr/>
                <p:nvPr/>
              </p:nvSpPr>
              <p:spPr>
                <a:xfrm>
                  <a:off x="1820063" y="2278049"/>
                  <a:ext cx="169874" cy="152400"/>
                </a:xfrm>
                <a:prstGeom prst="ellipse">
                  <a:avLst/>
                </a:prstGeom>
                <a:noFill/>
                <a:ln w="12700">
                  <a:solidFill>
                    <a:srgbClr val="7030A0"/>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Minus 370"/>
                <p:cNvSpPr/>
                <p:nvPr/>
              </p:nvSpPr>
              <p:spPr>
                <a:xfrm>
                  <a:off x="1844637" y="2331389"/>
                  <a:ext cx="109657" cy="45719"/>
                </a:xfrm>
                <a:prstGeom prst="mathMinus">
                  <a:avLst/>
                </a:prstGeom>
                <a:ln>
                  <a:solidFill>
                    <a:srgbClr val="7030A0"/>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8" name="TextBox 357"/>
              <p:cNvSpPr txBox="1"/>
              <p:nvPr/>
            </p:nvSpPr>
            <p:spPr>
              <a:xfrm>
                <a:off x="5935473" y="2938615"/>
                <a:ext cx="1834156" cy="369332"/>
              </a:xfrm>
              <a:prstGeom prst="rect">
                <a:avLst/>
              </a:prstGeom>
              <a:noFill/>
              <a:ln>
                <a:noFill/>
                <a:tailEnd w="sm" len="sm"/>
              </a:ln>
            </p:spPr>
            <p:txBody>
              <a:bodyPr wrap="none" rtlCol="0">
                <a:spAutoFit/>
              </a:bodyPr>
              <a:lstStyle/>
              <a:p>
                <a:r>
                  <a:rPr lang="de-DE" dirty="0" smtClean="0"/>
                  <a:t>RE-LE Opponency</a:t>
                </a:r>
                <a:endParaRPr lang="en-US" dirty="0"/>
              </a:p>
            </p:txBody>
          </p:sp>
          <p:sp>
            <p:nvSpPr>
              <p:cNvPr id="359" name="TextBox 358"/>
              <p:cNvSpPr txBox="1"/>
              <p:nvPr/>
            </p:nvSpPr>
            <p:spPr>
              <a:xfrm>
                <a:off x="801237" y="2912770"/>
                <a:ext cx="1834156" cy="369332"/>
              </a:xfrm>
              <a:prstGeom prst="rect">
                <a:avLst/>
              </a:prstGeom>
              <a:noFill/>
              <a:ln>
                <a:noFill/>
                <a:tailEnd w="sm" len="sm"/>
              </a:ln>
            </p:spPr>
            <p:txBody>
              <a:bodyPr wrap="none" rtlCol="0">
                <a:spAutoFit/>
              </a:bodyPr>
              <a:lstStyle/>
              <a:p>
                <a:r>
                  <a:rPr lang="de-DE" dirty="0" smtClean="0"/>
                  <a:t>LE-RE Opponency</a:t>
                </a:r>
                <a:endParaRPr lang="en-US" dirty="0"/>
              </a:p>
            </p:txBody>
          </p:sp>
          <p:sp>
            <p:nvSpPr>
              <p:cNvPr id="360" name="TextBox 359"/>
              <p:cNvSpPr txBox="1"/>
              <p:nvPr/>
            </p:nvSpPr>
            <p:spPr>
              <a:xfrm>
                <a:off x="2734726" y="2360856"/>
                <a:ext cx="1068626" cy="369332"/>
              </a:xfrm>
              <a:prstGeom prst="rect">
                <a:avLst/>
              </a:prstGeom>
              <a:noFill/>
              <a:ln>
                <a:noFill/>
                <a:tailEnd w="sm" len="sm"/>
              </a:ln>
            </p:spPr>
            <p:txBody>
              <a:bodyPr wrap="none" rtlCol="0">
                <a:spAutoFit/>
              </a:bodyPr>
              <a:lstStyle/>
              <a:p>
                <a:r>
                  <a:rPr lang="de-DE" dirty="0" smtClean="0"/>
                  <a:t>Attention</a:t>
                </a:r>
                <a:endParaRPr lang="en-US" dirty="0"/>
              </a:p>
            </p:txBody>
          </p:sp>
          <p:sp>
            <p:nvSpPr>
              <p:cNvPr id="361" name="TextBox 360"/>
              <p:cNvSpPr txBox="1"/>
              <p:nvPr/>
            </p:nvSpPr>
            <p:spPr>
              <a:xfrm>
                <a:off x="2740741" y="3194178"/>
                <a:ext cx="1262974" cy="369332"/>
              </a:xfrm>
              <a:prstGeom prst="rect">
                <a:avLst/>
              </a:prstGeom>
              <a:noFill/>
              <a:ln>
                <a:noFill/>
                <a:tailEnd w="sm" len="sm"/>
              </a:ln>
            </p:spPr>
            <p:txBody>
              <a:bodyPr wrap="none" rtlCol="0">
                <a:spAutoFit/>
              </a:bodyPr>
              <a:lstStyle/>
              <a:p>
                <a:r>
                  <a:rPr lang="de-DE" dirty="0" smtClean="0"/>
                  <a:t>Summation</a:t>
                </a:r>
                <a:endParaRPr lang="en-US" dirty="0"/>
              </a:p>
            </p:txBody>
          </p:sp>
          <p:cxnSp>
            <p:nvCxnSpPr>
              <p:cNvPr id="362" name="Straight Connector 361"/>
              <p:cNvCxnSpPr>
                <a:stCxn id="445" idx="0"/>
                <a:endCxn id="413" idx="1"/>
              </p:cNvCxnSpPr>
              <p:nvPr/>
            </p:nvCxnSpPr>
            <p:spPr>
              <a:xfrm flipV="1">
                <a:off x="3467981" y="4008759"/>
                <a:ext cx="418602" cy="858782"/>
              </a:xfrm>
              <a:prstGeom prst="line">
                <a:avLst/>
              </a:prstGeom>
              <a:ln w="38100">
                <a:solidFill>
                  <a:srgbClr val="92D050"/>
                </a:solidFill>
                <a:prstDash val="solid"/>
                <a:headEnd type="none" w="med" len="med"/>
                <a:tailEnd type="none" w="sm" len="sm"/>
              </a:ln>
            </p:spPr>
            <p:style>
              <a:lnRef idx="1">
                <a:schemeClr val="accent1"/>
              </a:lnRef>
              <a:fillRef idx="0">
                <a:schemeClr val="accent1"/>
              </a:fillRef>
              <a:effectRef idx="0">
                <a:schemeClr val="accent1"/>
              </a:effectRef>
              <a:fontRef idx="minor">
                <a:schemeClr val="tx1"/>
              </a:fontRef>
            </p:style>
          </p:cxnSp>
          <p:cxnSp>
            <p:nvCxnSpPr>
              <p:cNvPr id="363" name="Straight Connector 362"/>
              <p:cNvCxnSpPr>
                <a:stCxn id="439" idx="7"/>
                <a:endCxn id="410" idx="4"/>
              </p:cNvCxnSpPr>
              <p:nvPr/>
            </p:nvCxnSpPr>
            <p:spPr>
              <a:xfrm flipV="1">
                <a:off x="4094711" y="4023865"/>
                <a:ext cx="455798" cy="904730"/>
              </a:xfrm>
              <a:prstGeom prst="line">
                <a:avLst/>
              </a:prstGeom>
              <a:ln w="38100">
                <a:solidFill>
                  <a:srgbClr val="92D050"/>
                </a:solidFill>
                <a:tailEnd w="sm" len="sm"/>
              </a:ln>
            </p:spPr>
            <p:style>
              <a:lnRef idx="1">
                <a:schemeClr val="accent1"/>
              </a:lnRef>
              <a:fillRef idx="0">
                <a:schemeClr val="accent1"/>
              </a:fillRef>
              <a:effectRef idx="0">
                <a:schemeClr val="accent1"/>
              </a:effectRef>
              <a:fontRef idx="minor">
                <a:schemeClr val="tx1"/>
              </a:fontRef>
            </p:style>
          </p:cxnSp>
          <p:cxnSp>
            <p:nvCxnSpPr>
              <p:cNvPr id="364" name="Straight Connector 363"/>
              <p:cNvCxnSpPr>
                <a:stCxn id="412" idx="4"/>
                <a:endCxn id="443" idx="1"/>
              </p:cNvCxnSpPr>
              <p:nvPr/>
            </p:nvCxnSpPr>
            <p:spPr>
              <a:xfrm>
                <a:off x="4194692" y="4019425"/>
                <a:ext cx="496550" cy="913171"/>
              </a:xfrm>
              <a:prstGeom prst="line">
                <a:avLst/>
              </a:prstGeom>
              <a:ln w="38100">
                <a:solidFill>
                  <a:srgbClr val="92D050"/>
                </a:solidFill>
                <a:tailEnd w="sm" len="sm"/>
              </a:ln>
            </p:spPr>
            <p:style>
              <a:lnRef idx="1">
                <a:schemeClr val="accent1"/>
              </a:lnRef>
              <a:fillRef idx="0">
                <a:schemeClr val="accent1"/>
              </a:fillRef>
              <a:effectRef idx="0">
                <a:schemeClr val="accent1"/>
              </a:effectRef>
              <a:fontRef idx="minor">
                <a:schemeClr val="tx1"/>
              </a:fontRef>
            </p:style>
          </p:cxnSp>
          <p:cxnSp>
            <p:nvCxnSpPr>
              <p:cNvPr id="365" name="Straight Connector 364"/>
              <p:cNvCxnSpPr>
                <a:stCxn id="437" idx="1"/>
                <a:endCxn id="407" idx="1"/>
              </p:cNvCxnSpPr>
              <p:nvPr/>
            </p:nvCxnSpPr>
            <p:spPr>
              <a:xfrm flipH="1" flipV="1">
                <a:off x="4911506" y="4007740"/>
                <a:ext cx="300700" cy="920855"/>
              </a:xfrm>
              <a:prstGeom prst="line">
                <a:avLst/>
              </a:prstGeom>
              <a:ln w="38100">
                <a:solidFill>
                  <a:srgbClr val="92D050"/>
                </a:solidFill>
                <a:tailEnd w="sm" len="sm"/>
              </a:ln>
            </p:spPr>
            <p:style>
              <a:lnRef idx="1">
                <a:schemeClr val="accent1"/>
              </a:lnRef>
              <a:fillRef idx="0">
                <a:schemeClr val="accent1"/>
              </a:fillRef>
              <a:effectRef idx="0">
                <a:schemeClr val="accent1"/>
              </a:effectRef>
              <a:fontRef idx="minor">
                <a:schemeClr val="tx1"/>
              </a:fontRef>
            </p:style>
          </p:cxnSp>
          <p:sp>
            <p:nvSpPr>
              <p:cNvPr id="366" name="TextBox 365"/>
              <p:cNvSpPr txBox="1"/>
              <p:nvPr/>
            </p:nvSpPr>
            <p:spPr>
              <a:xfrm>
                <a:off x="2667000" y="6019800"/>
                <a:ext cx="1609287" cy="369332"/>
              </a:xfrm>
              <a:prstGeom prst="rect">
                <a:avLst/>
              </a:prstGeom>
              <a:noFill/>
              <a:ln>
                <a:noFill/>
                <a:tailEnd w="sm" len="sm"/>
              </a:ln>
            </p:spPr>
            <p:txBody>
              <a:bodyPr wrap="none" rtlCol="0">
                <a:spAutoFit/>
              </a:bodyPr>
              <a:lstStyle/>
              <a:p>
                <a:r>
                  <a:rPr lang="de-DE" dirty="0" smtClean="0"/>
                  <a:t>Left monocular</a:t>
                </a:r>
                <a:endParaRPr lang="en-US" dirty="0"/>
              </a:p>
            </p:txBody>
          </p:sp>
          <p:sp>
            <p:nvSpPr>
              <p:cNvPr id="367" name="TextBox 366"/>
              <p:cNvSpPr txBox="1"/>
              <p:nvPr/>
            </p:nvSpPr>
            <p:spPr>
              <a:xfrm>
                <a:off x="4557440" y="6019800"/>
                <a:ext cx="1734257" cy="369332"/>
              </a:xfrm>
              <a:prstGeom prst="rect">
                <a:avLst/>
              </a:prstGeom>
              <a:noFill/>
              <a:ln>
                <a:noFill/>
                <a:tailEnd w="sm" len="sm"/>
              </a:ln>
            </p:spPr>
            <p:txBody>
              <a:bodyPr wrap="none" rtlCol="0">
                <a:spAutoFit/>
              </a:bodyPr>
              <a:lstStyle/>
              <a:p>
                <a:r>
                  <a:rPr lang="de-DE" dirty="0" smtClean="0"/>
                  <a:t>Right monocular</a:t>
                </a:r>
                <a:endParaRPr lang="en-US" dirty="0"/>
              </a:p>
            </p:txBody>
          </p:sp>
          <p:sp>
            <p:nvSpPr>
              <p:cNvPr id="368" name="Rectangle 367"/>
              <p:cNvSpPr/>
              <p:nvPr/>
            </p:nvSpPr>
            <p:spPr>
              <a:xfrm>
                <a:off x="1098970" y="3304834"/>
                <a:ext cx="1414387" cy="652549"/>
              </a:xfrm>
              <a:prstGeom prst="rect">
                <a:avLst/>
              </a:prstGeom>
              <a:noFill/>
              <a:ln>
                <a:solidFill>
                  <a:schemeClr val="bg1">
                    <a:lumMod val="65000"/>
                  </a:schemeClr>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9" name="Straight Connector 368"/>
              <p:cNvCxnSpPr/>
              <p:nvPr/>
            </p:nvCxnSpPr>
            <p:spPr>
              <a:xfrm>
                <a:off x="5913015" y="2782949"/>
                <a:ext cx="0" cy="2896123"/>
              </a:xfrm>
              <a:prstGeom prst="line">
                <a:avLst/>
              </a:prstGeom>
              <a:ln w="57150">
                <a:tailEnd w="sm" len="sm"/>
              </a:ln>
            </p:spPr>
            <p:style>
              <a:lnRef idx="1">
                <a:schemeClr val="accent1"/>
              </a:lnRef>
              <a:fillRef idx="0">
                <a:schemeClr val="accent1"/>
              </a:fillRef>
              <a:effectRef idx="0">
                <a:schemeClr val="accent1"/>
              </a:effectRef>
              <a:fontRef idx="minor">
                <a:schemeClr val="tx1"/>
              </a:fontRef>
            </p:style>
          </p:cxnSp>
        </p:grpSp>
        <p:cxnSp>
          <p:nvCxnSpPr>
            <p:cNvPr id="307" name="Straight Connector 306"/>
            <p:cNvCxnSpPr>
              <a:stCxn id="449" idx="6"/>
            </p:cNvCxnSpPr>
            <p:nvPr/>
          </p:nvCxnSpPr>
          <p:spPr>
            <a:xfrm>
              <a:off x="4919308" y="2797579"/>
              <a:ext cx="562306" cy="0"/>
            </a:xfrm>
            <a:prstGeom prst="line">
              <a:avLst/>
            </a:prstGeom>
            <a:ln w="28575">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p:nvCxnSpPr>
          <p:spPr>
            <a:xfrm flipH="1" flipV="1">
              <a:off x="3280078" y="2798807"/>
              <a:ext cx="562306" cy="2456"/>
            </a:xfrm>
            <a:prstGeom prst="line">
              <a:avLst/>
            </a:prstGeom>
            <a:ln w="28575">
              <a:headEnd type="none" w="med" len="med"/>
              <a:tailEnd type="triangle" w="lg" len="lg"/>
            </a:ln>
          </p:spPr>
          <p:style>
            <a:lnRef idx="1">
              <a:schemeClr val="accent1"/>
            </a:lnRef>
            <a:fillRef idx="0">
              <a:schemeClr val="accent1"/>
            </a:fillRef>
            <a:effectRef idx="0">
              <a:schemeClr val="accent1"/>
            </a:effectRef>
            <a:fontRef idx="minor">
              <a:schemeClr val="tx1"/>
            </a:fontRef>
          </p:style>
        </p:cxnSp>
      </p:grpSp>
      <p:sp>
        <p:nvSpPr>
          <p:cNvPr id="303" name="Isosceles Triangle 302"/>
          <p:cNvSpPr/>
          <p:nvPr/>
        </p:nvSpPr>
        <p:spPr>
          <a:xfrm>
            <a:off x="5244607" y="5253799"/>
            <a:ext cx="205393" cy="179701"/>
          </a:xfrm>
          <a:prstGeom prst="triangl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04" name="Isosceles Triangle 303"/>
          <p:cNvSpPr/>
          <p:nvPr/>
        </p:nvSpPr>
        <p:spPr>
          <a:xfrm>
            <a:off x="3810000" y="5245936"/>
            <a:ext cx="205393" cy="179701"/>
          </a:xfrm>
          <a:prstGeom prst="triangl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53" name="Isosceles Triangle 452"/>
          <p:cNvSpPr/>
          <p:nvPr/>
        </p:nvSpPr>
        <p:spPr>
          <a:xfrm>
            <a:off x="3367753" y="5265191"/>
            <a:ext cx="93788" cy="137604"/>
          </a:xfrm>
          <a:prstGeom prst="triangl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54" name="Isosceles Triangle 453"/>
          <p:cNvSpPr/>
          <p:nvPr/>
        </p:nvSpPr>
        <p:spPr>
          <a:xfrm>
            <a:off x="4782675" y="5251517"/>
            <a:ext cx="93788" cy="137604"/>
          </a:xfrm>
          <a:prstGeom prst="triangl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455" name="TextBox 454"/>
              <p:cNvSpPr txBox="1"/>
              <p:nvPr/>
            </p:nvSpPr>
            <p:spPr>
              <a:xfrm>
                <a:off x="4702733" y="1524000"/>
                <a:ext cx="3354380"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sz="1600" b="0" i="1" smtClean="0">
                          <a:latin typeface="Cambria Math"/>
                        </a:rPr>
                        <m:t>𝐸</m:t>
                      </m:r>
                      <m:r>
                        <a:rPr lang="de-DE" sz="1600" b="0" i="1" baseline="-25000" smtClean="0">
                          <a:latin typeface="Cambria Math"/>
                        </a:rPr>
                        <m:t>𝑙</m:t>
                      </m:r>
                      <m:r>
                        <a:rPr lang="de-DE" sz="1600" b="0" i="1" baseline="-25000" smtClean="0">
                          <a:latin typeface="Cambria Math"/>
                        </a:rPr>
                        <m:t>1=</m:t>
                      </m:r>
                      <m:d>
                        <m:dPr>
                          <m:begChr m:val="["/>
                          <m:endChr m:val="]"/>
                          <m:ctrlPr>
                            <a:rPr lang="de-DE" sz="1600" b="0" i="1" smtClean="0">
                              <a:latin typeface="Cambria Math"/>
                            </a:rPr>
                          </m:ctrlPr>
                        </m:dPr>
                        <m:e>
                          <m:r>
                            <a:rPr lang="de-DE" sz="1600" b="0" i="1" smtClean="0">
                              <a:latin typeface="Cambria Math"/>
                            </a:rPr>
                            <m:t>𝐷</m:t>
                          </m:r>
                          <m:r>
                            <a:rPr lang="de-DE" sz="1600" b="0" i="1" baseline="-25000" smtClean="0">
                              <a:latin typeface="Cambria Math"/>
                            </a:rPr>
                            <m:t>𝑙</m:t>
                          </m:r>
                          <m:r>
                            <a:rPr lang="de-DE" sz="1600" b="0" i="1" baseline="-25000" smtClean="0">
                              <a:latin typeface="Cambria Math"/>
                            </a:rPr>
                            <m:t>1</m:t>
                          </m:r>
                          <m:r>
                            <a:rPr lang="de-DE" sz="1600" b="0" i="1" baseline="30000" smtClean="0">
                              <a:latin typeface="Cambria Math"/>
                            </a:rPr>
                            <m:t>𝑛</m:t>
                          </m:r>
                          <m:r>
                            <a:rPr lang="de-DE" sz="1600" b="0" i="1" smtClean="0">
                              <a:latin typeface="Cambria Math"/>
                            </a:rPr>
                            <m:t> −</m:t>
                          </m:r>
                          <m:r>
                            <a:rPr lang="de-DE" sz="1600" b="0" i="1" smtClean="0">
                              <a:latin typeface="Cambria Math"/>
                            </a:rPr>
                            <m:t>𝑤𝑜𝑜</m:t>
                          </m:r>
                          <m:r>
                            <a:rPr lang="de-DE" sz="1600" b="0" i="1" baseline="-25000" smtClean="0">
                              <a:latin typeface="Cambria Math"/>
                            </a:rPr>
                            <m:t>𝑟</m:t>
                          </m:r>
                        </m:e>
                      </m:d>
                      <m:r>
                        <a:rPr lang="de-DE" sz="1600" b="0" i="1" smtClean="0">
                          <a:latin typeface="Cambria Math"/>
                        </a:rPr>
                        <m:t>+[1+</m:t>
                      </m:r>
                      <m:r>
                        <a:rPr lang="de-DE" sz="1600" b="0" i="1" baseline="-25000" smtClean="0">
                          <a:solidFill>
                            <a:schemeClr val="tx1"/>
                          </a:solidFill>
                          <a:latin typeface="Cambria Math"/>
                        </a:rPr>
                        <m:t> </m:t>
                      </m:r>
                      <m:r>
                        <a:rPr lang="de-DE" sz="1600" b="1" i="1" smtClean="0">
                          <a:solidFill>
                            <a:schemeClr val="accent6">
                              <a:lumMod val="75000"/>
                            </a:schemeClr>
                          </a:solidFill>
                          <a:latin typeface="Cambria Math"/>
                        </a:rPr>
                        <m:t>𝒘</m:t>
                      </m:r>
                      <m:r>
                        <a:rPr lang="de-DE" sz="1600" b="1" i="1" baseline="-25000" smtClean="0">
                          <a:solidFill>
                            <a:schemeClr val="accent6">
                              <a:lumMod val="75000"/>
                            </a:schemeClr>
                          </a:solidFill>
                          <a:latin typeface="Cambria Math"/>
                        </a:rPr>
                        <m:t>𝒂</m:t>
                      </m:r>
                      <m:r>
                        <a:rPr lang="de-DE" sz="1600" b="1" i="1" baseline="-25000" smtClean="0">
                          <a:solidFill>
                            <a:schemeClr val="accent6">
                              <a:lumMod val="75000"/>
                            </a:schemeClr>
                          </a:solidFill>
                          <a:latin typeface="Cambria Math"/>
                        </a:rPr>
                        <m:t>𝟏</m:t>
                      </m:r>
                      <m:r>
                        <a:rPr lang="de-DE" sz="1600" b="0" i="1" baseline="-25000" smtClean="0">
                          <a:solidFill>
                            <a:schemeClr val="accent6">
                              <a:lumMod val="75000"/>
                            </a:schemeClr>
                          </a:solidFill>
                          <a:latin typeface="Cambria Math"/>
                        </a:rPr>
                        <m:t> </m:t>
                      </m:r>
                      <m:r>
                        <a:rPr lang="de-DE" sz="1600" b="0" i="1" smtClean="0">
                          <a:latin typeface="Cambria Math"/>
                        </a:rPr>
                        <m:t>𝑅</m:t>
                      </m:r>
                      <m:r>
                        <a:rPr lang="de-DE" sz="1600" b="0" i="1" baseline="-25000" smtClean="0">
                          <a:latin typeface="Cambria Math"/>
                        </a:rPr>
                        <m:t>𝑎</m:t>
                      </m:r>
                      <m:r>
                        <a:rPr lang="de-DE" sz="1600" b="0" i="1" baseline="-25000" smtClean="0">
                          <a:latin typeface="Cambria Math"/>
                        </a:rPr>
                        <m:t>1] </m:t>
                      </m:r>
                    </m:oMath>
                  </m:oMathPara>
                </a14:m>
                <a:endParaRPr lang="en-US" dirty="0"/>
              </a:p>
            </p:txBody>
          </p:sp>
        </mc:Choice>
        <mc:Fallback>
          <p:sp>
            <p:nvSpPr>
              <p:cNvPr id="455" name="TextBox 454"/>
              <p:cNvSpPr txBox="1">
                <a:spLocks noRot="1" noChangeAspect="1" noMove="1" noResize="1" noEditPoints="1" noAdjustHandles="1" noChangeArrowheads="1" noChangeShapeType="1" noTextEdit="1"/>
              </p:cNvSpPr>
              <p:nvPr/>
            </p:nvSpPr>
            <p:spPr>
              <a:xfrm>
                <a:off x="4702733" y="1524000"/>
                <a:ext cx="3354380" cy="338554"/>
              </a:xfrm>
              <a:prstGeom prst="rect">
                <a:avLst/>
              </a:prstGeom>
              <a:blipFill rotWithShape="1">
                <a:blip r:embed="rId2"/>
                <a:stretch>
                  <a:fillRect b="-8929"/>
                </a:stretch>
              </a:blipFill>
            </p:spPr>
            <p:txBody>
              <a:bodyPr/>
              <a:lstStyle/>
              <a:p>
                <a:r>
                  <a:rPr lang="en-US">
                    <a:noFill/>
                  </a:rPr>
                  <a:t> </a:t>
                </a:r>
              </a:p>
            </p:txBody>
          </p:sp>
        </mc:Fallback>
      </mc:AlternateContent>
      <p:sp>
        <p:nvSpPr>
          <p:cNvPr id="456" name="TextBox 455"/>
          <p:cNvSpPr txBox="1"/>
          <p:nvPr/>
        </p:nvSpPr>
        <p:spPr>
          <a:xfrm>
            <a:off x="439725" y="1216223"/>
            <a:ext cx="4018408" cy="646331"/>
          </a:xfrm>
          <a:prstGeom prst="rect">
            <a:avLst/>
          </a:prstGeom>
          <a:noFill/>
        </p:spPr>
        <p:txBody>
          <a:bodyPr wrap="none" rtlCol="0">
            <a:spAutoFit/>
          </a:bodyPr>
          <a:lstStyle/>
          <a:p>
            <a:r>
              <a:rPr lang="de-DE" dirty="0" smtClean="0"/>
              <a:t>Change in the </a:t>
            </a:r>
            <a:r>
              <a:rPr lang="de-DE" dirty="0" smtClean="0"/>
              <a:t>weight for the attentional</a:t>
            </a:r>
          </a:p>
          <a:p>
            <a:r>
              <a:rPr lang="de-DE" dirty="0" smtClean="0"/>
              <a:t>neural response</a:t>
            </a:r>
            <a:r>
              <a:rPr lang="de-DE" dirty="0" smtClean="0"/>
              <a:t>:  </a:t>
            </a:r>
            <a:endParaRPr lang="en-US" dirty="0"/>
          </a:p>
        </p:txBody>
      </p:sp>
    </p:spTree>
    <p:extLst>
      <p:ext uri="{BB962C8B-B14F-4D97-AF65-F5344CB8AC3E}">
        <p14:creationId xmlns:p14="http://schemas.microsoft.com/office/powerpoint/2010/main" val="14105934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DE" dirty="0" smtClean="0"/>
              <a:t>Personal experiences &amp; Fazit</a:t>
            </a:r>
            <a:endParaRPr lang="en-US" dirty="0"/>
          </a:p>
        </p:txBody>
      </p:sp>
      <p:sp>
        <p:nvSpPr>
          <p:cNvPr id="3" name="Smiley Face 2"/>
          <p:cNvSpPr/>
          <p:nvPr/>
        </p:nvSpPr>
        <p:spPr>
          <a:xfrm>
            <a:off x="1545641" y="2383537"/>
            <a:ext cx="838200" cy="8382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miley Face 3"/>
          <p:cNvSpPr/>
          <p:nvPr/>
        </p:nvSpPr>
        <p:spPr>
          <a:xfrm>
            <a:off x="3581400" y="3033370"/>
            <a:ext cx="914400" cy="838200"/>
          </a:xfrm>
          <a:prstGeom prst="smileyFace">
            <a:avLst/>
          </a:prstGeom>
          <a:solidFill>
            <a:schemeClr val="accent5">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60000"/>
                  <a:lumOff val="40000"/>
                </a:schemeClr>
              </a:solidFill>
            </a:endParaRPr>
          </a:p>
        </p:txBody>
      </p:sp>
      <p:sp>
        <p:nvSpPr>
          <p:cNvPr id="5" name="Smiley Face 4"/>
          <p:cNvSpPr/>
          <p:nvPr/>
        </p:nvSpPr>
        <p:spPr>
          <a:xfrm>
            <a:off x="5029200" y="5334000"/>
            <a:ext cx="838200" cy="838200"/>
          </a:xfrm>
          <a:prstGeom prst="smileyFace">
            <a:avLst/>
          </a:prstGeom>
          <a:solidFill>
            <a:schemeClr val="tx2">
              <a:lumMod val="40000"/>
              <a:lumOff val="6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ular Callout 5"/>
          <p:cNvSpPr/>
          <p:nvPr/>
        </p:nvSpPr>
        <p:spPr>
          <a:xfrm>
            <a:off x="6096000" y="3452470"/>
            <a:ext cx="2819400" cy="1708404"/>
          </a:xfrm>
          <a:prstGeom prst="wedgeRectCallout">
            <a:avLst>
              <a:gd name="adj1" fmla="val -61774"/>
              <a:gd name="adj2" fmla="val 93100"/>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ular Callout 6"/>
          <p:cNvSpPr/>
          <p:nvPr/>
        </p:nvSpPr>
        <p:spPr>
          <a:xfrm>
            <a:off x="304800" y="832714"/>
            <a:ext cx="2590800" cy="1524000"/>
          </a:xfrm>
          <a:prstGeom prst="wedgeRectCallout">
            <a:avLst>
              <a:gd name="adj1" fmla="val -503"/>
              <a:gd name="adj2" fmla="val 87940"/>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ular Callout 7"/>
          <p:cNvSpPr/>
          <p:nvPr/>
        </p:nvSpPr>
        <p:spPr>
          <a:xfrm>
            <a:off x="4788408" y="1524000"/>
            <a:ext cx="3212592" cy="1524000"/>
          </a:xfrm>
          <a:prstGeom prst="wedgeRectCallout">
            <a:avLst>
              <a:gd name="adj1" fmla="val -61774"/>
              <a:gd name="adj2" fmla="val 93100"/>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325526" y="4343400"/>
            <a:ext cx="3581400" cy="2209800"/>
          </a:xfrm>
          <a:prstGeom prst="roundRect">
            <a:avLst/>
          </a:prstGeom>
          <a:solidFill>
            <a:schemeClr val="tx2">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de-DE" dirty="0" smtClean="0">
                <a:solidFill>
                  <a:schemeClr val="tx1"/>
                </a:solidFill>
              </a:rPr>
              <a:t>Voluntary attention can be implemented in the model</a:t>
            </a:r>
          </a:p>
          <a:p>
            <a:pPr marL="285750" indent="-285750" algn="ctr">
              <a:buFont typeface="Arial" panose="020B0604020202020204" pitchFamily="34" charset="0"/>
              <a:buChar char="•"/>
            </a:pPr>
            <a:r>
              <a:rPr lang="de-DE" dirty="0" smtClean="0">
                <a:solidFill>
                  <a:schemeClr val="tx1"/>
                </a:solidFill>
              </a:rPr>
              <a:t>Conceptual comparision with experimental data suggest that...</a:t>
            </a:r>
            <a:endParaRPr lang="en-US" dirty="0">
              <a:solidFill>
                <a:schemeClr val="tx1"/>
              </a:solidFill>
            </a:endParaRPr>
          </a:p>
        </p:txBody>
      </p:sp>
    </p:spTree>
    <p:extLst>
      <p:ext uri="{BB962C8B-B14F-4D97-AF65-F5344CB8AC3E}">
        <p14:creationId xmlns:p14="http://schemas.microsoft.com/office/powerpoint/2010/main" val="33746390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411</TotalTime>
  <Words>767</Words>
  <Application>Microsoft Office PowerPoint</Application>
  <PresentationFormat>On-screen Show (4:3)</PresentationFormat>
  <Paragraphs>93</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The role of attention in a computational model of binocular rivalry</vt:lpstr>
      <vt:lpstr>Neural rate model with mutual inhibition &amp; attention</vt:lpstr>
      <vt:lpstr>Simulated dynamic of binocular rivalry depends on attention</vt:lpstr>
      <vt:lpstr>PowerPoint Presentation</vt:lpstr>
      <vt:lpstr>Voluntary attention as facilitation &amp; suppression of the excitatory attentional drive</vt:lpstr>
      <vt:lpstr>Voluntary attention as facilitation &amp; suppression of the excitatory attentional drive</vt:lpstr>
      <vt:lpstr>Voluntary attention as facilitation &amp; suppression of the excitatory attentional drive</vt:lpstr>
      <vt:lpstr>Voluntary attention as facilitation &amp; suppression of the XXX</vt:lpstr>
      <vt:lpstr>Personal experiences &amp; Fazit</vt:lpstr>
      <vt:lpstr>PowerPoint Presentation</vt:lpstr>
      <vt:lpstr>PowerPoint Presentation</vt:lpstr>
      <vt:lpstr>PowerPoint Presentation</vt:lpstr>
      <vt:lpstr>PowerPoint Presentation</vt:lpstr>
      <vt:lpstr>PowerPoint Presentation</vt:lpstr>
      <vt:lpstr>PowerPoint Presentation</vt:lpstr>
    </vt:vector>
  </TitlesOfParts>
  <Company>Deutsches Primatenzentrum GmbH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Kaduk, Kristin</dc:creator>
  <cp:lastModifiedBy>Kaduk, Kristin</cp:lastModifiedBy>
  <cp:revision>42</cp:revision>
  <dcterms:created xsi:type="dcterms:W3CDTF">2020-07-28T14:06:48Z</dcterms:created>
  <dcterms:modified xsi:type="dcterms:W3CDTF">2020-07-30T17:08:53Z</dcterms:modified>
</cp:coreProperties>
</file>