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61" r:id="rId5"/>
    <p:sldId id="275" r:id="rId6"/>
    <p:sldId id="276" r:id="rId7"/>
    <p:sldId id="278" r:id="rId8"/>
    <p:sldId id="277" r:id="rId9"/>
    <p:sldId id="279" r:id="rId10"/>
    <p:sldId id="262" r:id="rId11"/>
    <p:sldId id="256" r:id="rId12"/>
    <p:sldId id="257" r:id="rId13"/>
    <p:sldId id="259" r:id="rId14"/>
    <p:sldId id="258"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4660"/>
  </p:normalViewPr>
  <p:slideViewPr>
    <p:cSldViewPr>
      <p:cViewPr varScale="1">
        <p:scale>
          <a:sx n="81" d="100"/>
          <a:sy n="81" d="100"/>
        </p:scale>
        <p:origin x="138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1143000"/>
            <a:ext cx="8229600" cy="4983163"/>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D49A75-32FE-4C9A-A6BA-C42EBCAC6AD0}" type="datetimeFigureOut">
              <a:rPr lang="en-US" smtClean="0"/>
              <a:t>2020-07-31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54730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2800"/>
            </a:lvl1pPr>
          </a:lstStyle>
          <a:p>
            <a:r>
              <a:rPr lang="en-US" dirty="0"/>
              <a:t>Click to edit Master title style</a:t>
            </a:r>
          </a:p>
        </p:txBody>
      </p:sp>
      <p:sp>
        <p:nvSpPr>
          <p:cNvPr id="3" name="Vertical Text Placeholder 2"/>
          <p:cNvSpPr>
            <a:spLocks noGrp="1"/>
          </p:cNvSpPr>
          <p:nvPr>
            <p:ph type="body" orient="vert" idx="1"/>
          </p:nvPr>
        </p:nvSpPr>
        <p:spPr>
          <a:xfrm>
            <a:off x="457200" y="1143000"/>
            <a:ext cx="8229600" cy="4983163"/>
          </a:xfrm>
        </p:spPr>
        <p:txBody>
          <a:bodyPr vert="eaVert"/>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D49A75-32FE-4C9A-A6BA-C42EBCAC6AD0}" type="datetimeFigureOut">
              <a:rPr lang="en-US" smtClean="0"/>
              <a:t>2020-07-31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408131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49A75-32FE-4C9A-A6BA-C42EBCAC6AD0}" type="datetimeFigureOut">
              <a:rPr lang="en-US" smtClean="0"/>
              <a:t>2020-07-31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9372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D49A75-32FE-4C9A-A6BA-C42EBCAC6AD0}" type="datetimeFigureOut">
              <a:rPr lang="en-US" smtClean="0"/>
              <a:t>2020-07-31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07942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49A75-32FE-4C9A-A6BA-C42EBCAC6AD0}" type="datetimeFigureOut">
              <a:rPr lang="en-US" smtClean="0"/>
              <a:t>2020-07-31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45156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D49A75-32FE-4C9A-A6BA-C42EBCAC6AD0}" type="datetimeFigureOut">
              <a:rPr lang="en-US" smtClean="0"/>
              <a:t>2020-07-31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6901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D49A75-32FE-4C9A-A6BA-C42EBCAC6AD0}" type="datetimeFigureOut">
              <a:rPr lang="en-US" smtClean="0"/>
              <a:t>2020-07-31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7532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D49A75-32FE-4C9A-A6BA-C42EBCAC6AD0}" type="datetimeFigureOut">
              <a:rPr lang="en-US" smtClean="0"/>
              <a:t>2020-07-31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40743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49A75-32FE-4C9A-A6BA-C42EBCAC6AD0}" type="datetimeFigureOut">
              <a:rPr lang="en-US" smtClean="0"/>
              <a:t>2020-07-31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4643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2020-07-31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55394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2020-07-31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20553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9A75-32FE-4C9A-A6BA-C42EBCAC6AD0}" type="datetimeFigureOut">
              <a:rPr lang="en-US" smtClean="0"/>
              <a:t>2020-07-31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22892-4D7A-484D-BD3B-6A575BA3A151}" type="slidenum">
              <a:rPr lang="en-US" smtClean="0"/>
              <a:t>‹#›</a:t>
            </a:fld>
            <a:endParaRPr lang="en-US"/>
          </a:p>
        </p:txBody>
      </p:sp>
    </p:spTree>
    <p:extLst>
      <p:ext uri="{BB962C8B-B14F-4D97-AF65-F5344CB8AC3E}">
        <p14:creationId xmlns:p14="http://schemas.microsoft.com/office/powerpoint/2010/main" val="3843835494"/>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The role of attention in a computational model of binocular rivalry</a:t>
            </a:r>
            <a:endParaRPr lang="en-US" dirty="0"/>
          </a:p>
        </p:txBody>
      </p:sp>
      <p:sp>
        <p:nvSpPr>
          <p:cNvPr id="3" name="Content Placeholder 2"/>
          <p:cNvSpPr>
            <a:spLocks noGrp="1"/>
          </p:cNvSpPr>
          <p:nvPr>
            <p:ph idx="1"/>
          </p:nvPr>
        </p:nvSpPr>
        <p:spPr>
          <a:xfrm>
            <a:off x="457200" y="1143000"/>
            <a:ext cx="8229600" cy="5440362"/>
          </a:xfrm>
        </p:spPr>
        <p:txBody>
          <a:bodyPr>
            <a:normAutofit fontScale="70000" lnSpcReduction="20000"/>
          </a:bodyPr>
          <a:lstStyle/>
          <a:p>
            <a:pPr marL="0" indent="0">
              <a:buNone/>
            </a:pPr>
            <a:r>
              <a:rPr lang="de-DE" b="1" dirty="0"/>
              <a:t>Binocular rivalry </a:t>
            </a:r>
            <a:r>
              <a:rPr lang="de-DE" dirty="0"/>
              <a:t>is the alternation between incompartible monocular images presented to the two eyes.</a:t>
            </a:r>
          </a:p>
          <a:p>
            <a:pPr marL="0" indent="0">
              <a:buNone/>
            </a:pPr>
            <a:endParaRPr lang="de-DE" dirty="0"/>
          </a:p>
          <a:p>
            <a:pPr marL="0" indent="0">
              <a:buNone/>
            </a:pPr>
            <a:endParaRPr lang="de-DE" dirty="0"/>
          </a:p>
          <a:p>
            <a:pPr marL="0" indent="0">
              <a:buNone/>
            </a:pPr>
            <a:endParaRPr lang="en-DE" dirty="0"/>
          </a:p>
          <a:p>
            <a:pPr marL="0" indent="0">
              <a:buNone/>
            </a:pPr>
            <a:endParaRPr lang="de-DE" dirty="0"/>
          </a:p>
          <a:p>
            <a:pPr marL="0" indent="0">
              <a:buNone/>
            </a:pPr>
            <a:endParaRPr lang="de-DE" dirty="0"/>
          </a:p>
          <a:p>
            <a:pPr marL="0" indent="0">
              <a:buNone/>
            </a:pPr>
            <a:endParaRPr lang="de-DE" dirty="0"/>
          </a:p>
          <a:p>
            <a:pPr marL="0" indent="0">
              <a:buNone/>
            </a:pPr>
            <a:endParaRPr lang="en-DE" dirty="0"/>
          </a:p>
          <a:p>
            <a:pPr marL="0" indent="0">
              <a:buNone/>
            </a:pPr>
            <a:endParaRPr lang="de-DE" dirty="0"/>
          </a:p>
          <a:p>
            <a:pPr marL="0" indent="0">
              <a:buNone/>
            </a:pPr>
            <a:r>
              <a:rPr lang="de-DE" dirty="0"/>
              <a:t>Experimental evidence has shown that binocular rivalry also depends on </a:t>
            </a:r>
            <a:r>
              <a:rPr lang="de-DE" b="1" dirty="0">
                <a:solidFill>
                  <a:schemeClr val="accent6">
                    <a:lumMod val="75000"/>
                  </a:schemeClr>
                </a:solidFill>
              </a:rPr>
              <a:t>attention</a:t>
            </a:r>
            <a:r>
              <a:rPr lang="de-DE" dirty="0"/>
              <a:t>. The neural network model from Li et al. (2016) explains the intrinsic cortical interactions between mutual inhibition and attention in visual perception. </a:t>
            </a:r>
          </a:p>
          <a:p>
            <a:pPr marL="0" indent="0">
              <a:buNone/>
            </a:pPr>
            <a:endParaRPr lang="de-DE" dirty="0"/>
          </a:p>
          <a:p>
            <a:pPr marL="0" indent="0">
              <a:buNone/>
            </a:pPr>
            <a:r>
              <a:rPr lang="de-DE" b="1" dirty="0"/>
              <a:t>Our scientific questions: </a:t>
            </a:r>
            <a:r>
              <a:rPr lang="en-US" dirty="0"/>
              <a:t>What is the computational role of saliency and voluntary attention in binocular rivalry? </a:t>
            </a:r>
          </a:p>
          <a:p>
            <a:pPr marL="0" indent="0">
              <a:buNone/>
            </a:pPr>
            <a:endParaRPr lang="de-DE" dirty="0"/>
          </a:p>
          <a:p>
            <a:pPr marL="0" indent="0">
              <a:buNone/>
            </a:pPr>
            <a:r>
              <a:rPr lang="de-DE" b="1" dirty="0"/>
              <a:t>What did we do? </a:t>
            </a:r>
          </a:p>
          <a:p>
            <a:pPr marL="457200" indent="-457200">
              <a:buAutoNum type="arabicParenR"/>
            </a:pPr>
            <a:r>
              <a:rPr lang="de-DE" dirty="0"/>
              <a:t>Replication of the published model (Li et al. 2016) from matlab into a object-based environment in python</a:t>
            </a:r>
          </a:p>
          <a:p>
            <a:pPr marL="457200" indent="-457200">
              <a:buAutoNum type="arabicParenR"/>
            </a:pPr>
            <a:r>
              <a:rPr lang="de-DE" dirty="0"/>
              <a:t>Two different ideas how to implement voluntary attention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298" y="1574884"/>
            <a:ext cx="5459404" cy="1795710"/>
          </a:xfrm>
          <a:prstGeom prst="rect">
            <a:avLst/>
          </a:prstGeom>
        </p:spPr>
      </p:pic>
      <p:sp>
        <p:nvSpPr>
          <p:cNvPr id="4" name="TextBox 3">
            <a:extLst>
              <a:ext uri="{FF2B5EF4-FFF2-40B4-BE49-F238E27FC236}">
                <a16:creationId xmlns:a16="http://schemas.microsoft.com/office/drawing/2014/main" id="{77759A2F-871E-4D78-9E2F-841A8D676275}"/>
              </a:ext>
            </a:extLst>
          </p:cNvPr>
          <p:cNvSpPr txBox="1"/>
          <p:nvPr/>
        </p:nvSpPr>
        <p:spPr>
          <a:xfrm>
            <a:off x="1752600" y="3327484"/>
            <a:ext cx="6248400" cy="253916"/>
          </a:xfrm>
          <a:prstGeom prst="rect">
            <a:avLst/>
          </a:prstGeom>
          <a:noFill/>
        </p:spPr>
        <p:txBody>
          <a:bodyPr wrap="square" rtlCol="0">
            <a:spAutoFit/>
          </a:bodyPr>
          <a:lstStyle/>
          <a:p>
            <a:r>
              <a:rPr lang="de-DE" sz="1050" dirty="0"/>
              <a:t>Luke </a:t>
            </a:r>
            <a:r>
              <a:rPr lang="de-DE" sz="1050" dirty="0" err="1"/>
              <a:t>Smillie</a:t>
            </a:r>
            <a:r>
              <a:rPr lang="en-DE" sz="1050" dirty="0"/>
              <a:t> (2017): </a:t>
            </a:r>
            <a:r>
              <a:rPr lang="en-GB" sz="1050" dirty="0"/>
              <a:t>People with creative personalities really do see the world differently</a:t>
            </a:r>
            <a:endParaRPr lang="en-DE" sz="1050" dirty="0"/>
          </a:p>
        </p:txBody>
      </p:sp>
    </p:spTree>
    <p:extLst>
      <p:ext uri="{BB962C8B-B14F-4D97-AF65-F5344CB8AC3E}">
        <p14:creationId xmlns:p14="http://schemas.microsoft.com/office/powerpoint/2010/main" val="221831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108"/>
          <p:cNvSpPr/>
          <p:nvPr/>
        </p:nvSpPr>
        <p:spPr>
          <a:xfrm>
            <a:off x="270911" y="1008966"/>
            <a:ext cx="208196" cy="152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66516" y="914400"/>
            <a:ext cx="8458200" cy="923330"/>
          </a:xfrm>
          <a:prstGeom prst="rect">
            <a:avLst/>
          </a:prstGeom>
          <a:noFill/>
        </p:spPr>
        <p:txBody>
          <a:bodyPr wrap="square" rtlCol="0">
            <a:spAutoFit/>
          </a:bodyPr>
          <a:lstStyle/>
          <a:p>
            <a:r>
              <a:rPr lang="en-US" dirty="0"/>
              <a:t>The facilitated orientation on sensory level boosts the excitation to the summation neurons. </a:t>
            </a:r>
          </a:p>
          <a:p>
            <a:r>
              <a:rPr lang="en-US" dirty="0"/>
              <a:t>Therefore, attention has an influence on mutual inhibition in the model. </a:t>
            </a:r>
          </a:p>
        </p:txBody>
      </p:sp>
      <p:sp>
        <p:nvSpPr>
          <p:cNvPr id="3" name="TextBox 2"/>
          <p:cNvSpPr txBox="1"/>
          <p:nvPr/>
        </p:nvSpPr>
        <p:spPr>
          <a:xfrm>
            <a:off x="2721584" y="329028"/>
            <a:ext cx="4540730" cy="369332"/>
          </a:xfrm>
          <a:prstGeom prst="rect">
            <a:avLst/>
          </a:prstGeom>
          <a:noFill/>
        </p:spPr>
        <p:txBody>
          <a:bodyPr wrap="none" rtlCol="0">
            <a:spAutoFit/>
          </a:bodyPr>
          <a:lstStyle/>
          <a:p>
            <a:r>
              <a:rPr lang="de-DE" b="1" dirty="0"/>
              <a:t>Repitition: Saliency / sensory-based attention</a:t>
            </a:r>
            <a:endParaRPr lang="en-US" b="1" dirty="0"/>
          </a:p>
        </p:txBody>
      </p:sp>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120454" y="2797579"/>
            <a:ext cx="6347272" cy="2629655"/>
            <a:chOff x="1120454" y="2797579"/>
            <a:chExt cx="6347272" cy="2629655"/>
          </a:xfrm>
        </p:grpSpPr>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217437" y="3429000"/>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905000" y="3429000"/>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20454" y="3314385"/>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p:cNvCxnSpPr>
              <a:stCxn id="35" idx="0"/>
              <a:endCxn id="4" idx="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 idx="4"/>
              <a:endCxn id="24" idx="0"/>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flipH="1">
              <a:off x="2107022" y="3981387"/>
              <a:ext cx="3102915" cy="1445847"/>
              <a:chOff x="6465979" y="5427234"/>
              <a:chExt cx="3102915" cy="1342001"/>
            </a:xfrm>
          </p:grpSpPr>
          <p:grpSp>
            <p:nvGrpSpPr>
              <p:cNvPr id="100" name="Group 99"/>
              <p:cNvGrpSpPr/>
              <p:nvPr/>
            </p:nvGrpSpPr>
            <p:grpSpPr>
              <a:xfrm>
                <a:off x="6465979" y="6001966"/>
                <a:ext cx="3102915" cy="767269"/>
                <a:chOff x="3602685" y="4566731"/>
                <a:chExt cx="3102915" cy="767269"/>
              </a:xfrm>
            </p:grpSpPr>
            <p:cxnSp>
              <p:nvCxnSpPr>
                <p:cNvPr id="145" name="Straight Connector 144"/>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30" idx="5"/>
                </p:cNvCxnSpPr>
                <p:nvPr/>
              </p:nvCxnSpPr>
              <p:spPr>
                <a:xfrm flipH="1">
                  <a:off x="3847060" y="4566731"/>
                  <a:ext cx="4912" cy="76726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9568894" y="5427234"/>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p:cNvCxnSpPr>
              <a:stCxn id="73" idx="6"/>
            </p:cNvCxnSpPr>
            <p:nvPr/>
          </p:nvCxnSpPr>
          <p:spPr>
            <a:xfrm>
              <a:off x="2286000" y="3619500"/>
              <a:ext cx="2925606" cy="7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0" idx="5"/>
            </p:cNvCxnSpPr>
            <p:nvPr/>
          </p:nvCxnSpPr>
          <p:spPr>
            <a:xfrm>
              <a:off x="1542641" y="3754204"/>
              <a:ext cx="3139690" cy="5830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70" idx="5"/>
            </p:cNvCxnSpPr>
            <p:nvPr/>
          </p:nvCxnSpPr>
          <p:spPr>
            <a:xfrm>
              <a:off x="1542641" y="3754204"/>
              <a:ext cx="2060044" cy="53692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73" idx="6"/>
              <a:endCxn id="38" idx="7"/>
            </p:cNvCxnSpPr>
            <p:nvPr/>
          </p:nvCxnSpPr>
          <p:spPr>
            <a:xfrm>
              <a:off x="2286000" y="3619500"/>
              <a:ext cx="1808711" cy="70768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067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599302" y="457200"/>
            <a:ext cx="8458200" cy="369332"/>
          </a:xfrm>
          <a:prstGeom prst="rect">
            <a:avLst/>
          </a:prstGeom>
          <a:noFill/>
        </p:spPr>
        <p:txBody>
          <a:bodyPr wrap="square" rtlCol="0">
            <a:spAutoFit/>
          </a:bodyPr>
          <a:lstStyle/>
          <a:p>
            <a:r>
              <a:rPr lang="de-DE" b="1" dirty="0"/>
              <a:t>1) Goal-driven facilitation of a specific orientation </a:t>
            </a:r>
            <a:r>
              <a:rPr lang="de-DE" dirty="0"/>
              <a:t>implemented as </a:t>
            </a:r>
            <a:r>
              <a:rPr lang="de-DE" dirty="0">
                <a:solidFill>
                  <a:schemeClr val="accent6">
                    <a:lumMod val="75000"/>
                  </a:schemeClr>
                </a:solidFill>
              </a:rPr>
              <a:t>additional weight</a:t>
            </a:r>
            <a:endParaRPr lang="en-US" dirty="0">
              <a:solidFill>
                <a:schemeClr val="accent6">
                  <a:lumMod val="75000"/>
                </a:schemeClr>
              </a:solidFill>
            </a:endParaRPr>
          </a:p>
        </p:txBody>
      </p:sp>
      <p:sp>
        <p:nvSpPr>
          <p:cNvPr id="108" name="Rounded Rectangle 107"/>
          <p:cNvSpPr/>
          <p:nvPr/>
        </p:nvSpPr>
        <p:spPr>
          <a:xfrm>
            <a:off x="294502" y="576223"/>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TextBox 127"/>
              <p:cNvSpPr txBox="1"/>
              <p:nvPr/>
            </p:nvSpPr>
            <p:spPr>
              <a:xfrm>
                <a:off x="332888" y="1066800"/>
                <a:ext cx="331930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panose="02040503050406030204" pitchFamily="18" charset="0"/>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latin typeface="Cambria Math"/>
                        </a:rPr>
                        <m:t>𝑤𝑎</m:t>
                      </m:r>
                      <m:r>
                        <a:rPr lang="de-DE" sz="1600" b="0" i="1" smtClean="0">
                          <a:latin typeface="Cambria Math"/>
                        </a:rPr>
                        <m:t> </m:t>
                      </m:r>
                      <m:r>
                        <a:rPr lang="de-DE" sz="1600" b="0" i="1" smtClean="0">
                          <a:latin typeface="Cambria Math"/>
                        </a:rPr>
                        <m:t>𝑅𝑎</m:t>
                      </m:r>
                      <m:r>
                        <a:rPr lang="de-DE" sz="1600" b="0" i="1" baseline="-25000" smtClean="0">
                          <a:latin typeface="Cambria Math"/>
                        </a:rPr>
                        <m:t>1] </m:t>
                      </m:r>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332888" y="1066800"/>
                <a:ext cx="3319307" cy="338554"/>
              </a:xfrm>
              <a:prstGeom prst="rect">
                <a:avLst/>
              </a:prstGeom>
              <a:blipFill rotWithShape="1">
                <a:blip r:embed="rId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4733971" y="1058361"/>
                <a:ext cx="36878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panose="02040503050406030204" pitchFamily="18" charset="0"/>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solidFill>
                            <a:schemeClr val="tx1"/>
                          </a:solidFill>
                          <a:latin typeface="Cambria Math"/>
                        </a:rPr>
                        <m:t>𝑤</m:t>
                      </m:r>
                      <m:r>
                        <a:rPr lang="de-DE" sz="1600" b="0" i="1" baseline="-25000" smtClean="0">
                          <a:solidFill>
                            <a:schemeClr val="tx1"/>
                          </a:solidFill>
                          <a:latin typeface="Cambria Math"/>
                        </a:rPr>
                        <m:t>𝑎</m:t>
                      </m:r>
                      <m:r>
                        <a:rPr lang="de-DE" sz="1600" b="0" i="1" baseline="-25000" smtClean="0">
                          <a:solidFill>
                            <a:schemeClr val="tx1"/>
                          </a:solidFill>
                          <a:latin typeface="Cambria Math"/>
                        </a:rPr>
                        <m:t>1 </m:t>
                      </m:r>
                      <m:r>
                        <a:rPr lang="de-DE" sz="1600" b="0" i="1" smtClean="0">
                          <a:solidFill>
                            <a:schemeClr val="accent6">
                              <a:lumMod val="75000"/>
                            </a:schemeClr>
                          </a:solidFill>
                          <a:latin typeface="Cambria Math"/>
                        </a:rPr>
                        <m:t>𝑤</m:t>
                      </m:r>
                      <m:r>
                        <a:rPr lang="de-DE" sz="1600" b="0" i="1" baseline="-25000" smtClean="0">
                          <a:solidFill>
                            <a:schemeClr val="accent6">
                              <a:lumMod val="75000"/>
                            </a:schemeClr>
                          </a:solidFill>
                          <a:latin typeface="Cambria Math"/>
                        </a:rPr>
                        <m:t>𝑎</m:t>
                      </m:r>
                      <m:r>
                        <a:rPr lang="de-DE" sz="1600" b="0" i="1" baseline="-25000" smtClean="0">
                          <a:solidFill>
                            <a:schemeClr val="accent6">
                              <a:lumMod val="75000"/>
                            </a:schemeClr>
                          </a:solidFill>
                          <a:latin typeface="Cambria Math"/>
                        </a:rPr>
                        <m:t>2 </m:t>
                      </m:r>
                      <m:r>
                        <a:rPr lang="de-DE" sz="1600" b="0" i="1" smtClean="0">
                          <a:latin typeface="Cambria Math"/>
                        </a:rPr>
                        <m:t>𝑅</m:t>
                      </m:r>
                      <m:r>
                        <a:rPr lang="de-DE" sz="1600" b="0" i="1" baseline="-25000" smtClean="0">
                          <a:latin typeface="Cambria Math"/>
                        </a:rPr>
                        <m:t>𝑎</m:t>
                      </m:r>
                      <m:r>
                        <a:rPr lang="de-DE" sz="1600" b="0" i="1" baseline="-25000" smtClean="0">
                          <a:latin typeface="Cambria Math"/>
                        </a:rPr>
                        <m:t>1] </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4733971" y="1058361"/>
                <a:ext cx="3687804" cy="338554"/>
              </a:xfrm>
              <a:prstGeom prst="rect">
                <a:avLst/>
              </a:prstGeom>
              <a:blipFill rotWithShape="1">
                <a:blip r:embed="rId3"/>
                <a:stretch>
                  <a:fillRect b="-10909"/>
                </a:stretch>
              </a:blipFill>
            </p:spPr>
            <p:txBody>
              <a:bodyPr/>
              <a:lstStyle/>
              <a:p>
                <a:r>
                  <a:rPr lang="en-US">
                    <a:noFill/>
                  </a:rPr>
                  <a:t> </a:t>
                </a:r>
              </a:p>
            </p:txBody>
          </p:sp>
        </mc:Fallback>
      </mc:AlternateContent>
      <p:sp>
        <p:nvSpPr>
          <p:cNvPr id="130" name="Right Arrow 129"/>
          <p:cNvSpPr/>
          <p:nvPr/>
        </p:nvSpPr>
        <p:spPr>
          <a:xfrm>
            <a:off x="3879399" y="1143000"/>
            <a:ext cx="470172" cy="1692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p:cNvGrpSpPr/>
          <p:nvPr/>
        </p:nvGrpSpPr>
        <p:grpSpPr>
          <a:xfrm>
            <a:off x="3999144" y="2800035"/>
            <a:ext cx="1653603" cy="2101672"/>
            <a:chOff x="3960007" y="2797579"/>
            <a:chExt cx="1653603" cy="2101672"/>
          </a:xfrm>
        </p:grpSpPr>
        <p:cxnSp>
          <p:nvCxnSpPr>
            <p:cNvPr id="150" name="Straight Connector 149"/>
            <p:cNvCxnSpPr/>
            <p:nvPr/>
          </p:nvCxnSpPr>
          <p:spPr>
            <a:xfrm>
              <a:off x="5613610" y="2797579"/>
              <a:ext cx="0" cy="210167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346910" y="4899251"/>
              <a:ext cx="2667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5346910"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3960007" y="4899251"/>
              <a:ext cx="137934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9308" y="2797579"/>
              <a:ext cx="694302"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960007"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4" name="TextBox 163"/>
              <p:cNvSpPr txBox="1"/>
              <p:nvPr/>
            </p:nvSpPr>
            <p:spPr>
              <a:xfrm>
                <a:off x="609600" y="5791200"/>
                <a:ext cx="7907934" cy="369332"/>
              </a:xfrm>
              <a:prstGeom prst="rect">
                <a:avLst/>
              </a:prstGeom>
              <a:noFill/>
            </p:spPr>
            <p:txBody>
              <a:bodyPr wrap="none" rtlCol="0">
                <a:spAutoFit/>
              </a:bodyPr>
              <a:lstStyle/>
              <a:p>
                <a:r>
                  <a:rPr lang="de-DE" dirty="0">
                    <a:solidFill>
                      <a:srgbClr val="C00000"/>
                    </a:solidFill>
                  </a:rPr>
                  <a:t>Open question: </a:t>
                </a:r>
                <a:r>
                  <a:rPr lang="de-DE" dirty="0"/>
                  <a:t>what happens for the other orientation?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a:t> = 0 	or </a:t>
                </a:r>
                <a14:m>
                  <m:oMath xmlns:m="http://schemas.openxmlformats.org/officeDocument/2006/math">
                    <m:r>
                      <a:rPr lang="de-DE" b="0" i="0" smtClean="0">
                        <a:solidFill>
                          <a:schemeClr val="accent6">
                            <a:lumMod val="75000"/>
                          </a:schemeClr>
                        </a:solidFill>
                        <a:latin typeface="Cambria Math"/>
                      </a:rPr>
                      <m:t> </m:t>
                    </m:r>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a:t>= -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m:t>
                    </m:r>
                  </m:oMath>
                </a14:m>
                <a:endParaRPr 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609600" y="5791200"/>
                <a:ext cx="7907934" cy="369332"/>
              </a:xfrm>
              <a:prstGeom prst="rect">
                <a:avLst/>
              </a:prstGeom>
              <a:blipFill rotWithShape="1">
                <a:blip r:embed="rId4"/>
                <a:stretch>
                  <a:fillRect l="-617" t="-8197" b="-24590"/>
                </a:stretch>
              </a:blipFill>
            </p:spPr>
            <p:txBody>
              <a:bodyPr/>
              <a:lstStyle/>
              <a:p>
                <a:r>
                  <a:rPr lang="en-US">
                    <a:noFill/>
                  </a:rPr>
                  <a:t> </a:t>
                </a:r>
              </a:p>
            </p:txBody>
          </p:sp>
        </mc:Fallback>
      </mc:AlternateContent>
      <p:cxnSp>
        <p:nvCxnSpPr>
          <p:cNvPr id="165" name="Straight Connector 16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602685" y="3339450"/>
            <a:ext cx="3865041" cy="1994550"/>
            <a:chOff x="3602685" y="3339450"/>
            <a:chExt cx="3865041" cy="1994550"/>
          </a:xfrm>
        </p:grpSpPr>
        <p:grpSp>
          <p:nvGrpSpPr>
            <p:cNvPr id="168" name="Group 167"/>
            <p:cNvGrpSpPr/>
            <p:nvPr/>
          </p:nvGrpSpPr>
          <p:grpSpPr>
            <a:xfrm>
              <a:off x="3602685" y="4591334"/>
              <a:ext cx="3102915" cy="742666"/>
              <a:chOff x="3602685" y="4591334"/>
              <a:chExt cx="3102915" cy="742666"/>
            </a:xfrm>
          </p:grpSpPr>
          <p:cxnSp>
            <p:nvCxnSpPr>
              <p:cNvPr id="182" name="Straight Connector 181"/>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3602685" y="3339450"/>
              <a:ext cx="3865041" cy="1994550"/>
              <a:chOff x="3602685" y="3339450"/>
              <a:chExt cx="3865041" cy="1994550"/>
            </a:xfrm>
          </p:grpSpPr>
          <p:grpSp>
            <p:nvGrpSpPr>
              <p:cNvPr id="170" name="Group 169"/>
              <p:cNvGrpSpPr/>
              <p:nvPr/>
            </p:nvGrpSpPr>
            <p:grpSpPr>
              <a:xfrm>
                <a:off x="6275479" y="3458599"/>
                <a:ext cx="381000" cy="381000"/>
                <a:chOff x="2514600" y="1981200"/>
                <a:chExt cx="381000" cy="381000"/>
              </a:xfrm>
            </p:grpSpPr>
            <p:sp>
              <p:nvSpPr>
                <p:cNvPr id="180" name="Oval 17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1"/>
                  <a:endCxn id="18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963042" y="3458599"/>
                <a:ext cx="381000" cy="381000"/>
                <a:chOff x="3268098" y="1981200"/>
                <a:chExt cx="381000" cy="381000"/>
              </a:xfrm>
            </p:grpSpPr>
            <p:sp>
              <p:nvSpPr>
                <p:cNvPr id="178" name="Oval 17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Rectangle 171"/>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8"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80"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endCxn id="180"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endCxn id="178"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162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62142" y="743634"/>
            <a:ext cx="8458200" cy="646331"/>
          </a:xfrm>
          <a:prstGeom prst="rect">
            <a:avLst/>
          </a:prstGeom>
          <a:noFill/>
        </p:spPr>
        <p:txBody>
          <a:bodyPr wrap="square" rtlCol="0">
            <a:spAutoFit/>
          </a:bodyPr>
          <a:lstStyle/>
          <a:p>
            <a:r>
              <a:rPr lang="de-DE" dirty="0"/>
              <a:t>2) Goal-driven facilitation of a specific percept (orientation) </a:t>
            </a:r>
            <a:r>
              <a:rPr lang="de-DE" b="1" dirty="0"/>
              <a:t>implemented as excitatory and inhibitory drive from the attention layer</a:t>
            </a:r>
            <a:endParaRPr lang="en-US" b="1" dirty="0"/>
          </a:p>
        </p:txBody>
      </p:sp>
      <p:sp>
        <p:nvSpPr>
          <p:cNvPr id="108" name="Rounded Rectangle 107"/>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905546" y="1129751"/>
            <a:ext cx="5039200" cy="1477328"/>
          </a:xfrm>
          <a:prstGeom prst="rect">
            <a:avLst/>
          </a:prstGeom>
          <a:noFill/>
        </p:spPr>
        <p:txBody>
          <a:bodyPr wrap="none" rtlCol="0">
            <a:spAutoFit/>
          </a:bodyPr>
          <a:lstStyle/>
          <a:p>
            <a:r>
              <a:rPr lang="de-DE" dirty="0">
                <a:solidFill>
                  <a:srgbClr val="C00000"/>
                </a:solidFill>
              </a:rPr>
              <a:t>Here I stopped to work on it today!!</a:t>
            </a:r>
          </a:p>
          <a:p>
            <a:r>
              <a:rPr lang="de-DE" dirty="0">
                <a:solidFill>
                  <a:srgbClr val="C00000"/>
                </a:solidFill>
              </a:rPr>
              <a:t>ToDos: </a:t>
            </a:r>
          </a:p>
          <a:p>
            <a:r>
              <a:rPr lang="de-DE" dirty="0">
                <a:solidFill>
                  <a:srgbClr val="C00000"/>
                </a:solidFill>
              </a:rPr>
              <a:t>Needs the important formulas from attention layer. </a:t>
            </a:r>
          </a:p>
          <a:p>
            <a:r>
              <a:rPr lang="de-DE" dirty="0">
                <a:solidFill>
                  <a:srgbClr val="C00000"/>
                </a:solidFill>
              </a:rPr>
              <a:t>And how they would be changed!</a:t>
            </a:r>
          </a:p>
          <a:p>
            <a:r>
              <a:rPr lang="de-DE" dirty="0"/>
              <a:t> </a:t>
            </a:r>
            <a:endParaRPr lang="en-US" dirty="0"/>
          </a:p>
        </p:txBody>
      </p:sp>
      <p:sp>
        <p:nvSpPr>
          <p:cNvPr id="123" name="TextBox 122"/>
          <p:cNvSpPr txBox="1"/>
          <p:nvPr/>
        </p:nvSpPr>
        <p:spPr>
          <a:xfrm>
            <a:off x="1622150" y="291243"/>
            <a:ext cx="4253793" cy="369332"/>
          </a:xfrm>
          <a:prstGeom prst="rect">
            <a:avLst/>
          </a:prstGeom>
          <a:noFill/>
        </p:spPr>
        <p:txBody>
          <a:bodyPr wrap="none" rtlCol="0">
            <a:spAutoFit/>
          </a:bodyPr>
          <a:lstStyle/>
          <a:p>
            <a:r>
              <a:rPr lang="de-DE" dirty="0"/>
              <a:t>How to implement goal-driven facilitation? </a:t>
            </a:r>
            <a:endParaRPr lang="en-US" dirty="0"/>
          </a:p>
        </p:txBody>
      </p:sp>
    </p:spTree>
    <p:extLst>
      <p:ext uri="{BB962C8B-B14F-4D97-AF65-F5344CB8AC3E}">
        <p14:creationId xmlns:p14="http://schemas.microsoft.com/office/powerpoint/2010/main" val="62042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870691" y="3200400"/>
            <a:ext cx="475841" cy="501440"/>
            <a:chOff x="4863512" y="2932283"/>
            <a:chExt cx="475841" cy="800038"/>
          </a:xfrm>
        </p:grpSpPr>
        <p:cxnSp>
          <p:nvCxnSpPr>
            <p:cNvPr id="93" name="Straight Connector 92"/>
            <p:cNvCxnSpPr>
              <a:stCxn id="5" idx="5"/>
            </p:cNvCxnSpPr>
            <p:nvPr/>
          </p:nvCxnSpPr>
          <p:spPr>
            <a:xfrm>
              <a:off x="4863512" y="2932283"/>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35" idx="6"/>
            </p:cNvCxnSpPr>
            <p:nvPr/>
          </p:nvCxnSpPr>
          <p:spPr>
            <a:xfrm flipH="1">
              <a:off x="4929635" y="3732321"/>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flipH="1">
            <a:off x="3420561" y="2901802"/>
            <a:ext cx="475841" cy="800038"/>
            <a:chOff x="4563750" y="1995432"/>
            <a:chExt cx="475841" cy="800038"/>
          </a:xfrm>
        </p:grpSpPr>
        <p:cxnSp>
          <p:nvCxnSpPr>
            <p:cNvPr id="106" name="Straight Connector 105"/>
            <p:cNvCxnSpPr/>
            <p:nvPr/>
          </p:nvCxnSpPr>
          <p:spPr>
            <a:xfrm>
              <a:off x="4563750" y="1995432"/>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629873" y="2795470"/>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602685" y="3339450"/>
            <a:ext cx="3865041" cy="1994550"/>
            <a:chOff x="3602685" y="3339450"/>
            <a:chExt cx="3865041" cy="1994550"/>
          </a:xfrm>
        </p:grpSpPr>
        <p:grpSp>
          <p:nvGrpSpPr>
            <p:cNvPr id="2" name="Group 1"/>
            <p:cNvGrpSpPr/>
            <p:nvPr/>
          </p:nvGrpSpPr>
          <p:grpSpPr>
            <a:xfrm>
              <a:off x="3602685" y="4591334"/>
              <a:ext cx="3102915" cy="742666"/>
              <a:chOff x="3602685" y="4591334"/>
              <a:chExt cx="3102915" cy="742666"/>
            </a:xfrm>
          </p:grpSpPr>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602685" y="3339450"/>
              <a:ext cx="3865041" cy="1994550"/>
              <a:chOff x="3602685" y="3339450"/>
              <a:chExt cx="3865041" cy="1994550"/>
            </a:xfrm>
          </p:grpSpPr>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83" name="Straight Connector 82"/>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22150" y="291243"/>
            <a:ext cx="5514010" cy="369332"/>
          </a:xfrm>
          <a:prstGeom prst="rect">
            <a:avLst/>
          </a:prstGeom>
          <a:noFill/>
        </p:spPr>
        <p:txBody>
          <a:bodyPr wrap="none" rtlCol="0">
            <a:spAutoFit/>
          </a:bodyPr>
          <a:lstStyle/>
          <a:p>
            <a:r>
              <a:rPr lang="de-DE" dirty="0"/>
              <a:t>Why not goal-driven facilitation on the summation level? </a:t>
            </a:r>
            <a:endParaRPr lang="en-US" dirty="0"/>
          </a:p>
        </p:txBody>
      </p:sp>
      <p:sp>
        <p:nvSpPr>
          <p:cNvPr id="87" name="TextBox 86"/>
          <p:cNvSpPr txBox="1"/>
          <p:nvPr/>
        </p:nvSpPr>
        <p:spPr>
          <a:xfrm>
            <a:off x="462142" y="743634"/>
            <a:ext cx="8458200" cy="646331"/>
          </a:xfrm>
          <a:prstGeom prst="rect">
            <a:avLst/>
          </a:prstGeom>
          <a:noFill/>
        </p:spPr>
        <p:txBody>
          <a:bodyPr wrap="square" rtlCol="0">
            <a:spAutoFit/>
          </a:bodyPr>
          <a:lstStyle/>
          <a:p>
            <a:r>
              <a:rPr lang="de-DE" dirty="0"/>
              <a:t>2) Goal-driven facilitation of a specific percept (orientation) </a:t>
            </a:r>
            <a:r>
              <a:rPr lang="de-DE" b="1" dirty="0"/>
              <a:t>implemented as excitatory and inhibitory drive from the attention layer</a:t>
            </a:r>
            <a:endParaRPr lang="en-US" b="1" dirty="0"/>
          </a:p>
        </p:txBody>
      </p:sp>
      <p:sp>
        <p:nvSpPr>
          <p:cNvPr id="89" name="Rounded Rectangle 88"/>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48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609600" y="1027331"/>
            <a:ext cx="8458200" cy="369332"/>
          </a:xfrm>
          <a:prstGeom prst="rect">
            <a:avLst/>
          </a:prstGeom>
          <a:noFill/>
        </p:spPr>
        <p:txBody>
          <a:bodyPr wrap="square" rtlCol="0">
            <a:spAutoFit/>
          </a:bodyPr>
          <a:lstStyle/>
          <a:p>
            <a:r>
              <a:rPr lang="de-DE" b="1" dirty="0"/>
              <a:t>Spatial attention: facilitation of a sensory input for one eye </a:t>
            </a:r>
            <a:endParaRPr lang="en-US" dirty="0"/>
          </a:p>
        </p:txBody>
      </p:sp>
      <p:sp>
        <p:nvSpPr>
          <p:cNvPr id="108" name="Rounded Rectangle 107"/>
          <p:cNvSpPr/>
          <p:nvPr/>
        </p:nvSpPr>
        <p:spPr>
          <a:xfrm>
            <a:off x="304800" y="1146354"/>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467981" y="304800"/>
            <a:ext cx="1732269" cy="369332"/>
          </a:xfrm>
          <a:prstGeom prst="rect">
            <a:avLst/>
          </a:prstGeom>
          <a:noFill/>
        </p:spPr>
        <p:txBody>
          <a:bodyPr wrap="none" rtlCol="0">
            <a:spAutoFit/>
          </a:bodyPr>
          <a:lstStyle/>
          <a:p>
            <a:r>
              <a:rPr lang="de-DE" dirty="0"/>
              <a:t>Spatial attention</a:t>
            </a:r>
            <a:endParaRPr lang="en-US" dirty="0"/>
          </a:p>
        </p:txBody>
      </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38"/>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7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extBox 3"/>
          <p:cNvSpPr txBox="1"/>
          <p:nvPr/>
        </p:nvSpPr>
        <p:spPr>
          <a:xfrm>
            <a:off x="564776" y="457200"/>
            <a:ext cx="6496843" cy="369332"/>
          </a:xfrm>
          <a:prstGeom prst="rect">
            <a:avLst/>
          </a:prstGeom>
          <a:noFill/>
        </p:spPr>
        <p:txBody>
          <a:bodyPr wrap="none" rtlCol="0">
            <a:spAutoFit/>
          </a:bodyPr>
          <a:lstStyle/>
          <a:p>
            <a:r>
              <a:rPr lang="de-DE" dirty="0"/>
              <a:t>Does the voluntary attention and sensory-based attention interact? </a:t>
            </a:r>
            <a:endParaRPr lang="en-US" dirty="0"/>
          </a:p>
        </p:txBody>
      </p:sp>
    </p:spTree>
    <p:extLst>
      <p:ext uri="{BB962C8B-B14F-4D97-AF65-F5344CB8AC3E}">
        <p14:creationId xmlns:p14="http://schemas.microsoft.com/office/powerpoint/2010/main" val="329604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90" y="304800"/>
            <a:ext cx="8229600" cy="563562"/>
          </a:xfrm>
        </p:spPr>
        <p:txBody>
          <a:bodyPr>
            <a:normAutofit/>
          </a:bodyPr>
          <a:lstStyle/>
          <a:p>
            <a:r>
              <a:rPr lang="de-DE" b="1" dirty="0"/>
              <a:t>Neural rate model with mutual inhibition &amp; attention</a:t>
            </a:r>
            <a:endParaRPr lang="en-US" b="1" dirty="0"/>
          </a:p>
        </p:txBody>
      </p:sp>
      <p:grpSp>
        <p:nvGrpSpPr>
          <p:cNvPr id="157" name="Group 156"/>
          <p:cNvGrpSpPr/>
          <p:nvPr/>
        </p:nvGrpSpPr>
        <p:grpSpPr>
          <a:xfrm>
            <a:off x="801237" y="2360856"/>
            <a:ext cx="6968392" cy="4028276"/>
            <a:chOff x="801237" y="2360856"/>
            <a:chExt cx="6968392" cy="4028276"/>
          </a:xfrm>
        </p:grpSpPr>
        <p:grpSp>
          <p:nvGrpSpPr>
            <p:cNvPr id="4" name="Group 3"/>
            <p:cNvGrpSpPr/>
            <p:nvPr/>
          </p:nvGrpSpPr>
          <p:grpSpPr>
            <a:xfrm>
              <a:off x="801237" y="2360856"/>
              <a:ext cx="6968392" cy="4028276"/>
              <a:chOff x="801237" y="2360856"/>
              <a:chExt cx="6968392" cy="4028276"/>
            </a:xfrm>
          </p:grpSpPr>
          <p:grpSp>
            <p:nvGrpSpPr>
              <p:cNvPr id="5" name="Group 4"/>
              <p:cNvGrpSpPr/>
              <p:nvPr/>
            </p:nvGrpSpPr>
            <p:grpSpPr>
              <a:xfrm>
                <a:off x="3850745" y="2607079"/>
                <a:ext cx="381000" cy="381000"/>
                <a:chOff x="2514600" y="1981200"/>
                <a:chExt cx="381000" cy="381000"/>
              </a:xfrm>
            </p:grpSpPr>
            <p:sp>
              <p:nvSpPr>
                <p:cNvPr id="149" name="Oval 14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a:stCxn id="149" idx="1"/>
                  <a:endCxn id="14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538308" y="2607079"/>
                <a:ext cx="381000" cy="381000"/>
                <a:chOff x="3268098" y="1981200"/>
                <a:chExt cx="381000" cy="381000"/>
              </a:xfrm>
            </p:grpSpPr>
            <p:sp>
              <p:nvSpPr>
                <p:cNvPr id="147" name="Oval 14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840606" y="3521669"/>
                <a:ext cx="381000" cy="381000"/>
                <a:chOff x="2514600" y="1981200"/>
                <a:chExt cx="381000" cy="381000"/>
              </a:xfrm>
            </p:grpSpPr>
            <p:sp>
              <p:nvSpPr>
                <p:cNvPr id="145" name="Oval 14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a:stCxn id="145" idx="1"/>
                  <a:endCxn id="14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277481" y="4867541"/>
                <a:ext cx="381000" cy="381000"/>
                <a:chOff x="2514600" y="1981200"/>
                <a:chExt cx="381000" cy="381000"/>
              </a:xfrm>
            </p:grpSpPr>
            <p:sp>
              <p:nvSpPr>
                <p:cNvPr id="143" name="Oval 142"/>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a:stCxn id="143" idx="1"/>
                  <a:endCxn id="143"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635446" y="4876800"/>
                <a:ext cx="381000" cy="381000"/>
                <a:chOff x="2514600" y="1981200"/>
                <a:chExt cx="381000" cy="381000"/>
              </a:xfrm>
            </p:grpSpPr>
            <p:sp>
              <p:nvSpPr>
                <p:cNvPr id="141" name="Oval 140"/>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a:stCxn id="141" idx="1"/>
                  <a:endCxn id="141"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548635" y="3541821"/>
                <a:ext cx="381000" cy="381000"/>
                <a:chOff x="3268098" y="1981200"/>
                <a:chExt cx="381000" cy="381000"/>
              </a:xfrm>
            </p:grpSpPr>
            <p:sp>
              <p:nvSpPr>
                <p:cNvPr id="139" name="Oval 138"/>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769507" y="4872799"/>
                <a:ext cx="381000" cy="381000"/>
                <a:chOff x="3268098" y="1981200"/>
                <a:chExt cx="381000" cy="381000"/>
              </a:xfrm>
            </p:grpSpPr>
            <p:sp>
              <p:nvSpPr>
                <p:cNvPr id="137" name="Oval 13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56410" y="4872799"/>
                <a:ext cx="381000" cy="381000"/>
                <a:chOff x="3268098" y="1981200"/>
                <a:chExt cx="381000" cy="381000"/>
              </a:xfrm>
            </p:grpSpPr>
            <p:sp>
              <p:nvSpPr>
                <p:cNvPr id="135" name="Oval 1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stCxn id="145" idx="0"/>
                <a:endCxn id="103" idx="4"/>
              </p:cNvCxnSpPr>
              <p:nvPr/>
            </p:nvCxnSpPr>
            <p:spPr>
              <a:xfrm flipV="1">
                <a:off x="4031106" y="3153166"/>
                <a:ext cx="12595" cy="36850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39" idx="0"/>
                <a:endCxn id="100" idx="1"/>
              </p:cNvCxnSpPr>
              <p:nvPr/>
            </p:nvCxnSpPr>
            <p:spPr>
              <a:xfrm flipH="1" flipV="1">
                <a:off x="4736845" y="3130450"/>
                <a:ext cx="2290" cy="411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217437" y="3429000"/>
                <a:ext cx="381000" cy="381000"/>
                <a:chOff x="2514600" y="1981200"/>
                <a:chExt cx="381000" cy="381000"/>
              </a:xfrm>
            </p:grpSpPr>
            <p:sp>
              <p:nvSpPr>
                <p:cNvPr id="133" name="Oval 132"/>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133" idx="1"/>
                  <a:endCxn id="133"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905000" y="3429000"/>
                <a:ext cx="381000" cy="381000"/>
                <a:chOff x="3268098" y="1981200"/>
                <a:chExt cx="381000" cy="381000"/>
              </a:xfrm>
            </p:grpSpPr>
            <p:sp>
              <p:nvSpPr>
                <p:cNvPr id="131" name="Oval 130"/>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275479" y="3429000"/>
                <a:ext cx="381000" cy="381000"/>
                <a:chOff x="2514600" y="1981200"/>
                <a:chExt cx="381000" cy="381000"/>
              </a:xfrm>
            </p:grpSpPr>
            <p:sp>
              <p:nvSpPr>
                <p:cNvPr id="129" name="Oval 12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a:stCxn id="129" idx="1"/>
                  <a:endCxn id="12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963042" y="3429000"/>
                <a:ext cx="381000" cy="381000"/>
                <a:chOff x="3268098" y="1981200"/>
                <a:chExt cx="381000" cy="381000"/>
              </a:xfrm>
            </p:grpSpPr>
            <p:sp>
              <p:nvSpPr>
                <p:cNvPr id="127" name="Oval 12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6053212" y="3291230"/>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84" idx="3"/>
              </p:cNvCxnSpPr>
              <p:nvPr/>
            </p:nvCxnSpPr>
            <p:spPr>
              <a:xfrm flipV="1">
                <a:off x="4095346" y="3693592"/>
                <a:ext cx="2712581" cy="126749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3" idx="7"/>
                <a:endCxn id="86" idx="3"/>
              </p:cNvCxnSpPr>
              <p:nvPr/>
            </p:nvCxnSpPr>
            <p:spPr>
              <a:xfrm flipV="1">
                <a:off x="3602685" y="3689851"/>
                <a:ext cx="2517747" cy="1233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1" idx="7"/>
                <a:endCxn id="95" idx="3"/>
              </p:cNvCxnSpPr>
              <p:nvPr/>
            </p:nvCxnSpPr>
            <p:spPr>
              <a:xfrm flipV="1">
                <a:off x="4960650" y="3855738"/>
                <a:ext cx="1217027" cy="107685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5" idx="7"/>
                <a:endCxn id="93" idx="3"/>
              </p:cNvCxnSpPr>
              <p:nvPr/>
            </p:nvCxnSpPr>
            <p:spPr>
              <a:xfrm flipV="1">
                <a:off x="5481614" y="3860178"/>
                <a:ext cx="1388954" cy="10684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9" idx="0"/>
                <a:endCxn id="69" idx="5"/>
              </p:cNvCxnSpPr>
              <p:nvPr/>
            </p:nvCxnSpPr>
            <p:spPr>
              <a:xfrm flipH="1" flipV="1">
                <a:off x="4268706" y="3086518"/>
                <a:ext cx="470429" cy="45530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3"/>
                <a:endCxn id="145" idx="0"/>
              </p:cNvCxnSpPr>
              <p:nvPr/>
            </p:nvCxnSpPr>
            <p:spPr>
              <a:xfrm flipH="1">
                <a:off x="4031106" y="3086275"/>
                <a:ext cx="474324" cy="4353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flipH="1">
                <a:off x="1410392" y="3966933"/>
                <a:ext cx="3816768" cy="1941146"/>
                <a:chOff x="6263880" y="5365572"/>
                <a:chExt cx="3332975" cy="1403663"/>
              </a:xfrm>
            </p:grpSpPr>
            <p:grpSp>
              <p:nvGrpSpPr>
                <p:cNvPr id="122" name="Group 121"/>
                <p:cNvGrpSpPr/>
                <p:nvPr/>
              </p:nvGrpSpPr>
              <p:grpSpPr>
                <a:xfrm>
                  <a:off x="6263880" y="6381631"/>
                  <a:ext cx="3332975" cy="387604"/>
                  <a:chOff x="3400586" y="4946396"/>
                  <a:chExt cx="3332975" cy="387604"/>
                </a:xfrm>
              </p:grpSpPr>
              <p:cxnSp>
                <p:nvCxnSpPr>
                  <p:cNvPr id="124" name="Straight Connector 123"/>
                  <p:cNvCxnSpPr/>
                  <p:nvPr/>
                </p:nvCxnSpPr>
                <p:spPr>
                  <a:xfrm flipH="1">
                    <a:off x="3400586" y="5323306"/>
                    <a:ext cx="3332975"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0" idx="4"/>
                  </p:cNvCxnSpPr>
                  <p:nvPr/>
                </p:nvCxnSpPr>
                <p:spPr>
                  <a:xfrm flipH="1">
                    <a:off x="3400586" y="4946396"/>
                    <a:ext cx="13075" cy="385675"/>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869111" y="4962163"/>
                    <a:ext cx="0" cy="3718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flipH="1">
                  <a:off x="9588777" y="5365572"/>
                  <a:ext cx="0" cy="13983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stCxn id="88" idx="5"/>
                <a:endCxn id="135" idx="1"/>
              </p:cNvCxnSpPr>
              <p:nvPr/>
            </p:nvCxnSpPr>
            <p:spPr>
              <a:xfrm>
                <a:off x="2441685" y="3671116"/>
                <a:ext cx="2770521" cy="12574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0" idx="5"/>
                <a:endCxn id="141" idx="1"/>
              </p:cNvCxnSpPr>
              <p:nvPr/>
            </p:nvCxnSpPr>
            <p:spPr>
              <a:xfrm>
                <a:off x="1745850" y="3696746"/>
                <a:ext cx="2945392" cy="123585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9" idx="5"/>
                <a:endCxn id="143" idx="1"/>
              </p:cNvCxnSpPr>
              <p:nvPr/>
            </p:nvCxnSpPr>
            <p:spPr>
              <a:xfrm>
                <a:off x="1693438" y="3849147"/>
                <a:ext cx="1639839" cy="10741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7" idx="5"/>
                <a:endCxn id="137" idx="1"/>
              </p:cNvCxnSpPr>
              <p:nvPr/>
            </p:nvCxnSpPr>
            <p:spPr>
              <a:xfrm>
                <a:off x="2386723" y="3849688"/>
                <a:ext cx="1438580" cy="107890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721585" y="2797579"/>
                <a:ext cx="2104362" cy="2764911"/>
                <a:chOff x="3169885" y="2797579"/>
                <a:chExt cx="1656061" cy="2764911"/>
              </a:xfrm>
            </p:grpSpPr>
            <p:cxnSp>
              <p:nvCxnSpPr>
                <p:cNvPr id="117" name="Straight Connector 116"/>
                <p:cNvCxnSpPr/>
                <p:nvPr/>
              </p:nvCxnSpPr>
              <p:spPr>
                <a:xfrm>
                  <a:off x="3183481" y="2797579"/>
                  <a:ext cx="0" cy="27542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3726596" y="5268463"/>
                  <a:ext cx="0" cy="294027"/>
                </a:xfrm>
                <a:prstGeom prst="line">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169885" y="5551831"/>
                  <a:ext cx="16536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4823488" y="5257800"/>
                  <a:ext cx="2458" cy="30469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endCxn id="149" idx="2"/>
                </p:cNvCxnSpPr>
                <p:nvPr/>
              </p:nvCxnSpPr>
              <p:spPr>
                <a:xfrm>
                  <a:off x="3169885" y="2797579"/>
                  <a:ext cx="88861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955640" y="2797579"/>
                <a:ext cx="1994544" cy="2877904"/>
                <a:chOff x="3947182" y="2797579"/>
                <a:chExt cx="1705033" cy="2877904"/>
              </a:xfrm>
            </p:grpSpPr>
            <p:cxnSp>
              <p:nvCxnSpPr>
                <p:cNvPr id="112" name="Straight Connector 111"/>
                <p:cNvCxnSpPr/>
                <p:nvPr/>
              </p:nvCxnSpPr>
              <p:spPr>
                <a:xfrm flipH="1" flipV="1">
                  <a:off x="5136507" y="5268463"/>
                  <a:ext cx="3400"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7" idx="6"/>
                </p:cNvCxnSpPr>
                <p:nvPr/>
              </p:nvCxnSpPr>
              <p:spPr>
                <a:xfrm>
                  <a:off x="4770972" y="2797579"/>
                  <a:ext cx="874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3952450" y="5253799"/>
                  <a:ext cx="7557"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3947182" y="5660819"/>
                  <a:ext cx="170503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803352" y="3879075"/>
                <a:ext cx="169874" cy="152400"/>
                <a:chOff x="2628900" y="1937490"/>
                <a:chExt cx="190500" cy="152400"/>
              </a:xfrm>
            </p:grpSpPr>
            <p:sp>
              <p:nvSpPr>
                <p:cNvPr id="110" name="Plus 109"/>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109755" y="3867025"/>
                <a:ext cx="169874" cy="152400"/>
                <a:chOff x="2628900" y="1937490"/>
                <a:chExt cx="190500" cy="152400"/>
              </a:xfrm>
            </p:grpSpPr>
            <p:sp>
              <p:nvSpPr>
                <p:cNvPr id="108" name="Plus 107"/>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4465572" y="3871465"/>
                <a:ext cx="169874" cy="152400"/>
                <a:chOff x="2628900" y="1937490"/>
                <a:chExt cx="190500" cy="152400"/>
              </a:xfrm>
            </p:grpSpPr>
            <p:sp>
              <p:nvSpPr>
                <p:cNvPr id="106" name="Plus 105"/>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828275" y="3878056"/>
                <a:ext cx="169874" cy="152400"/>
                <a:chOff x="2628900" y="1937490"/>
                <a:chExt cx="190500" cy="152400"/>
              </a:xfrm>
            </p:grpSpPr>
            <p:sp>
              <p:nvSpPr>
                <p:cNvPr id="104" name="Plus 103"/>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958764" y="3000766"/>
                <a:ext cx="169874" cy="152400"/>
                <a:chOff x="2628900" y="1937490"/>
                <a:chExt cx="190500" cy="152400"/>
              </a:xfrm>
            </p:grpSpPr>
            <p:sp>
              <p:nvSpPr>
                <p:cNvPr id="102" name="Plus 101"/>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4653614" y="3000766"/>
                <a:ext cx="169874" cy="152400"/>
                <a:chOff x="2628900" y="1937490"/>
                <a:chExt cx="190500" cy="152400"/>
              </a:xfrm>
            </p:grpSpPr>
            <p:sp>
              <p:nvSpPr>
                <p:cNvPr id="100" name="Plus 99"/>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548441" y="3719065"/>
                <a:ext cx="169874" cy="152400"/>
                <a:chOff x="2628900" y="1937490"/>
                <a:chExt cx="190500" cy="152400"/>
              </a:xfrm>
            </p:grpSpPr>
            <p:sp>
              <p:nvSpPr>
                <p:cNvPr id="98" name="Plus 97"/>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241726" y="3719606"/>
                <a:ext cx="169874" cy="152400"/>
                <a:chOff x="2628900" y="1937490"/>
                <a:chExt cx="190500" cy="152400"/>
              </a:xfrm>
            </p:grpSpPr>
            <p:sp>
              <p:nvSpPr>
                <p:cNvPr id="96" name="Plus 95"/>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6152800" y="3725656"/>
                <a:ext cx="169874" cy="152400"/>
                <a:chOff x="2628900" y="1937490"/>
                <a:chExt cx="190500" cy="152400"/>
              </a:xfrm>
            </p:grpSpPr>
            <p:sp>
              <p:nvSpPr>
                <p:cNvPr id="94" name="Plus 93"/>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6845691" y="3730096"/>
                <a:ext cx="169874" cy="152400"/>
                <a:chOff x="2628900" y="1937490"/>
                <a:chExt cx="190500" cy="152400"/>
              </a:xfrm>
            </p:grpSpPr>
            <p:sp>
              <p:nvSpPr>
                <p:cNvPr id="92" name="Plus 91"/>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600853" y="3566664"/>
                <a:ext cx="169874" cy="152400"/>
                <a:chOff x="1820063" y="2286000"/>
                <a:chExt cx="169874" cy="152400"/>
              </a:xfrm>
            </p:grpSpPr>
            <p:sp>
              <p:nvSpPr>
                <p:cNvPr id="90" name="Oval 8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Minus 9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296688" y="3541034"/>
                <a:ext cx="169874" cy="152400"/>
                <a:chOff x="1820063" y="2286000"/>
                <a:chExt cx="169874" cy="152400"/>
              </a:xfrm>
            </p:grpSpPr>
            <p:sp>
              <p:nvSpPr>
                <p:cNvPr id="88" name="Oval 87"/>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inus 88"/>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5555" y="3559769"/>
                <a:ext cx="169874" cy="152400"/>
                <a:chOff x="1820063" y="2286000"/>
                <a:chExt cx="169874" cy="152400"/>
              </a:xfrm>
            </p:grpSpPr>
            <p:sp>
              <p:nvSpPr>
                <p:cNvPr id="86" name="Oval 85"/>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Minus 86"/>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6783050" y="3563510"/>
                <a:ext cx="169874" cy="152400"/>
                <a:chOff x="1820063" y="2286000"/>
                <a:chExt cx="169874" cy="152400"/>
              </a:xfrm>
            </p:grpSpPr>
            <p:sp>
              <p:nvSpPr>
                <p:cNvPr id="84" name="Oval 83"/>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Minus 84"/>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606305" y="5248541"/>
                <a:ext cx="169874" cy="152400"/>
                <a:chOff x="1820063" y="2286000"/>
                <a:chExt cx="169874" cy="152400"/>
              </a:xfrm>
            </p:grpSpPr>
            <p:sp>
              <p:nvSpPr>
                <p:cNvPr id="82" name="Oval 81"/>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Minus 82"/>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127269" y="5230443"/>
                <a:ext cx="169874" cy="152400"/>
                <a:chOff x="1820063" y="2286000"/>
                <a:chExt cx="169874" cy="152400"/>
              </a:xfrm>
            </p:grpSpPr>
            <p:sp>
              <p:nvSpPr>
                <p:cNvPr id="80" name="Oval 7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Minus 8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3570304" y="3957382"/>
                <a:ext cx="3778309" cy="2000656"/>
                <a:chOff x="6295838" y="5333561"/>
                <a:chExt cx="3303163" cy="1435674"/>
              </a:xfrm>
            </p:grpSpPr>
            <p:grpSp>
              <p:nvGrpSpPr>
                <p:cNvPr id="75" name="Group 74"/>
                <p:cNvGrpSpPr/>
                <p:nvPr/>
              </p:nvGrpSpPr>
              <p:grpSpPr>
                <a:xfrm>
                  <a:off x="6295838" y="6355710"/>
                  <a:ext cx="3303163" cy="413525"/>
                  <a:chOff x="3432544" y="4920475"/>
                  <a:chExt cx="3303163" cy="413525"/>
                </a:xfrm>
              </p:grpSpPr>
              <p:cxnSp>
                <p:nvCxnSpPr>
                  <p:cNvPr id="79" name="Straight Connector 78"/>
                  <p:cNvCxnSpPr/>
                  <p:nvPr/>
                </p:nvCxnSpPr>
                <p:spPr>
                  <a:xfrm>
                    <a:off x="3874028" y="4920475"/>
                    <a:ext cx="10692" cy="41159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432544" y="5334000"/>
                    <a:ext cx="3303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3438067" y="4935557"/>
                    <a:ext cx="1014" cy="3965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9588777" y="5333561"/>
                  <a:ext cx="0" cy="143040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000848" y="5236728"/>
                <a:ext cx="169874" cy="152400"/>
                <a:chOff x="1820063" y="2286000"/>
                <a:chExt cx="169874" cy="152400"/>
              </a:xfrm>
            </p:grpSpPr>
            <p:sp>
              <p:nvSpPr>
                <p:cNvPr id="73" name="Oval 72"/>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inus 73"/>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491685" y="5248540"/>
                <a:ext cx="169874" cy="152400"/>
                <a:chOff x="1820063" y="2286000"/>
                <a:chExt cx="169874" cy="152400"/>
              </a:xfrm>
            </p:grpSpPr>
            <p:sp>
              <p:nvSpPr>
                <p:cNvPr id="71" name="Oval 70"/>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inus 71"/>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23709" y="2955136"/>
                <a:ext cx="169874" cy="153924"/>
                <a:chOff x="1828014" y="2309761"/>
                <a:chExt cx="169874" cy="153924"/>
              </a:xfrm>
            </p:grpSpPr>
            <p:sp>
              <p:nvSpPr>
                <p:cNvPr id="69" name="Oval 68"/>
                <p:cNvSpPr/>
                <p:nvPr/>
              </p:nvSpPr>
              <p:spPr>
                <a:xfrm>
                  <a:off x="1828014" y="2309761"/>
                  <a:ext cx="169874" cy="15392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inus 69"/>
                <p:cNvSpPr/>
                <p:nvPr/>
              </p:nvSpPr>
              <p:spPr>
                <a:xfrm>
                  <a:off x="1852588" y="2363634"/>
                  <a:ext cx="109657" cy="46176"/>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480553" y="2956193"/>
                <a:ext cx="169874" cy="152400"/>
                <a:chOff x="1820063" y="2278049"/>
                <a:chExt cx="169874" cy="152400"/>
              </a:xfrm>
            </p:grpSpPr>
            <p:sp>
              <p:nvSpPr>
                <p:cNvPr id="67" name="Oval 66"/>
                <p:cNvSpPr/>
                <p:nvPr/>
              </p:nvSpPr>
              <p:spPr>
                <a:xfrm>
                  <a:off x="1820063" y="2278049"/>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inus 67"/>
                <p:cNvSpPr/>
                <p:nvPr/>
              </p:nvSpPr>
              <p:spPr>
                <a:xfrm>
                  <a:off x="1844637" y="2331389"/>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5935473" y="2938615"/>
                <a:ext cx="1834156" cy="369332"/>
              </a:xfrm>
              <a:prstGeom prst="rect">
                <a:avLst/>
              </a:prstGeom>
              <a:noFill/>
            </p:spPr>
            <p:txBody>
              <a:bodyPr wrap="none" rtlCol="0">
                <a:spAutoFit/>
              </a:bodyPr>
              <a:lstStyle/>
              <a:p>
                <a:r>
                  <a:rPr lang="de-DE" dirty="0"/>
                  <a:t>RE-LE Opponency</a:t>
                </a:r>
                <a:endParaRPr lang="en-US" dirty="0"/>
              </a:p>
            </p:txBody>
          </p:sp>
          <p:sp>
            <p:nvSpPr>
              <p:cNvPr id="57" name="TextBox 56"/>
              <p:cNvSpPr txBox="1"/>
              <p:nvPr/>
            </p:nvSpPr>
            <p:spPr>
              <a:xfrm>
                <a:off x="801237" y="2912770"/>
                <a:ext cx="1834156" cy="369332"/>
              </a:xfrm>
              <a:prstGeom prst="rect">
                <a:avLst/>
              </a:prstGeom>
              <a:noFill/>
            </p:spPr>
            <p:txBody>
              <a:bodyPr wrap="none" rtlCol="0">
                <a:spAutoFit/>
              </a:bodyPr>
              <a:lstStyle/>
              <a:p>
                <a:r>
                  <a:rPr lang="de-DE" dirty="0"/>
                  <a:t>LE-RE Opponency</a:t>
                </a:r>
                <a:endParaRPr lang="en-US" dirty="0"/>
              </a:p>
            </p:txBody>
          </p:sp>
          <p:sp>
            <p:nvSpPr>
              <p:cNvPr id="58" name="TextBox 57"/>
              <p:cNvSpPr txBox="1"/>
              <p:nvPr/>
            </p:nvSpPr>
            <p:spPr>
              <a:xfrm>
                <a:off x="2734726" y="2360856"/>
                <a:ext cx="1068626" cy="369332"/>
              </a:xfrm>
              <a:prstGeom prst="rect">
                <a:avLst/>
              </a:prstGeom>
              <a:noFill/>
            </p:spPr>
            <p:txBody>
              <a:bodyPr wrap="none" rtlCol="0">
                <a:spAutoFit/>
              </a:bodyPr>
              <a:lstStyle/>
              <a:p>
                <a:r>
                  <a:rPr lang="de-DE" dirty="0"/>
                  <a:t>Attention</a:t>
                </a:r>
                <a:endParaRPr lang="en-US" dirty="0"/>
              </a:p>
            </p:txBody>
          </p:sp>
          <p:sp>
            <p:nvSpPr>
              <p:cNvPr id="59" name="TextBox 58"/>
              <p:cNvSpPr txBox="1"/>
              <p:nvPr/>
            </p:nvSpPr>
            <p:spPr>
              <a:xfrm>
                <a:off x="2740741" y="3194178"/>
                <a:ext cx="1262974" cy="369332"/>
              </a:xfrm>
              <a:prstGeom prst="rect">
                <a:avLst/>
              </a:prstGeom>
              <a:noFill/>
            </p:spPr>
            <p:txBody>
              <a:bodyPr wrap="none" rtlCol="0">
                <a:spAutoFit/>
              </a:bodyPr>
              <a:lstStyle/>
              <a:p>
                <a:r>
                  <a:rPr lang="de-DE" dirty="0"/>
                  <a:t>Summation</a:t>
                </a:r>
                <a:endParaRPr lang="en-US" dirty="0"/>
              </a:p>
            </p:txBody>
          </p:sp>
          <p:cxnSp>
            <p:nvCxnSpPr>
              <p:cNvPr id="60" name="Straight Connector 59"/>
              <p:cNvCxnSpPr>
                <a:stCxn id="143" idx="0"/>
                <a:endCxn id="111" idx="4"/>
              </p:cNvCxnSpPr>
              <p:nvPr/>
            </p:nvCxnSpPr>
            <p:spPr>
              <a:xfrm flipV="1">
                <a:off x="3467981" y="4031475"/>
                <a:ext cx="420308" cy="836066"/>
              </a:xfrm>
              <a:prstGeom prst="line">
                <a:avLst/>
              </a:prstGeom>
              <a:ln w="38100">
                <a:solidFill>
                  <a:srgbClr val="92D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7" idx="7"/>
                <a:endCxn id="107" idx="3"/>
              </p:cNvCxnSpPr>
              <p:nvPr/>
            </p:nvCxnSpPr>
            <p:spPr>
              <a:xfrm flipV="1">
                <a:off x="4094711" y="4001547"/>
                <a:ext cx="395738" cy="92704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09" idx="5"/>
                <a:endCxn id="141" idx="1"/>
              </p:cNvCxnSpPr>
              <p:nvPr/>
            </p:nvCxnSpPr>
            <p:spPr>
              <a:xfrm>
                <a:off x="4254752" y="3997107"/>
                <a:ext cx="436490" cy="9354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5" idx="1"/>
                <a:endCxn id="104" idx="1"/>
              </p:cNvCxnSpPr>
              <p:nvPr/>
            </p:nvCxnSpPr>
            <p:spPr>
              <a:xfrm flipH="1" flipV="1">
                <a:off x="4911506" y="4007740"/>
                <a:ext cx="300700" cy="92085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67000" y="6019800"/>
                <a:ext cx="1609287" cy="369332"/>
              </a:xfrm>
              <a:prstGeom prst="rect">
                <a:avLst/>
              </a:prstGeom>
              <a:noFill/>
            </p:spPr>
            <p:txBody>
              <a:bodyPr wrap="none" rtlCol="0">
                <a:spAutoFit/>
              </a:bodyPr>
              <a:lstStyle/>
              <a:p>
                <a:r>
                  <a:rPr lang="de-DE" dirty="0"/>
                  <a:t>Left monocular</a:t>
                </a:r>
                <a:endParaRPr lang="en-US" dirty="0"/>
              </a:p>
            </p:txBody>
          </p:sp>
          <p:sp>
            <p:nvSpPr>
              <p:cNvPr id="65" name="TextBox 64"/>
              <p:cNvSpPr txBox="1"/>
              <p:nvPr/>
            </p:nvSpPr>
            <p:spPr>
              <a:xfrm>
                <a:off x="4557440" y="6019800"/>
                <a:ext cx="1734257" cy="369332"/>
              </a:xfrm>
              <a:prstGeom prst="rect">
                <a:avLst/>
              </a:prstGeom>
              <a:noFill/>
            </p:spPr>
            <p:txBody>
              <a:bodyPr wrap="none" rtlCol="0">
                <a:spAutoFit/>
              </a:bodyPr>
              <a:lstStyle/>
              <a:p>
                <a:r>
                  <a:rPr lang="de-DE" dirty="0"/>
                  <a:t>Right monocular</a:t>
                </a:r>
                <a:endParaRPr lang="en-US" dirty="0"/>
              </a:p>
            </p:txBody>
          </p:sp>
          <p:sp>
            <p:nvSpPr>
              <p:cNvPr id="66" name="Rectangle 65"/>
              <p:cNvSpPr/>
              <p:nvPr/>
            </p:nvSpPr>
            <p:spPr>
              <a:xfrm>
                <a:off x="1098970" y="3304834"/>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934960" y="2797579"/>
                <a:ext cx="0" cy="286324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54" name="Straight Connector 153"/>
            <p:cNvCxnSpPr/>
            <p:nvPr/>
          </p:nvCxnSpPr>
          <p:spPr>
            <a:xfrm flipV="1">
              <a:off x="4919308" y="2797579"/>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164" name="Rectangle 163"/>
          <p:cNvSpPr/>
          <p:nvPr/>
        </p:nvSpPr>
        <p:spPr>
          <a:xfrm>
            <a:off x="574318" y="893891"/>
            <a:ext cx="8063973" cy="1477328"/>
          </a:xfrm>
          <a:prstGeom prst="rect">
            <a:avLst/>
          </a:prstGeom>
        </p:spPr>
        <p:txBody>
          <a:bodyPr wrap="square">
            <a:spAutoFit/>
          </a:bodyPr>
          <a:lstStyle/>
          <a:p>
            <a:pPr marL="285750" indent="-285750">
              <a:buFont typeface="Arial" panose="020B0604020202020204" pitchFamily="34" charset="0"/>
              <a:buChar char="•"/>
            </a:pPr>
            <a:r>
              <a:rPr lang="en-US" b="1" dirty="0"/>
              <a:t>Mutual inhibition</a:t>
            </a:r>
            <a:r>
              <a:rPr lang="en-US" dirty="0"/>
              <a:t>: The </a:t>
            </a:r>
            <a:r>
              <a:rPr lang="en-US" dirty="0" err="1"/>
              <a:t>interocular</a:t>
            </a:r>
            <a:r>
              <a:rPr lang="en-US" dirty="0"/>
              <a:t> conflict between two percepts is here mediated through </a:t>
            </a:r>
            <a:r>
              <a:rPr lang="en-US" dirty="0" err="1"/>
              <a:t>opponency</a:t>
            </a:r>
            <a:r>
              <a:rPr lang="en-US" dirty="0"/>
              <a:t> neurons.</a:t>
            </a:r>
          </a:p>
          <a:p>
            <a:endParaRPr lang="en-US" b="1" dirty="0"/>
          </a:p>
          <a:p>
            <a:pPr marL="285750" indent="-285750">
              <a:buFont typeface="Arial" panose="020B0604020202020204" pitchFamily="34" charset="0"/>
              <a:buChar char="•"/>
            </a:pPr>
            <a:r>
              <a:rPr lang="en-US" b="1" dirty="0"/>
              <a:t>Saliency:</a:t>
            </a:r>
            <a:r>
              <a:rPr lang="en-US" dirty="0"/>
              <a:t> The </a:t>
            </a:r>
            <a:r>
              <a:rPr lang="en-US" b="1" dirty="0"/>
              <a:t>stimulus with stronger sensory responses </a:t>
            </a:r>
            <a:r>
              <a:rPr lang="en-US" dirty="0"/>
              <a:t>attracts greater share of attention and reduces the attention allocated to the other stimulus. </a:t>
            </a:r>
          </a:p>
        </p:txBody>
      </p:sp>
      <p:sp>
        <p:nvSpPr>
          <p:cNvPr id="166" name="TextBox 165"/>
          <p:cNvSpPr txBox="1"/>
          <p:nvPr/>
        </p:nvSpPr>
        <p:spPr>
          <a:xfrm>
            <a:off x="6688383" y="6096000"/>
            <a:ext cx="1692643" cy="369332"/>
          </a:xfrm>
          <a:prstGeom prst="rect">
            <a:avLst/>
          </a:prstGeom>
          <a:noFill/>
        </p:spPr>
        <p:txBody>
          <a:bodyPr wrap="none" rtlCol="0">
            <a:spAutoFit/>
          </a:bodyPr>
          <a:lstStyle/>
          <a:p>
            <a:r>
              <a:rPr lang="de-DE" dirty="0">
                <a:solidFill>
                  <a:srgbClr val="FF0000"/>
                </a:solidFill>
              </a:rPr>
              <a:t>Sensory Input??</a:t>
            </a:r>
            <a:endParaRPr lang="en-US" dirty="0">
              <a:solidFill>
                <a:srgbClr val="FF0000"/>
              </a:solidFill>
            </a:endParaRPr>
          </a:p>
        </p:txBody>
      </p:sp>
    </p:spTree>
    <p:extLst>
      <p:ext uri="{BB962C8B-B14F-4D97-AF65-F5344CB8AC3E}">
        <p14:creationId xmlns:p14="http://schemas.microsoft.com/office/powerpoint/2010/main" val="19162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Simulated dynamic of binocular rivalry depends on attention</a:t>
            </a:r>
            <a:endParaRPr lang="en-US" b="1" dirty="0"/>
          </a:p>
        </p:txBody>
      </p:sp>
      <p:pic>
        <p:nvPicPr>
          <p:cNvPr id="151" name="Picture 2" descr="C:\Users\kkaduk\Desktop\Kristin\GitHub\neuromatch_project\plots\plot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6621" y="4495800"/>
            <a:ext cx="5896213" cy="1965404"/>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51"/>
          <p:cNvPicPr>
            <a:picLocks noChangeAspect="1"/>
          </p:cNvPicPr>
          <p:nvPr/>
        </p:nvPicPr>
        <p:blipFill rotWithShape="1">
          <a:blip r:embed="rId3">
            <a:extLst>
              <a:ext uri="{28A0092B-C50C-407E-A947-70E740481C1C}">
                <a14:useLocalDpi xmlns:a14="http://schemas.microsoft.com/office/drawing/2010/main" val="0"/>
              </a:ext>
            </a:extLst>
          </a:blip>
          <a:srcRect l="3361" t="10513" r="3093" b="2551"/>
          <a:stretch/>
        </p:blipFill>
        <p:spPr>
          <a:xfrm>
            <a:off x="2286000" y="990600"/>
            <a:ext cx="5029200" cy="2873010"/>
          </a:xfrm>
          <a:prstGeom prst="rect">
            <a:avLst/>
          </a:prstGeom>
        </p:spPr>
      </p:pic>
      <p:sp>
        <p:nvSpPr>
          <p:cNvPr id="154" name="Title 1"/>
          <p:cNvSpPr txBox="1">
            <a:spLocks/>
          </p:cNvSpPr>
          <p:nvPr/>
        </p:nvSpPr>
        <p:spPr>
          <a:xfrm>
            <a:off x="685800" y="3943502"/>
            <a:ext cx="8229600" cy="5635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de-DE" b="1" dirty="0"/>
              <a:t>Our replication of Fig. 2</a:t>
            </a:r>
            <a:endParaRPr lang="en-US" b="1" dirty="0"/>
          </a:p>
        </p:txBody>
      </p:sp>
    </p:spTree>
    <p:extLst>
      <p:ext uri="{BB962C8B-B14F-4D97-AF65-F5344CB8AC3E}">
        <p14:creationId xmlns:p14="http://schemas.microsoft.com/office/powerpoint/2010/main" val="318830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229600" cy="923330"/>
          </a:xfrm>
          <a:prstGeom prst="rect">
            <a:avLst/>
          </a:prstGeom>
          <a:noFill/>
        </p:spPr>
        <p:txBody>
          <a:bodyPr wrap="square" rtlCol="0">
            <a:spAutoFit/>
          </a:bodyPr>
          <a:lstStyle/>
          <a:p>
            <a:r>
              <a:rPr lang="de-DE" b="1" dirty="0"/>
              <a:t>1-starting point: „our intution“</a:t>
            </a:r>
          </a:p>
          <a:p>
            <a:r>
              <a:rPr lang="de-DE" dirty="0"/>
              <a:t>The goal is to hold onto/focus on a pre-defined orientation (it‘s percept) independent of the sensory strength. </a:t>
            </a:r>
          </a:p>
        </p:txBody>
      </p:sp>
      <p:sp>
        <p:nvSpPr>
          <p:cNvPr id="3" name="TextBox 2"/>
          <p:cNvSpPr txBox="1"/>
          <p:nvPr/>
        </p:nvSpPr>
        <p:spPr>
          <a:xfrm>
            <a:off x="525102" y="1549568"/>
            <a:ext cx="8466498" cy="1938992"/>
          </a:xfrm>
          <a:prstGeom prst="rect">
            <a:avLst/>
          </a:prstGeom>
          <a:noFill/>
        </p:spPr>
        <p:txBody>
          <a:bodyPr wrap="square" rtlCol="0">
            <a:spAutoFit/>
          </a:bodyPr>
          <a:lstStyle/>
          <a:p>
            <a:r>
              <a:rPr lang="de-DE" sz="2000" dirty="0"/>
              <a:t>How to implement goal-driven attention /voluntary attention in the model? What is the simplest intrinsic cortical computational solution to increase the firing rate of a neuron for a pre-defined orientation?  </a:t>
            </a:r>
          </a:p>
          <a:p>
            <a:pPr marL="457200" indent="-457200">
              <a:buAutoNum type="arabicParenR"/>
            </a:pPr>
            <a:r>
              <a:rPr lang="de-DE" sz="2000" dirty="0"/>
              <a:t>implemented as </a:t>
            </a:r>
            <a:r>
              <a:rPr lang="de-DE" sz="2000" dirty="0">
                <a:solidFill>
                  <a:schemeClr val="accent6">
                    <a:lumMod val="75000"/>
                  </a:schemeClr>
                </a:solidFill>
              </a:rPr>
              <a:t>additional weight</a:t>
            </a:r>
          </a:p>
          <a:p>
            <a:pPr marL="457200" indent="-457200">
              <a:buAutoNum type="arabicParenR"/>
            </a:pPr>
            <a:r>
              <a:rPr lang="de-DE" sz="2000" dirty="0"/>
              <a:t>implemented as </a:t>
            </a:r>
            <a:r>
              <a:rPr lang="de-DE" sz="2000" dirty="0">
                <a:solidFill>
                  <a:schemeClr val="accent6">
                    <a:lumMod val="75000"/>
                  </a:schemeClr>
                </a:solidFill>
              </a:rPr>
              <a:t>inhibitory and exitiatory input</a:t>
            </a:r>
          </a:p>
          <a:p>
            <a:pPr marL="457200" indent="-457200">
              <a:buAutoNum type="arabicParenR"/>
            </a:pPr>
            <a:r>
              <a:rPr lang="de-DE" sz="2000" dirty="0"/>
              <a:t>Why not a attentional drive on summation neurons to change the percept?</a:t>
            </a:r>
          </a:p>
        </p:txBody>
      </p:sp>
      <p:sp>
        <p:nvSpPr>
          <p:cNvPr id="4" name="TextBox 3"/>
          <p:cNvSpPr txBox="1"/>
          <p:nvPr/>
        </p:nvSpPr>
        <p:spPr>
          <a:xfrm>
            <a:off x="541476" y="3886200"/>
            <a:ext cx="8382000" cy="1754326"/>
          </a:xfrm>
          <a:prstGeom prst="rect">
            <a:avLst/>
          </a:prstGeom>
          <a:noFill/>
        </p:spPr>
        <p:txBody>
          <a:bodyPr wrap="square" rtlCol="0">
            <a:spAutoFit/>
          </a:bodyPr>
          <a:lstStyle/>
          <a:p>
            <a:r>
              <a:rPr lang="de-DE" b="1" dirty="0"/>
              <a:t>2-starting point: From Hancock &amp; Andrews (2007):</a:t>
            </a:r>
          </a:p>
          <a:p>
            <a:r>
              <a:rPr lang="de-DE" dirty="0"/>
              <a:t>„The voluntary attention influences the ongoing changs in perceptual dominance that accompany longer periods of binocular rivalry. Voluntary attention didnot  increase the mean dominance period of the attended grating, but rather decreased the mean dominance period of the non-attended grating. This pattern is analgogous to increasing the perceived contrast of the attended grating.“</a:t>
            </a:r>
            <a:endParaRPr lang="en-US" dirty="0"/>
          </a:p>
        </p:txBody>
      </p:sp>
      <p:cxnSp>
        <p:nvCxnSpPr>
          <p:cNvPr id="7" name="Straight Connector 6"/>
          <p:cNvCxnSpPr/>
          <p:nvPr/>
        </p:nvCxnSpPr>
        <p:spPr>
          <a:xfrm>
            <a:off x="499338" y="3886200"/>
            <a:ext cx="8145324"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488560"/>
            <a:ext cx="4941737" cy="369332"/>
          </a:xfrm>
          <a:prstGeom prst="rect">
            <a:avLst/>
          </a:prstGeom>
          <a:noFill/>
        </p:spPr>
        <p:txBody>
          <a:bodyPr wrap="none" rtlCol="0">
            <a:spAutoFit/>
          </a:bodyPr>
          <a:lstStyle/>
          <a:p>
            <a:pPr marL="285750" indent="-285750">
              <a:buFont typeface="Wingdings" panose="05000000000000000000" pitchFamily="2" charset="2"/>
              <a:buChar char="Ø"/>
            </a:pPr>
            <a:r>
              <a:rPr lang="de-DE" dirty="0"/>
              <a:t>The following slides are based on „our intution“</a:t>
            </a:r>
            <a:endParaRPr lang="en-US" dirty="0"/>
          </a:p>
        </p:txBody>
      </p:sp>
    </p:spTree>
    <p:extLst>
      <p:ext uri="{BB962C8B-B14F-4D97-AF65-F5344CB8AC3E}">
        <p14:creationId xmlns:p14="http://schemas.microsoft.com/office/powerpoint/2010/main" val="135527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𝑅𝑏</m:t>
                    </m:r>
                    <m:r>
                      <a:rPr lang="de-DE" b="0" i="1" baseline="-25000" smtClean="0">
                        <a:latin typeface="Cambria Math"/>
                      </a:rPr>
                      <m:t>1−</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7" name="TextBox 6"/>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rotWithShape="1">
                <a:blip r:embed="rId2"/>
                <a:stretch>
                  <a:fillRect t="-7576" b="-25758"/>
                </a:stretch>
              </a:blipFill>
            </p:spPr>
            <p:txBody>
              <a:bodyPr/>
              <a:lstStyle/>
              <a:p>
                <a:r>
                  <a:rPr lang="en-US">
                    <a:noFill/>
                  </a:rPr>
                  <a:t> </a:t>
                </a:r>
              </a:p>
            </p:txBody>
          </p:sp>
        </mc:Fallback>
      </mc:AlternateContent>
      <p:sp>
        <p:nvSpPr>
          <p:cNvPr id="8" name="TextBox 7"/>
          <p:cNvSpPr txBox="1"/>
          <p:nvPr/>
        </p:nvSpPr>
        <p:spPr>
          <a:xfrm>
            <a:off x="439725" y="1216223"/>
            <a:ext cx="3031984" cy="646331"/>
          </a:xfrm>
          <a:prstGeom prst="rect">
            <a:avLst/>
          </a:prstGeom>
          <a:noFill/>
        </p:spPr>
        <p:txBody>
          <a:bodyPr wrap="none" rtlCol="0">
            <a:spAutoFit/>
          </a:bodyPr>
          <a:lstStyle/>
          <a:p>
            <a:r>
              <a:rPr lang="de-DE" dirty="0"/>
              <a:t>Change in the excitatory drive </a:t>
            </a:r>
          </a:p>
          <a:p>
            <a:r>
              <a:rPr lang="de-DE" dirty="0"/>
              <a:t>of the attention population:  </a:t>
            </a:r>
            <a:endParaRPr lang="en-US" dirty="0"/>
          </a:p>
        </p:txBody>
      </p:sp>
      <p:grpSp>
        <p:nvGrpSpPr>
          <p:cNvPr id="315" name="Group 314"/>
          <p:cNvGrpSpPr/>
          <p:nvPr/>
        </p:nvGrpSpPr>
        <p:grpSpPr>
          <a:xfrm>
            <a:off x="4607173" y="2357673"/>
            <a:ext cx="247439" cy="227157"/>
            <a:chOff x="4166452" y="2306983"/>
            <a:chExt cx="169874" cy="153924"/>
          </a:xfrm>
        </p:grpSpPr>
        <p:sp>
          <p:nvSpPr>
            <p:cNvPr id="309" name="Oval 308"/>
            <p:cNvSpPr/>
            <p:nvPr/>
          </p:nvSpPr>
          <p:spPr>
            <a:xfrm>
              <a:off x="4166452" y="2306983"/>
              <a:ext cx="169874" cy="153924"/>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Minus 309"/>
            <p:cNvSpPr/>
            <p:nvPr/>
          </p:nvSpPr>
          <p:spPr>
            <a:xfrm>
              <a:off x="4198646" y="2360856"/>
              <a:ext cx="109657" cy="46176"/>
            </a:xfrm>
            <a:prstGeom prst="mathMinus">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926680" y="2360856"/>
            <a:ext cx="247439" cy="224908"/>
            <a:chOff x="4995471" y="2280215"/>
            <a:chExt cx="169874" cy="152400"/>
          </a:xfrm>
        </p:grpSpPr>
        <p:sp>
          <p:nvSpPr>
            <p:cNvPr id="311" name="Plus 310"/>
            <p:cNvSpPr/>
            <p:nvPr/>
          </p:nvSpPr>
          <p:spPr>
            <a:xfrm>
              <a:off x="5014262" y="2290311"/>
              <a:ext cx="136500" cy="133469"/>
            </a:xfrm>
            <a:prstGeom prst="mathPlus">
              <a:avLst/>
            </a:prstGeom>
            <a:solidFill>
              <a:schemeClr val="accent6">
                <a:lumMod val="75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4995471" y="2280215"/>
              <a:ext cx="169874" cy="1524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6" name="Straight Arrow Connector 315"/>
          <p:cNvCxnSpPr>
            <a:cxnSpLocks/>
          </p:cNvCxnSpPr>
          <p:nvPr/>
        </p:nvCxnSpPr>
        <p:spPr>
          <a:xfrm>
            <a:off x="4049970" y="2196558"/>
            <a:ext cx="0" cy="164298"/>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cxnSpLocks/>
          </p:cNvCxnSpPr>
          <p:nvPr/>
        </p:nvCxnSpPr>
        <p:spPr>
          <a:xfrm>
            <a:off x="4728808" y="2209800"/>
            <a:ext cx="1919" cy="151325"/>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801237" y="2360856"/>
            <a:ext cx="6968392" cy="4028276"/>
            <a:chOff x="801237" y="2360856"/>
            <a:chExt cx="6968392" cy="4028276"/>
          </a:xfrm>
        </p:grpSpPr>
        <p:grpSp>
          <p:nvGrpSpPr>
            <p:cNvPr id="320" name="Group 319"/>
            <p:cNvGrpSpPr/>
            <p:nvPr/>
          </p:nvGrpSpPr>
          <p:grpSpPr>
            <a:xfrm>
              <a:off x="801237" y="2360856"/>
              <a:ext cx="6968392" cy="4028276"/>
              <a:chOff x="801237" y="2360856"/>
              <a:chExt cx="6968392" cy="4028276"/>
            </a:xfrm>
          </p:grpSpPr>
          <p:grpSp>
            <p:nvGrpSpPr>
              <p:cNvPr id="323" name="Group 322"/>
              <p:cNvGrpSpPr/>
              <p:nvPr/>
            </p:nvGrpSpPr>
            <p:grpSpPr>
              <a:xfrm>
                <a:off x="3850745" y="2607079"/>
                <a:ext cx="381000" cy="381000"/>
                <a:chOff x="2514600" y="1981200"/>
                <a:chExt cx="381000" cy="381000"/>
              </a:xfrm>
            </p:grpSpPr>
            <p:sp>
              <p:nvSpPr>
                <p:cNvPr id="465" name="Oval 46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6" name="Straight Connector 465"/>
                <p:cNvCxnSpPr>
                  <a:stCxn id="465" idx="1"/>
                  <a:endCxn id="46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4" name="Group 323"/>
              <p:cNvGrpSpPr/>
              <p:nvPr/>
            </p:nvGrpSpPr>
            <p:grpSpPr>
              <a:xfrm>
                <a:off x="4538308" y="2607079"/>
                <a:ext cx="381000" cy="381000"/>
                <a:chOff x="3268098" y="1981200"/>
                <a:chExt cx="381000" cy="381000"/>
              </a:xfrm>
            </p:grpSpPr>
            <p:sp>
              <p:nvSpPr>
                <p:cNvPr id="463" name="Oval 46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4" name="Straight Connector 46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Group 324"/>
              <p:cNvGrpSpPr/>
              <p:nvPr/>
            </p:nvGrpSpPr>
            <p:grpSpPr>
              <a:xfrm>
                <a:off x="3840606" y="3521669"/>
                <a:ext cx="381000" cy="381000"/>
                <a:chOff x="2514600" y="1981200"/>
                <a:chExt cx="381000" cy="381000"/>
              </a:xfrm>
            </p:grpSpPr>
            <p:sp>
              <p:nvSpPr>
                <p:cNvPr id="461" name="Oval 460"/>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2" name="Straight Connector 461"/>
                <p:cNvCxnSpPr>
                  <a:stCxn id="461" idx="1"/>
                  <a:endCxn id="461"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Group 325"/>
              <p:cNvGrpSpPr/>
              <p:nvPr/>
            </p:nvGrpSpPr>
            <p:grpSpPr>
              <a:xfrm>
                <a:off x="3277481" y="4867541"/>
                <a:ext cx="381000" cy="381000"/>
                <a:chOff x="2514600" y="1981200"/>
                <a:chExt cx="381000" cy="381000"/>
              </a:xfrm>
            </p:grpSpPr>
            <p:sp>
              <p:nvSpPr>
                <p:cNvPr id="459" name="Oval 45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0" name="Straight Connector 459"/>
                <p:cNvCxnSpPr>
                  <a:stCxn id="459" idx="1"/>
                  <a:endCxn id="45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Group 326"/>
              <p:cNvGrpSpPr/>
              <p:nvPr/>
            </p:nvGrpSpPr>
            <p:grpSpPr>
              <a:xfrm>
                <a:off x="4635446" y="4876800"/>
                <a:ext cx="381000" cy="381000"/>
                <a:chOff x="2514600" y="1981200"/>
                <a:chExt cx="381000" cy="381000"/>
              </a:xfrm>
            </p:grpSpPr>
            <p:sp>
              <p:nvSpPr>
                <p:cNvPr id="457" name="Oval 45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8" name="Straight Connector 457"/>
                <p:cNvCxnSpPr>
                  <a:stCxn id="457" idx="1"/>
                  <a:endCxn id="45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oup 327"/>
              <p:cNvGrpSpPr/>
              <p:nvPr/>
            </p:nvGrpSpPr>
            <p:grpSpPr>
              <a:xfrm>
                <a:off x="4548635" y="3541821"/>
                <a:ext cx="381000" cy="381000"/>
                <a:chOff x="3268098" y="1981200"/>
                <a:chExt cx="381000" cy="381000"/>
              </a:xfrm>
            </p:grpSpPr>
            <p:sp>
              <p:nvSpPr>
                <p:cNvPr id="455" name="Oval 45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6" name="Straight Connector 45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9" name="Group 328"/>
              <p:cNvGrpSpPr/>
              <p:nvPr/>
            </p:nvGrpSpPr>
            <p:grpSpPr>
              <a:xfrm>
                <a:off x="3769507" y="4872799"/>
                <a:ext cx="381000" cy="381000"/>
                <a:chOff x="3268098" y="1981200"/>
                <a:chExt cx="381000" cy="381000"/>
              </a:xfrm>
            </p:grpSpPr>
            <p:sp>
              <p:nvSpPr>
                <p:cNvPr id="453" name="Oval 45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4" name="Straight Connector 453"/>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0" name="Group 329"/>
              <p:cNvGrpSpPr/>
              <p:nvPr/>
            </p:nvGrpSpPr>
            <p:grpSpPr>
              <a:xfrm>
                <a:off x="5156410" y="4872799"/>
                <a:ext cx="381000" cy="381000"/>
                <a:chOff x="3268098" y="1981200"/>
                <a:chExt cx="381000" cy="381000"/>
              </a:xfrm>
            </p:grpSpPr>
            <p:sp>
              <p:nvSpPr>
                <p:cNvPr id="451" name="Oval 450"/>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2" name="Straight Connector 451"/>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1" name="Straight Connector 330"/>
              <p:cNvCxnSpPr>
                <a:stCxn id="461" idx="0"/>
                <a:endCxn id="420" idx="4"/>
              </p:cNvCxnSpPr>
              <p:nvPr/>
            </p:nvCxnSpPr>
            <p:spPr>
              <a:xfrm flipV="1">
                <a:off x="4031106" y="3153166"/>
                <a:ext cx="12595" cy="36850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455" idx="0"/>
                <a:endCxn id="417" idx="1"/>
              </p:cNvCxnSpPr>
              <p:nvPr/>
            </p:nvCxnSpPr>
            <p:spPr>
              <a:xfrm flipH="1" flipV="1">
                <a:off x="4736845" y="3130450"/>
                <a:ext cx="2290" cy="411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33" name="Group 332"/>
              <p:cNvGrpSpPr/>
              <p:nvPr/>
            </p:nvGrpSpPr>
            <p:grpSpPr>
              <a:xfrm>
                <a:off x="1217437" y="3429000"/>
                <a:ext cx="381000" cy="381000"/>
                <a:chOff x="2514600" y="1981200"/>
                <a:chExt cx="381000" cy="381000"/>
              </a:xfrm>
            </p:grpSpPr>
            <p:sp>
              <p:nvSpPr>
                <p:cNvPr id="449" name="Oval 44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a:stCxn id="449" idx="1"/>
                  <a:endCxn id="44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4" name="Group 333"/>
              <p:cNvGrpSpPr/>
              <p:nvPr/>
            </p:nvGrpSpPr>
            <p:grpSpPr>
              <a:xfrm>
                <a:off x="1905000" y="3429000"/>
                <a:ext cx="381000" cy="381000"/>
                <a:chOff x="3268098" y="1981200"/>
                <a:chExt cx="381000" cy="381000"/>
              </a:xfrm>
            </p:grpSpPr>
            <p:sp>
              <p:nvSpPr>
                <p:cNvPr id="447" name="Oval 44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p:nvGrpSpPr>
            <p:grpSpPr>
              <a:xfrm>
                <a:off x="6275479" y="3429000"/>
                <a:ext cx="381000" cy="381000"/>
                <a:chOff x="2514600" y="1981200"/>
                <a:chExt cx="381000" cy="381000"/>
              </a:xfrm>
            </p:grpSpPr>
            <p:sp>
              <p:nvSpPr>
                <p:cNvPr id="445" name="Oval 44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a:stCxn id="445" idx="1"/>
                  <a:endCxn id="44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6" name="Group 335"/>
              <p:cNvGrpSpPr/>
              <p:nvPr/>
            </p:nvGrpSpPr>
            <p:grpSpPr>
              <a:xfrm>
                <a:off x="6963042" y="3429000"/>
                <a:ext cx="381000" cy="381000"/>
                <a:chOff x="3268098" y="1981200"/>
                <a:chExt cx="381000" cy="381000"/>
              </a:xfrm>
            </p:grpSpPr>
            <p:sp>
              <p:nvSpPr>
                <p:cNvPr id="443" name="Oval 44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4" name="Straight Connector 44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7" name="Rectangle 336"/>
              <p:cNvSpPr/>
              <p:nvPr/>
            </p:nvSpPr>
            <p:spPr>
              <a:xfrm>
                <a:off x="6053212" y="3291230"/>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 name="Straight Connector 337"/>
              <p:cNvCxnSpPr>
                <a:endCxn id="401" idx="3"/>
              </p:cNvCxnSpPr>
              <p:nvPr/>
            </p:nvCxnSpPr>
            <p:spPr>
              <a:xfrm flipV="1">
                <a:off x="4095346" y="3693592"/>
                <a:ext cx="2712581" cy="126749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59" idx="7"/>
                <a:endCxn id="403" idx="3"/>
              </p:cNvCxnSpPr>
              <p:nvPr/>
            </p:nvCxnSpPr>
            <p:spPr>
              <a:xfrm flipV="1">
                <a:off x="3602685" y="3689851"/>
                <a:ext cx="2517747" cy="1233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457" idx="7"/>
                <a:endCxn id="412" idx="3"/>
              </p:cNvCxnSpPr>
              <p:nvPr/>
            </p:nvCxnSpPr>
            <p:spPr>
              <a:xfrm flipV="1">
                <a:off x="4960650" y="3855738"/>
                <a:ext cx="1217027" cy="107685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451" idx="7"/>
                <a:endCxn id="410" idx="3"/>
              </p:cNvCxnSpPr>
              <p:nvPr/>
            </p:nvCxnSpPr>
            <p:spPr>
              <a:xfrm flipV="1">
                <a:off x="5481614" y="3860178"/>
                <a:ext cx="1388954" cy="10684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stCxn id="455" idx="0"/>
                <a:endCxn id="386" idx="5"/>
              </p:cNvCxnSpPr>
              <p:nvPr/>
            </p:nvCxnSpPr>
            <p:spPr>
              <a:xfrm flipH="1" flipV="1">
                <a:off x="4268706" y="3086518"/>
                <a:ext cx="470429" cy="45530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84" idx="3"/>
                <a:endCxn id="461" idx="0"/>
              </p:cNvCxnSpPr>
              <p:nvPr/>
            </p:nvCxnSpPr>
            <p:spPr>
              <a:xfrm flipH="1">
                <a:off x="4031106" y="3086275"/>
                <a:ext cx="474324" cy="4353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44" name="Group 343"/>
              <p:cNvGrpSpPr/>
              <p:nvPr/>
            </p:nvGrpSpPr>
            <p:grpSpPr>
              <a:xfrm flipH="1">
                <a:off x="1410392" y="3966933"/>
                <a:ext cx="3816768" cy="1941146"/>
                <a:chOff x="6263880" y="5365572"/>
                <a:chExt cx="3332975" cy="1403663"/>
              </a:xfrm>
            </p:grpSpPr>
            <p:grpSp>
              <p:nvGrpSpPr>
                <p:cNvPr id="438" name="Group 437"/>
                <p:cNvGrpSpPr/>
                <p:nvPr/>
              </p:nvGrpSpPr>
              <p:grpSpPr>
                <a:xfrm>
                  <a:off x="6263880" y="6381631"/>
                  <a:ext cx="3332975" cy="387604"/>
                  <a:chOff x="3400586" y="4946396"/>
                  <a:chExt cx="3332975" cy="387604"/>
                </a:xfrm>
              </p:grpSpPr>
              <p:cxnSp>
                <p:nvCxnSpPr>
                  <p:cNvPr id="440" name="Straight Connector 439"/>
                  <p:cNvCxnSpPr/>
                  <p:nvPr/>
                </p:nvCxnSpPr>
                <p:spPr>
                  <a:xfrm flipH="1">
                    <a:off x="3400586" y="5323306"/>
                    <a:ext cx="3332975"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397" idx="4"/>
                  </p:cNvCxnSpPr>
                  <p:nvPr/>
                </p:nvCxnSpPr>
                <p:spPr>
                  <a:xfrm flipH="1">
                    <a:off x="3400586" y="4946396"/>
                    <a:ext cx="13075" cy="385675"/>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flipH="1">
                    <a:off x="3869111" y="4962163"/>
                    <a:ext cx="0" cy="3718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439" name="Straight Connector 438"/>
                <p:cNvCxnSpPr/>
                <p:nvPr/>
              </p:nvCxnSpPr>
              <p:spPr>
                <a:xfrm flipH="1">
                  <a:off x="9588777" y="5365572"/>
                  <a:ext cx="0" cy="13983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45" name="Straight Connector 344"/>
              <p:cNvCxnSpPr>
                <a:stCxn id="405" idx="5"/>
                <a:endCxn id="451" idx="1"/>
              </p:cNvCxnSpPr>
              <p:nvPr/>
            </p:nvCxnSpPr>
            <p:spPr>
              <a:xfrm>
                <a:off x="2441685" y="3671116"/>
                <a:ext cx="2770521" cy="12574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407" idx="5"/>
                <a:endCxn id="457" idx="1"/>
              </p:cNvCxnSpPr>
              <p:nvPr/>
            </p:nvCxnSpPr>
            <p:spPr>
              <a:xfrm>
                <a:off x="1745850" y="3696746"/>
                <a:ext cx="2945392" cy="123585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416" idx="5"/>
                <a:endCxn id="459" idx="1"/>
              </p:cNvCxnSpPr>
              <p:nvPr/>
            </p:nvCxnSpPr>
            <p:spPr>
              <a:xfrm>
                <a:off x="1693438" y="3849147"/>
                <a:ext cx="1639839" cy="10741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414" idx="5"/>
                <a:endCxn id="453" idx="1"/>
              </p:cNvCxnSpPr>
              <p:nvPr/>
            </p:nvCxnSpPr>
            <p:spPr>
              <a:xfrm>
                <a:off x="2386723" y="3849688"/>
                <a:ext cx="1438580" cy="107890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49" name="Group 348"/>
              <p:cNvGrpSpPr/>
              <p:nvPr/>
            </p:nvGrpSpPr>
            <p:grpSpPr>
              <a:xfrm>
                <a:off x="2721585" y="2797579"/>
                <a:ext cx="2104362" cy="2764911"/>
                <a:chOff x="3169885" y="2797579"/>
                <a:chExt cx="1656061" cy="2764911"/>
              </a:xfrm>
            </p:grpSpPr>
            <p:cxnSp>
              <p:nvCxnSpPr>
                <p:cNvPr id="433" name="Straight Connector 432"/>
                <p:cNvCxnSpPr/>
                <p:nvPr/>
              </p:nvCxnSpPr>
              <p:spPr>
                <a:xfrm>
                  <a:off x="3183481" y="2797579"/>
                  <a:ext cx="0" cy="27542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V="1">
                  <a:off x="3726596" y="5268463"/>
                  <a:ext cx="0" cy="294027"/>
                </a:xfrm>
                <a:prstGeom prst="line">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3169885" y="5551831"/>
                  <a:ext cx="16536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flipH="1" flipV="1">
                  <a:off x="4823488" y="5257800"/>
                  <a:ext cx="2458" cy="30469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a:endCxn id="465" idx="2"/>
                </p:cNvCxnSpPr>
                <p:nvPr/>
              </p:nvCxnSpPr>
              <p:spPr>
                <a:xfrm>
                  <a:off x="3169885" y="2797579"/>
                  <a:ext cx="88861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0" name="Group 349"/>
              <p:cNvGrpSpPr/>
              <p:nvPr/>
            </p:nvGrpSpPr>
            <p:grpSpPr>
              <a:xfrm>
                <a:off x="3955640" y="2797579"/>
                <a:ext cx="1994544" cy="2877904"/>
                <a:chOff x="3947182" y="2797579"/>
                <a:chExt cx="1705033" cy="2877904"/>
              </a:xfrm>
            </p:grpSpPr>
            <p:cxnSp>
              <p:nvCxnSpPr>
                <p:cNvPr id="429" name="Straight Connector 428"/>
                <p:cNvCxnSpPr/>
                <p:nvPr/>
              </p:nvCxnSpPr>
              <p:spPr>
                <a:xfrm flipH="1" flipV="1">
                  <a:off x="5136507" y="5268463"/>
                  <a:ext cx="3400"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stCxn id="463" idx="6"/>
                </p:cNvCxnSpPr>
                <p:nvPr/>
              </p:nvCxnSpPr>
              <p:spPr>
                <a:xfrm>
                  <a:off x="4770972" y="2797579"/>
                  <a:ext cx="874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flipV="1">
                  <a:off x="3952450" y="5253799"/>
                  <a:ext cx="7557"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a:off x="3947182" y="5660819"/>
                  <a:ext cx="170503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1" name="Group 350"/>
              <p:cNvGrpSpPr/>
              <p:nvPr/>
            </p:nvGrpSpPr>
            <p:grpSpPr>
              <a:xfrm>
                <a:off x="3803352" y="3879075"/>
                <a:ext cx="169874" cy="152400"/>
                <a:chOff x="2628900" y="1937490"/>
                <a:chExt cx="190500" cy="152400"/>
              </a:xfrm>
            </p:grpSpPr>
            <p:sp>
              <p:nvSpPr>
                <p:cNvPr id="427" name="Plus 426"/>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p:cNvGrpSpPr/>
              <p:nvPr/>
            </p:nvGrpSpPr>
            <p:grpSpPr>
              <a:xfrm>
                <a:off x="4109755" y="3867025"/>
                <a:ext cx="169874" cy="152400"/>
                <a:chOff x="2628900" y="1937490"/>
                <a:chExt cx="190500" cy="152400"/>
              </a:xfrm>
            </p:grpSpPr>
            <p:sp>
              <p:nvSpPr>
                <p:cNvPr id="425" name="Plus 424"/>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3" name="Group 352"/>
              <p:cNvGrpSpPr/>
              <p:nvPr/>
            </p:nvGrpSpPr>
            <p:grpSpPr>
              <a:xfrm>
                <a:off x="4465572" y="3871465"/>
                <a:ext cx="169874" cy="152400"/>
                <a:chOff x="2628900" y="1937490"/>
                <a:chExt cx="190500" cy="152400"/>
              </a:xfrm>
            </p:grpSpPr>
            <p:sp>
              <p:nvSpPr>
                <p:cNvPr id="423" name="Plus 422"/>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4828275" y="3878056"/>
                <a:ext cx="169874" cy="152400"/>
                <a:chOff x="2628900" y="1937490"/>
                <a:chExt cx="190500" cy="152400"/>
              </a:xfrm>
            </p:grpSpPr>
            <p:sp>
              <p:nvSpPr>
                <p:cNvPr id="421" name="Plus 420"/>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54"/>
              <p:cNvGrpSpPr/>
              <p:nvPr/>
            </p:nvGrpSpPr>
            <p:grpSpPr>
              <a:xfrm>
                <a:off x="3958764" y="3000766"/>
                <a:ext cx="169874" cy="152400"/>
                <a:chOff x="2628900" y="1937490"/>
                <a:chExt cx="190500" cy="152400"/>
              </a:xfrm>
            </p:grpSpPr>
            <p:sp>
              <p:nvSpPr>
                <p:cNvPr id="419" name="Plus 418"/>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6" name="Group 355"/>
              <p:cNvGrpSpPr/>
              <p:nvPr/>
            </p:nvGrpSpPr>
            <p:grpSpPr>
              <a:xfrm>
                <a:off x="4653614" y="3000766"/>
                <a:ext cx="169874" cy="152400"/>
                <a:chOff x="2628900" y="1937490"/>
                <a:chExt cx="190500" cy="152400"/>
              </a:xfrm>
            </p:grpSpPr>
            <p:sp>
              <p:nvSpPr>
                <p:cNvPr id="417" name="Plus 416"/>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7" name="Group 356"/>
              <p:cNvGrpSpPr/>
              <p:nvPr/>
            </p:nvGrpSpPr>
            <p:grpSpPr>
              <a:xfrm>
                <a:off x="1548441" y="3719065"/>
                <a:ext cx="169874" cy="152400"/>
                <a:chOff x="2628900" y="1937490"/>
                <a:chExt cx="190500" cy="152400"/>
              </a:xfrm>
            </p:grpSpPr>
            <p:sp>
              <p:nvSpPr>
                <p:cNvPr id="415" name="Plus 414"/>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8" name="Group 357"/>
              <p:cNvGrpSpPr/>
              <p:nvPr/>
            </p:nvGrpSpPr>
            <p:grpSpPr>
              <a:xfrm>
                <a:off x="2241726" y="3719606"/>
                <a:ext cx="169874" cy="152400"/>
                <a:chOff x="2628900" y="1937490"/>
                <a:chExt cx="190500" cy="152400"/>
              </a:xfrm>
            </p:grpSpPr>
            <p:sp>
              <p:nvSpPr>
                <p:cNvPr id="413" name="Plus 412"/>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9" name="Group 358"/>
              <p:cNvGrpSpPr/>
              <p:nvPr/>
            </p:nvGrpSpPr>
            <p:grpSpPr>
              <a:xfrm>
                <a:off x="6152800" y="3725656"/>
                <a:ext cx="169874" cy="152400"/>
                <a:chOff x="2628900" y="1937490"/>
                <a:chExt cx="190500" cy="152400"/>
              </a:xfrm>
            </p:grpSpPr>
            <p:sp>
              <p:nvSpPr>
                <p:cNvPr id="411" name="Plus 410"/>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p:cNvGrpSpPr/>
              <p:nvPr/>
            </p:nvGrpSpPr>
            <p:grpSpPr>
              <a:xfrm>
                <a:off x="6845691" y="3730096"/>
                <a:ext cx="169874" cy="152400"/>
                <a:chOff x="2628900" y="1937490"/>
                <a:chExt cx="190500" cy="152400"/>
              </a:xfrm>
            </p:grpSpPr>
            <p:sp>
              <p:nvSpPr>
                <p:cNvPr id="409" name="Plus 408"/>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p:cNvGrpSpPr/>
              <p:nvPr/>
            </p:nvGrpSpPr>
            <p:grpSpPr>
              <a:xfrm>
                <a:off x="1600853" y="3566664"/>
                <a:ext cx="169874" cy="152400"/>
                <a:chOff x="1820063" y="2286000"/>
                <a:chExt cx="169874" cy="152400"/>
              </a:xfrm>
            </p:grpSpPr>
            <p:sp>
              <p:nvSpPr>
                <p:cNvPr id="407" name="Oval 406"/>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Minus 407"/>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p:cNvGrpSpPr/>
              <p:nvPr/>
            </p:nvGrpSpPr>
            <p:grpSpPr>
              <a:xfrm>
                <a:off x="2296688" y="3541034"/>
                <a:ext cx="169874" cy="152400"/>
                <a:chOff x="1820063" y="2286000"/>
                <a:chExt cx="169874" cy="152400"/>
              </a:xfrm>
            </p:grpSpPr>
            <p:sp>
              <p:nvSpPr>
                <p:cNvPr id="405" name="Oval 404"/>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Minus 405"/>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p:cNvGrpSpPr/>
              <p:nvPr/>
            </p:nvGrpSpPr>
            <p:grpSpPr>
              <a:xfrm>
                <a:off x="6095555" y="3559769"/>
                <a:ext cx="169874" cy="152400"/>
                <a:chOff x="1820063" y="2286000"/>
                <a:chExt cx="169874" cy="152400"/>
              </a:xfrm>
            </p:grpSpPr>
            <p:sp>
              <p:nvSpPr>
                <p:cNvPr id="403" name="Oval 402"/>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Minus 403"/>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p:cNvGrpSpPr/>
              <p:nvPr/>
            </p:nvGrpSpPr>
            <p:grpSpPr>
              <a:xfrm>
                <a:off x="6783050" y="3563510"/>
                <a:ext cx="169874" cy="152400"/>
                <a:chOff x="1820063" y="2286000"/>
                <a:chExt cx="169874" cy="152400"/>
              </a:xfrm>
            </p:grpSpPr>
            <p:sp>
              <p:nvSpPr>
                <p:cNvPr id="401" name="Oval 400"/>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Minus 401"/>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p:cNvGrpSpPr/>
              <p:nvPr/>
            </p:nvGrpSpPr>
            <p:grpSpPr>
              <a:xfrm>
                <a:off x="4606305" y="5248541"/>
                <a:ext cx="169874" cy="152400"/>
                <a:chOff x="1820063" y="2286000"/>
                <a:chExt cx="169874" cy="152400"/>
              </a:xfrm>
            </p:grpSpPr>
            <p:sp>
              <p:nvSpPr>
                <p:cNvPr id="399" name="Oval 398"/>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Minus 399"/>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p:cNvGrpSpPr/>
              <p:nvPr/>
            </p:nvGrpSpPr>
            <p:grpSpPr>
              <a:xfrm>
                <a:off x="5127269" y="5230443"/>
                <a:ext cx="169874" cy="152400"/>
                <a:chOff x="1820063" y="2286000"/>
                <a:chExt cx="169874" cy="152400"/>
              </a:xfrm>
            </p:grpSpPr>
            <p:sp>
              <p:nvSpPr>
                <p:cNvPr id="397" name="Oval 396"/>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Minus 397"/>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p:cNvGrpSpPr/>
              <p:nvPr/>
            </p:nvGrpSpPr>
            <p:grpSpPr>
              <a:xfrm>
                <a:off x="3570304" y="3957382"/>
                <a:ext cx="3778309" cy="2000656"/>
                <a:chOff x="6295838" y="5333561"/>
                <a:chExt cx="3303163" cy="1435674"/>
              </a:xfrm>
            </p:grpSpPr>
            <p:grpSp>
              <p:nvGrpSpPr>
                <p:cNvPr id="392" name="Group 391"/>
                <p:cNvGrpSpPr/>
                <p:nvPr/>
              </p:nvGrpSpPr>
              <p:grpSpPr>
                <a:xfrm>
                  <a:off x="6295838" y="6355710"/>
                  <a:ext cx="3303163" cy="413525"/>
                  <a:chOff x="3432544" y="4920475"/>
                  <a:chExt cx="3303163" cy="413525"/>
                </a:xfrm>
              </p:grpSpPr>
              <p:cxnSp>
                <p:nvCxnSpPr>
                  <p:cNvPr id="394" name="Straight Connector 393"/>
                  <p:cNvCxnSpPr/>
                  <p:nvPr/>
                </p:nvCxnSpPr>
                <p:spPr>
                  <a:xfrm>
                    <a:off x="3874028" y="4920475"/>
                    <a:ext cx="10692" cy="41159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H="1">
                    <a:off x="3432544" y="5334000"/>
                    <a:ext cx="3303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flipH="1">
                    <a:off x="3438067" y="4935557"/>
                    <a:ext cx="1014" cy="3965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93" name="Straight Connector 392"/>
                <p:cNvCxnSpPr/>
                <p:nvPr/>
              </p:nvCxnSpPr>
              <p:spPr>
                <a:xfrm>
                  <a:off x="9588777" y="5333561"/>
                  <a:ext cx="0" cy="143040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68" name="Group 367"/>
              <p:cNvGrpSpPr/>
              <p:nvPr/>
            </p:nvGrpSpPr>
            <p:grpSpPr>
              <a:xfrm>
                <a:off x="4000848" y="5236728"/>
                <a:ext cx="169874" cy="152400"/>
                <a:chOff x="1820063" y="2286000"/>
                <a:chExt cx="169874" cy="152400"/>
              </a:xfrm>
            </p:grpSpPr>
            <p:sp>
              <p:nvSpPr>
                <p:cNvPr id="390" name="Oval 38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Minus 39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p:cNvGrpSpPr/>
              <p:nvPr/>
            </p:nvGrpSpPr>
            <p:grpSpPr>
              <a:xfrm>
                <a:off x="3491685" y="5248540"/>
                <a:ext cx="169874" cy="152400"/>
                <a:chOff x="1820063" y="2286000"/>
                <a:chExt cx="169874" cy="152400"/>
              </a:xfrm>
            </p:grpSpPr>
            <p:sp>
              <p:nvSpPr>
                <p:cNvPr id="388" name="Oval 387"/>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Minus 388"/>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0" name="Group 369"/>
              <p:cNvGrpSpPr/>
              <p:nvPr/>
            </p:nvGrpSpPr>
            <p:grpSpPr>
              <a:xfrm>
                <a:off x="4123709" y="2955136"/>
                <a:ext cx="169874" cy="153924"/>
                <a:chOff x="1828014" y="2309761"/>
                <a:chExt cx="169874" cy="153924"/>
              </a:xfrm>
            </p:grpSpPr>
            <p:sp>
              <p:nvSpPr>
                <p:cNvPr id="386" name="Oval 385"/>
                <p:cNvSpPr/>
                <p:nvPr/>
              </p:nvSpPr>
              <p:spPr>
                <a:xfrm>
                  <a:off x="1828014" y="2309761"/>
                  <a:ext cx="169874" cy="15392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Minus 386"/>
                <p:cNvSpPr/>
                <p:nvPr/>
              </p:nvSpPr>
              <p:spPr>
                <a:xfrm>
                  <a:off x="1852588" y="2363634"/>
                  <a:ext cx="109657" cy="46176"/>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p:cNvGrpSpPr/>
              <p:nvPr/>
            </p:nvGrpSpPr>
            <p:grpSpPr>
              <a:xfrm>
                <a:off x="4480553" y="2956193"/>
                <a:ext cx="169874" cy="152400"/>
                <a:chOff x="1820063" y="2278049"/>
                <a:chExt cx="169874" cy="152400"/>
              </a:xfrm>
            </p:grpSpPr>
            <p:sp>
              <p:nvSpPr>
                <p:cNvPr id="384" name="Oval 383"/>
                <p:cNvSpPr/>
                <p:nvPr/>
              </p:nvSpPr>
              <p:spPr>
                <a:xfrm>
                  <a:off x="1820063" y="2278049"/>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Minus 384"/>
                <p:cNvSpPr/>
                <p:nvPr/>
              </p:nvSpPr>
              <p:spPr>
                <a:xfrm>
                  <a:off x="1844637" y="2331389"/>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2" name="TextBox 371"/>
              <p:cNvSpPr txBox="1"/>
              <p:nvPr/>
            </p:nvSpPr>
            <p:spPr>
              <a:xfrm>
                <a:off x="5935473" y="2938615"/>
                <a:ext cx="1834156" cy="369332"/>
              </a:xfrm>
              <a:prstGeom prst="rect">
                <a:avLst/>
              </a:prstGeom>
              <a:noFill/>
            </p:spPr>
            <p:txBody>
              <a:bodyPr wrap="none" rtlCol="0">
                <a:spAutoFit/>
              </a:bodyPr>
              <a:lstStyle/>
              <a:p>
                <a:r>
                  <a:rPr lang="de-DE" dirty="0"/>
                  <a:t>RE-LE Opponency</a:t>
                </a:r>
                <a:endParaRPr lang="en-US" dirty="0"/>
              </a:p>
            </p:txBody>
          </p:sp>
          <p:sp>
            <p:nvSpPr>
              <p:cNvPr id="373" name="TextBox 372"/>
              <p:cNvSpPr txBox="1"/>
              <p:nvPr/>
            </p:nvSpPr>
            <p:spPr>
              <a:xfrm>
                <a:off x="801237" y="2912770"/>
                <a:ext cx="1834156" cy="369332"/>
              </a:xfrm>
              <a:prstGeom prst="rect">
                <a:avLst/>
              </a:prstGeom>
              <a:noFill/>
            </p:spPr>
            <p:txBody>
              <a:bodyPr wrap="none" rtlCol="0">
                <a:spAutoFit/>
              </a:bodyPr>
              <a:lstStyle/>
              <a:p>
                <a:r>
                  <a:rPr lang="de-DE" dirty="0"/>
                  <a:t>LE-RE Opponency</a:t>
                </a:r>
                <a:endParaRPr lang="en-US" dirty="0"/>
              </a:p>
            </p:txBody>
          </p:sp>
          <p:sp>
            <p:nvSpPr>
              <p:cNvPr id="374" name="TextBox 373"/>
              <p:cNvSpPr txBox="1"/>
              <p:nvPr/>
            </p:nvSpPr>
            <p:spPr>
              <a:xfrm>
                <a:off x="2734726" y="2360856"/>
                <a:ext cx="1068626" cy="369332"/>
              </a:xfrm>
              <a:prstGeom prst="rect">
                <a:avLst/>
              </a:prstGeom>
              <a:noFill/>
            </p:spPr>
            <p:txBody>
              <a:bodyPr wrap="none" rtlCol="0">
                <a:spAutoFit/>
              </a:bodyPr>
              <a:lstStyle/>
              <a:p>
                <a:r>
                  <a:rPr lang="de-DE" dirty="0"/>
                  <a:t>Attention</a:t>
                </a:r>
                <a:endParaRPr lang="en-US" dirty="0"/>
              </a:p>
            </p:txBody>
          </p:sp>
          <p:sp>
            <p:nvSpPr>
              <p:cNvPr id="375" name="TextBox 374"/>
              <p:cNvSpPr txBox="1"/>
              <p:nvPr/>
            </p:nvSpPr>
            <p:spPr>
              <a:xfrm>
                <a:off x="2740741" y="3194178"/>
                <a:ext cx="1262974" cy="369332"/>
              </a:xfrm>
              <a:prstGeom prst="rect">
                <a:avLst/>
              </a:prstGeom>
              <a:noFill/>
            </p:spPr>
            <p:txBody>
              <a:bodyPr wrap="none" rtlCol="0">
                <a:spAutoFit/>
              </a:bodyPr>
              <a:lstStyle/>
              <a:p>
                <a:r>
                  <a:rPr lang="de-DE" dirty="0"/>
                  <a:t>Summation</a:t>
                </a:r>
                <a:endParaRPr lang="en-US" dirty="0"/>
              </a:p>
            </p:txBody>
          </p:sp>
          <p:cxnSp>
            <p:nvCxnSpPr>
              <p:cNvPr id="376" name="Straight Connector 375"/>
              <p:cNvCxnSpPr>
                <a:stCxn id="459" idx="0"/>
                <a:endCxn id="428" idx="4"/>
              </p:cNvCxnSpPr>
              <p:nvPr/>
            </p:nvCxnSpPr>
            <p:spPr>
              <a:xfrm flipV="1">
                <a:off x="3467981" y="4031475"/>
                <a:ext cx="420308" cy="836066"/>
              </a:xfrm>
              <a:prstGeom prst="line">
                <a:avLst/>
              </a:prstGeom>
              <a:ln w="38100">
                <a:solidFill>
                  <a:srgbClr val="92D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a:stCxn id="453" idx="7"/>
                <a:endCxn id="424" idx="3"/>
              </p:cNvCxnSpPr>
              <p:nvPr/>
            </p:nvCxnSpPr>
            <p:spPr>
              <a:xfrm flipV="1">
                <a:off x="4094711" y="4001547"/>
                <a:ext cx="395738" cy="92704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426" idx="5"/>
                <a:endCxn id="457" idx="1"/>
              </p:cNvCxnSpPr>
              <p:nvPr/>
            </p:nvCxnSpPr>
            <p:spPr>
              <a:xfrm>
                <a:off x="4254752" y="3997107"/>
                <a:ext cx="436490" cy="9354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451" idx="1"/>
                <a:endCxn id="421" idx="1"/>
              </p:cNvCxnSpPr>
              <p:nvPr/>
            </p:nvCxnSpPr>
            <p:spPr>
              <a:xfrm flipH="1" flipV="1">
                <a:off x="4911506" y="4007740"/>
                <a:ext cx="300700" cy="92085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80" name="TextBox 379"/>
              <p:cNvSpPr txBox="1"/>
              <p:nvPr/>
            </p:nvSpPr>
            <p:spPr>
              <a:xfrm>
                <a:off x="2667000" y="6019800"/>
                <a:ext cx="1609287" cy="369332"/>
              </a:xfrm>
              <a:prstGeom prst="rect">
                <a:avLst/>
              </a:prstGeom>
              <a:noFill/>
            </p:spPr>
            <p:txBody>
              <a:bodyPr wrap="none" rtlCol="0">
                <a:spAutoFit/>
              </a:bodyPr>
              <a:lstStyle/>
              <a:p>
                <a:r>
                  <a:rPr lang="de-DE" dirty="0"/>
                  <a:t>Left monocular</a:t>
                </a:r>
                <a:endParaRPr lang="en-US" dirty="0"/>
              </a:p>
            </p:txBody>
          </p:sp>
          <p:sp>
            <p:nvSpPr>
              <p:cNvPr id="381" name="TextBox 380"/>
              <p:cNvSpPr txBox="1"/>
              <p:nvPr/>
            </p:nvSpPr>
            <p:spPr>
              <a:xfrm>
                <a:off x="4557440" y="6019800"/>
                <a:ext cx="1734257" cy="369332"/>
              </a:xfrm>
              <a:prstGeom prst="rect">
                <a:avLst/>
              </a:prstGeom>
              <a:noFill/>
            </p:spPr>
            <p:txBody>
              <a:bodyPr wrap="none" rtlCol="0">
                <a:spAutoFit/>
              </a:bodyPr>
              <a:lstStyle/>
              <a:p>
                <a:r>
                  <a:rPr lang="de-DE" dirty="0"/>
                  <a:t>Right monocular</a:t>
                </a:r>
                <a:endParaRPr lang="en-US" dirty="0"/>
              </a:p>
            </p:txBody>
          </p:sp>
          <p:sp>
            <p:nvSpPr>
              <p:cNvPr id="382" name="Rectangle 381"/>
              <p:cNvSpPr/>
              <p:nvPr/>
            </p:nvSpPr>
            <p:spPr>
              <a:xfrm>
                <a:off x="1098970" y="3304834"/>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3" name="Straight Connector 382"/>
              <p:cNvCxnSpPr/>
              <p:nvPr/>
            </p:nvCxnSpPr>
            <p:spPr>
              <a:xfrm>
                <a:off x="5934960" y="2797579"/>
                <a:ext cx="0" cy="286324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21" name="Straight Connector 320"/>
            <p:cNvCxnSpPr/>
            <p:nvPr/>
          </p:nvCxnSpPr>
          <p:spPr>
            <a:xfrm flipV="1">
              <a:off x="4919308" y="2797579"/>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0" name="TextBox 469"/>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470" name="TextBox 469"/>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3"/>
                <a:stretch>
                  <a:fillRect t="-7692" b="-27692"/>
                </a:stretch>
              </a:blipFill>
            </p:spPr>
            <p:txBody>
              <a:bodyPr/>
              <a:lstStyle/>
              <a:p>
                <a:r>
                  <a:rPr lang="en-US">
                    <a:noFill/>
                  </a:rPr>
                  <a:t> </a:t>
                </a:r>
              </a:p>
            </p:txBody>
          </p:sp>
        </mc:Fallback>
      </mc:AlternateContent>
      <p:sp>
        <p:nvSpPr>
          <p:cNvPr id="471" name="Title 470"/>
          <p:cNvSpPr>
            <a:spLocks noGrp="1"/>
          </p:cNvSpPr>
          <p:nvPr>
            <p:ph type="title"/>
          </p:nvPr>
        </p:nvSpPr>
        <p:spPr>
          <a:xfrm>
            <a:off x="5" y="3611"/>
            <a:ext cx="9143990" cy="1105616"/>
          </a:xfrm>
        </p:spPr>
        <p:txBody>
          <a:bodyPr>
            <a:normAutofit fontScale="90000"/>
          </a:bodyPr>
          <a:lstStyle/>
          <a:p>
            <a:r>
              <a:rPr lang="en-DE" b="1" dirty="0"/>
              <a:t>Model Alteration I:</a:t>
            </a:r>
            <a:br>
              <a:rPr lang="en-DE" b="1" dirty="0"/>
            </a:br>
            <a:r>
              <a:rPr lang="de-DE" b="1" dirty="0" err="1"/>
              <a:t>Voluntary</a:t>
            </a:r>
            <a:r>
              <a:rPr lang="de-DE" b="1" dirty="0"/>
              <a:t> </a:t>
            </a:r>
            <a:r>
              <a:rPr lang="de-DE" b="1" dirty="0" err="1"/>
              <a:t>attention</a:t>
            </a:r>
            <a:r>
              <a:rPr lang="de-DE" b="1" dirty="0"/>
              <a:t> </a:t>
            </a:r>
            <a:r>
              <a:rPr lang="de-DE" b="1" dirty="0" err="1"/>
              <a:t>as</a:t>
            </a:r>
            <a:r>
              <a:rPr lang="de-DE" b="1" dirty="0"/>
              <a:t> </a:t>
            </a:r>
            <a:r>
              <a:rPr lang="de-DE" b="1" dirty="0" err="1"/>
              <a:t>facilitation</a:t>
            </a:r>
            <a:r>
              <a:rPr lang="de-DE" b="1" dirty="0"/>
              <a:t> </a:t>
            </a:r>
            <a:r>
              <a:rPr lang="en-DE" b="1" dirty="0"/>
              <a:t>by external </a:t>
            </a:r>
            <a:r>
              <a:rPr lang="de-DE" b="1" dirty="0" err="1"/>
              <a:t>attentional</a:t>
            </a:r>
            <a:r>
              <a:rPr lang="de-DE" b="1" dirty="0"/>
              <a:t> </a:t>
            </a:r>
            <a:r>
              <a:rPr lang="de-DE" b="1" dirty="0" err="1"/>
              <a:t>drive</a:t>
            </a:r>
            <a:endParaRPr lang="en-DE" dirty="0"/>
          </a:p>
        </p:txBody>
      </p:sp>
      <p:cxnSp>
        <p:nvCxnSpPr>
          <p:cNvPr id="163" name="Straight Arrow Connector 162">
            <a:extLst>
              <a:ext uri="{FF2B5EF4-FFF2-40B4-BE49-F238E27FC236}">
                <a16:creationId xmlns:a16="http://schemas.microsoft.com/office/drawing/2014/main" id="{5A14C06F-6122-4ADA-811E-8C588E49F564}"/>
              </a:ext>
            </a:extLst>
          </p:cNvPr>
          <p:cNvCxnSpPr>
            <a:cxnSpLocks/>
          </p:cNvCxnSpPr>
          <p:nvPr/>
        </p:nvCxnSpPr>
        <p:spPr>
          <a:xfrm>
            <a:off x="4031681" y="2209800"/>
            <a:ext cx="716806" cy="0"/>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E0066ED-0091-4499-B8E9-F5B4EE985469}"/>
              </a:ext>
            </a:extLst>
          </p:cNvPr>
          <p:cNvCxnSpPr>
            <a:cxnSpLocks/>
          </p:cNvCxnSpPr>
          <p:nvPr/>
        </p:nvCxnSpPr>
        <p:spPr>
          <a:xfrm>
            <a:off x="4417330" y="1924095"/>
            <a:ext cx="0" cy="285705"/>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5D08760-A6A0-47E5-88C5-E4B104041E37}"/>
              </a:ext>
            </a:extLst>
          </p:cNvPr>
          <p:cNvSpPr/>
          <p:nvPr/>
        </p:nvSpPr>
        <p:spPr>
          <a:xfrm>
            <a:off x="9144000" y="185897"/>
            <a:ext cx="4572000" cy="923330"/>
          </a:xfrm>
          <a:prstGeom prst="rect">
            <a:avLst/>
          </a:prstGeom>
        </p:spPr>
        <p:txBody>
          <a:bodyPr>
            <a:spAutoFit/>
          </a:bodyPr>
          <a:lstStyle/>
          <a:p>
            <a:r>
              <a:rPr lang="en-DE" b="1" dirty="0"/>
              <a:t>Model Alteration I:</a:t>
            </a:r>
            <a:br>
              <a:rPr lang="en-DE" b="1" dirty="0"/>
            </a:br>
            <a:r>
              <a:rPr lang="de-DE" b="1" dirty="0" err="1"/>
              <a:t>Voluntary</a:t>
            </a:r>
            <a:r>
              <a:rPr lang="de-DE" b="1" dirty="0"/>
              <a:t> </a:t>
            </a:r>
            <a:r>
              <a:rPr lang="de-DE" b="1" dirty="0" err="1"/>
              <a:t>attention</a:t>
            </a:r>
            <a:r>
              <a:rPr lang="de-DE" b="1" dirty="0"/>
              <a:t> </a:t>
            </a:r>
            <a:r>
              <a:rPr lang="de-DE" b="1" dirty="0" err="1"/>
              <a:t>as</a:t>
            </a:r>
            <a:r>
              <a:rPr lang="de-DE" b="1" dirty="0"/>
              <a:t> </a:t>
            </a:r>
            <a:r>
              <a:rPr lang="de-DE" b="1" dirty="0" err="1"/>
              <a:t>facilitation</a:t>
            </a:r>
            <a:r>
              <a:rPr lang="de-DE" b="1" dirty="0"/>
              <a:t> &amp; </a:t>
            </a:r>
            <a:r>
              <a:rPr lang="de-DE" b="1" dirty="0" err="1"/>
              <a:t>suppression</a:t>
            </a:r>
            <a:r>
              <a:rPr lang="de-DE" b="1" dirty="0"/>
              <a:t> </a:t>
            </a:r>
            <a:r>
              <a:rPr lang="de-DE" b="1" dirty="0" err="1"/>
              <a:t>of</a:t>
            </a:r>
            <a:r>
              <a:rPr lang="de-DE" b="1" dirty="0"/>
              <a:t> </a:t>
            </a:r>
            <a:r>
              <a:rPr lang="de-DE" b="1" dirty="0" err="1"/>
              <a:t>the</a:t>
            </a:r>
            <a:r>
              <a:rPr lang="de-DE" b="1" dirty="0"/>
              <a:t> </a:t>
            </a:r>
            <a:r>
              <a:rPr lang="de-DE" b="1" dirty="0" err="1"/>
              <a:t>excitatory</a:t>
            </a:r>
            <a:r>
              <a:rPr lang="de-DE" b="1" dirty="0"/>
              <a:t> </a:t>
            </a:r>
            <a:r>
              <a:rPr lang="de-DE" b="1" dirty="0" err="1"/>
              <a:t>attentional</a:t>
            </a:r>
            <a:r>
              <a:rPr lang="de-DE" b="1" dirty="0"/>
              <a:t> </a:t>
            </a:r>
            <a:r>
              <a:rPr lang="de-DE" b="1" dirty="0" err="1"/>
              <a:t>drive</a:t>
            </a:r>
            <a:endParaRPr lang="en-DE" dirty="0"/>
          </a:p>
        </p:txBody>
      </p:sp>
    </p:spTree>
    <p:extLst>
      <p:ext uri="{BB962C8B-B14F-4D97-AF65-F5344CB8AC3E}">
        <p14:creationId xmlns:p14="http://schemas.microsoft.com/office/powerpoint/2010/main" val="8770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r="26538" b="27464"/>
          <a:stretch/>
        </p:blipFill>
        <p:spPr bwMode="auto">
          <a:xfrm>
            <a:off x="284480" y="3725875"/>
            <a:ext cx="5709797" cy="313212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t="70631" r="26538"/>
          <a:stretch/>
        </p:blipFill>
        <p:spPr bwMode="auto">
          <a:xfrm>
            <a:off x="448153" y="2201876"/>
            <a:ext cx="7056087" cy="156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6" name="TextBox 165"/>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𝑅𝑏</m:t>
                    </m:r>
                    <m:r>
                      <a:rPr lang="de-DE" b="0" i="1" baseline="-25000" smtClean="0">
                        <a:latin typeface="Cambria Math"/>
                      </a:rPr>
                      <m:t>1−</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166" name="TextBox 165"/>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rotWithShape="1">
                <a:blip r:embed="rId3"/>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167" name="TextBox 166"/>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4"/>
                <a:stretch>
                  <a:fillRect t="-7692" b="-27692"/>
                </a:stretch>
              </a:blipFill>
            </p:spPr>
            <p:txBody>
              <a:bodyPr/>
              <a:lstStyle/>
              <a:p>
                <a:r>
                  <a:rPr lang="en-US">
                    <a:noFill/>
                  </a:rPr>
                  <a:t> </a:t>
                </a:r>
              </a:p>
            </p:txBody>
          </p:sp>
        </mc:Fallback>
      </mc:AlternateContent>
      <p:pic>
        <p:nvPicPr>
          <p:cNvPr id="3" name="Picture 2" descr="A close up of text on a white background&#10;&#10;Description automatically generated">
            <a:extLst>
              <a:ext uri="{FF2B5EF4-FFF2-40B4-BE49-F238E27FC236}">
                <a16:creationId xmlns:a16="http://schemas.microsoft.com/office/drawing/2014/main" id="{08FE7288-1AC6-4B30-BEED-9B8461B4755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99" r="1"/>
          <a:stretch/>
        </p:blipFill>
        <p:spPr>
          <a:xfrm>
            <a:off x="5901222" y="3954475"/>
            <a:ext cx="1032978" cy="609600"/>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928AFE58-131B-42FF-851C-C041C24EFFB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404100" y="2499056"/>
            <a:ext cx="825500" cy="444499"/>
          </a:xfrm>
          <a:prstGeom prst="rect">
            <a:avLst/>
          </a:prstGeom>
        </p:spPr>
      </p:pic>
      <p:pic>
        <p:nvPicPr>
          <p:cNvPr id="15" name="Picture 14" descr="A close up of text on a white background&#10;&#10;Description automatically generated">
            <a:extLst>
              <a:ext uri="{FF2B5EF4-FFF2-40B4-BE49-F238E27FC236}">
                <a16:creationId xmlns:a16="http://schemas.microsoft.com/office/drawing/2014/main" id="{3FF925D2-13CE-4198-B0B3-E741CDAE816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458"/>
          <a:stretch/>
        </p:blipFill>
        <p:spPr>
          <a:xfrm>
            <a:off x="5910580" y="4984570"/>
            <a:ext cx="736022" cy="328805"/>
          </a:xfrm>
          <a:prstGeom prst="rect">
            <a:avLst/>
          </a:prstGeom>
        </p:spPr>
      </p:pic>
      <p:pic>
        <p:nvPicPr>
          <p:cNvPr id="16" name="Picture 15" descr="A close up of text on a white background&#10;&#10;Description automatically generated">
            <a:extLst>
              <a:ext uri="{FF2B5EF4-FFF2-40B4-BE49-F238E27FC236}">
                <a16:creationId xmlns:a16="http://schemas.microsoft.com/office/drawing/2014/main" id="{62D92AE5-7EB9-4084-9F5C-296CDFAD330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4857"/>
          <a:stretch/>
        </p:blipFill>
        <p:spPr>
          <a:xfrm>
            <a:off x="5897880" y="6011875"/>
            <a:ext cx="583622" cy="320765"/>
          </a:xfrm>
          <a:prstGeom prst="rect">
            <a:avLst/>
          </a:prstGeom>
        </p:spPr>
      </p:pic>
      <p:sp>
        <p:nvSpPr>
          <p:cNvPr id="8" name="TextBox 7"/>
          <p:cNvSpPr txBox="1"/>
          <p:nvPr/>
        </p:nvSpPr>
        <p:spPr>
          <a:xfrm>
            <a:off x="439725" y="1216223"/>
            <a:ext cx="3031984" cy="1138773"/>
          </a:xfrm>
          <a:prstGeom prst="rect">
            <a:avLst/>
          </a:prstGeom>
          <a:noFill/>
        </p:spPr>
        <p:txBody>
          <a:bodyPr wrap="none" rtlCol="0">
            <a:spAutoFit/>
          </a:bodyPr>
          <a:lstStyle/>
          <a:p>
            <a:r>
              <a:rPr lang="en-US" dirty="0"/>
              <a:t>Change in the excitatory drive </a:t>
            </a:r>
          </a:p>
          <a:p>
            <a:r>
              <a:rPr lang="en-US" dirty="0"/>
              <a:t>of the attention population: </a:t>
            </a:r>
          </a:p>
          <a:p>
            <a:endParaRPr lang="en-US" sz="1200" dirty="0"/>
          </a:p>
          <a:p>
            <a:r>
              <a:rPr lang="en-US" b="1" dirty="0"/>
              <a:t>Result:</a:t>
            </a:r>
          </a:p>
        </p:txBody>
      </p:sp>
      <p:sp>
        <p:nvSpPr>
          <p:cNvPr id="5" name="Rectangle 4">
            <a:extLst>
              <a:ext uri="{FF2B5EF4-FFF2-40B4-BE49-F238E27FC236}">
                <a16:creationId xmlns:a16="http://schemas.microsoft.com/office/drawing/2014/main" id="{E91958AA-6FD1-42A0-A10A-E7349FFDE04A}"/>
              </a:ext>
            </a:extLst>
          </p:cNvPr>
          <p:cNvSpPr/>
          <p:nvPr/>
        </p:nvSpPr>
        <p:spPr>
          <a:xfrm>
            <a:off x="487680" y="2306321"/>
            <a:ext cx="7802880" cy="1391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Title 470">
            <a:extLst>
              <a:ext uri="{FF2B5EF4-FFF2-40B4-BE49-F238E27FC236}">
                <a16:creationId xmlns:a16="http://schemas.microsoft.com/office/drawing/2014/main" id="{D8A7657A-31D3-408F-A230-9EBB2A2C8A8A}"/>
              </a:ext>
            </a:extLst>
          </p:cNvPr>
          <p:cNvSpPr>
            <a:spLocks noGrp="1"/>
          </p:cNvSpPr>
          <p:nvPr>
            <p:ph type="title"/>
          </p:nvPr>
        </p:nvSpPr>
        <p:spPr>
          <a:xfrm>
            <a:off x="5" y="3611"/>
            <a:ext cx="9143990" cy="1105616"/>
          </a:xfrm>
        </p:spPr>
        <p:txBody>
          <a:bodyPr>
            <a:normAutofit fontScale="90000"/>
          </a:bodyPr>
          <a:lstStyle/>
          <a:p>
            <a:r>
              <a:rPr lang="en-DE" b="1" dirty="0"/>
              <a:t>Model Alteration I:</a:t>
            </a:r>
            <a:br>
              <a:rPr lang="en-DE" b="1" dirty="0"/>
            </a:br>
            <a:r>
              <a:rPr lang="de-DE" b="1" dirty="0" err="1"/>
              <a:t>Voluntary</a:t>
            </a:r>
            <a:r>
              <a:rPr lang="de-DE" b="1" dirty="0"/>
              <a:t> </a:t>
            </a:r>
            <a:r>
              <a:rPr lang="de-DE" b="1" dirty="0" err="1"/>
              <a:t>attention</a:t>
            </a:r>
            <a:r>
              <a:rPr lang="de-DE" b="1" dirty="0"/>
              <a:t> </a:t>
            </a:r>
            <a:r>
              <a:rPr lang="de-DE" b="1" dirty="0" err="1"/>
              <a:t>as</a:t>
            </a:r>
            <a:r>
              <a:rPr lang="de-DE" b="1" dirty="0"/>
              <a:t> </a:t>
            </a:r>
            <a:r>
              <a:rPr lang="de-DE" b="1" dirty="0" err="1"/>
              <a:t>facilitation</a:t>
            </a:r>
            <a:r>
              <a:rPr lang="de-DE" b="1" dirty="0"/>
              <a:t> </a:t>
            </a:r>
            <a:r>
              <a:rPr lang="en-DE" b="1" dirty="0"/>
              <a:t>by external </a:t>
            </a:r>
            <a:r>
              <a:rPr lang="de-DE" b="1" dirty="0" err="1"/>
              <a:t>attentional</a:t>
            </a:r>
            <a:r>
              <a:rPr lang="de-DE" b="1" dirty="0"/>
              <a:t> </a:t>
            </a:r>
            <a:r>
              <a:rPr lang="de-DE" b="1" dirty="0" err="1"/>
              <a:t>drive</a:t>
            </a:r>
            <a:endParaRPr lang="en-DE" dirty="0"/>
          </a:p>
        </p:txBody>
      </p:sp>
    </p:spTree>
    <p:extLst>
      <p:ext uri="{BB962C8B-B14F-4D97-AF65-F5344CB8AC3E}">
        <p14:creationId xmlns:p14="http://schemas.microsoft.com/office/powerpoint/2010/main" val="71608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9725" y="1216223"/>
            <a:ext cx="3031984" cy="646331"/>
          </a:xfrm>
          <a:prstGeom prst="rect">
            <a:avLst/>
          </a:prstGeom>
          <a:noFill/>
        </p:spPr>
        <p:txBody>
          <a:bodyPr wrap="none" rtlCol="0">
            <a:spAutoFit/>
          </a:bodyPr>
          <a:lstStyle/>
          <a:p>
            <a:r>
              <a:rPr lang="de-DE" dirty="0"/>
              <a:t>Change in the excitatory drive </a:t>
            </a:r>
          </a:p>
          <a:p>
            <a:r>
              <a:rPr lang="de-DE" dirty="0"/>
              <a:t>of the attention population:  </a:t>
            </a:r>
            <a:endParaRPr lang="en-US" dirty="0"/>
          </a:p>
        </p:txBody>
      </p:sp>
      <p:pic>
        <p:nvPicPr>
          <p:cNvPr id="2051" name="Picture 3" descr="C:\Users\kkaduk\Desktop\Kristin\GitHub\neuromatch_project\plots\example_plots\simulation_ext_attention_drive_[0.060,-0.06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7277" r="26538" b="27464"/>
          <a:stretch/>
        </p:blipFill>
        <p:spPr bwMode="auto">
          <a:xfrm>
            <a:off x="471129" y="3010194"/>
            <a:ext cx="5441077" cy="1039360"/>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3" descr="C:\Users\kkaduk\Desktop\Kristin\GitHub\neuromatch_project\plots\example_plots\simulation_ext_attention_drive_[0.060,-0.06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31" r="26538"/>
          <a:stretch/>
        </p:blipFill>
        <p:spPr bwMode="auto">
          <a:xfrm>
            <a:off x="425807" y="1905001"/>
            <a:ext cx="5441077" cy="12084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0" y="3010194"/>
            <a:ext cx="2971799" cy="377160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E" b="1" u="sng" dirty="0">
                <a:solidFill>
                  <a:schemeClr val="tx1"/>
                </a:solidFill>
              </a:rPr>
              <a:t>Conclusion:</a:t>
            </a:r>
          </a:p>
          <a:p>
            <a:pPr marL="285750" indent="-285750">
              <a:buFontTx/>
              <a:buChar char="-"/>
            </a:pPr>
            <a:r>
              <a:rPr lang="en-US" b="1" dirty="0">
                <a:solidFill>
                  <a:schemeClr val="tx1"/>
                </a:solidFill>
              </a:rPr>
              <a:t>Excited</a:t>
            </a:r>
            <a:r>
              <a:rPr lang="en-US" dirty="0">
                <a:solidFill>
                  <a:schemeClr val="tx1"/>
                </a:solidFill>
              </a:rPr>
              <a:t> representation displays </a:t>
            </a:r>
            <a:r>
              <a:rPr lang="en-US" b="1" dirty="0">
                <a:solidFill>
                  <a:schemeClr val="tx1"/>
                </a:solidFill>
              </a:rPr>
              <a:t>longer </a:t>
            </a:r>
            <a:r>
              <a:rPr lang="en-DE" dirty="0">
                <a:solidFill>
                  <a:schemeClr val="tx1"/>
                </a:solidFill>
              </a:rPr>
              <a:t>dominance periods</a:t>
            </a:r>
            <a:endParaRPr lang="en-US" dirty="0">
              <a:solidFill>
                <a:schemeClr val="tx1"/>
              </a:solidFill>
            </a:endParaRPr>
          </a:p>
          <a:p>
            <a:pPr marL="285750" indent="-285750">
              <a:buFontTx/>
              <a:buChar char="-"/>
            </a:pPr>
            <a:r>
              <a:rPr lang="en-US" b="1" dirty="0">
                <a:solidFill>
                  <a:schemeClr val="tx1"/>
                </a:solidFill>
              </a:rPr>
              <a:t>Inhibited</a:t>
            </a:r>
            <a:r>
              <a:rPr lang="en-US" dirty="0">
                <a:solidFill>
                  <a:schemeClr val="tx1"/>
                </a:solidFill>
              </a:rPr>
              <a:t> </a:t>
            </a:r>
            <a:r>
              <a:rPr lang="en-DE" dirty="0">
                <a:solidFill>
                  <a:schemeClr val="tx1"/>
                </a:solidFill>
              </a:rPr>
              <a:t>representation</a:t>
            </a:r>
            <a:r>
              <a:rPr lang="en-US" dirty="0">
                <a:solidFill>
                  <a:schemeClr val="tx1"/>
                </a:solidFill>
              </a:rPr>
              <a:t> </a:t>
            </a:r>
            <a:r>
              <a:rPr lang="en-US" b="1" dirty="0">
                <a:solidFill>
                  <a:schemeClr val="tx1"/>
                </a:solidFill>
              </a:rPr>
              <a:t>shorter</a:t>
            </a:r>
            <a:r>
              <a:rPr lang="en-US" dirty="0">
                <a:solidFill>
                  <a:schemeClr val="tx1"/>
                </a:solidFill>
              </a:rPr>
              <a:t> periods</a:t>
            </a:r>
          </a:p>
          <a:p>
            <a:pPr marL="285750" indent="-285750">
              <a:buFontTx/>
              <a:buChar char="-"/>
            </a:pPr>
            <a:r>
              <a:rPr lang="en-US" dirty="0">
                <a:solidFill>
                  <a:schemeClr val="tx1"/>
                </a:solidFill>
              </a:rPr>
              <a:t>Effect </a:t>
            </a:r>
            <a:r>
              <a:rPr lang="en-DE" dirty="0">
                <a:solidFill>
                  <a:schemeClr val="tx1"/>
                </a:solidFill>
              </a:rPr>
              <a:t>over </a:t>
            </a:r>
            <a:r>
              <a:rPr lang="en-DE" b="1" dirty="0">
                <a:solidFill>
                  <a:schemeClr val="tx1"/>
                </a:solidFill>
              </a:rPr>
              <a:t>entire network</a:t>
            </a:r>
            <a:endParaRPr lang="en-US" b="1" dirty="0">
              <a:solidFill>
                <a:schemeClr val="tx1"/>
              </a:solidFill>
            </a:endParaRPr>
          </a:p>
          <a:p>
            <a:pPr marL="285750" indent="-285750">
              <a:buFontTx/>
              <a:buChar char="-"/>
            </a:pPr>
            <a:endParaRPr lang="en-US" b="1" dirty="0">
              <a:solidFill>
                <a:schemeClr val="tx1"/>
              </a:solidFill>
            </a:endParaRPr>
          </a:p>
          <a:p>
            <a:pPr marL="285750" indent="-285750">
              <a:buFontTx/>
              <a:buChar char="-"/>
            </a:pPr>
            <a:r>
              <a:rPr lang="en-US" dirty="0">
                <a:solidFill>
                  <a:schemeClr val="tx1"/>
                </a:solidFill>
              </a:rPr>
              <a:t>I</a:t>
            </a:r>
            <a:r>
              <a:rPr lang="en-DE" dirty="0" err="1">
                <a:solidFill>
                  <a:schemeClr val="tx1"/>
                </a:solidFill>
              </a:rPr>
              <a:t>nputs</a:t>
            </a:r>
            <a:r>
              <a:rPr lang="en-US" dirty="0">
                <a:solidFill>
                  <a:schemeClr val="tx1"/>
                </a:solidFill>
              </a:rPr>
              <a:t> </a:t>
            </a:r>
            <a:r>
              <a:rPr lang="en-DE" dirty="0">
                <a:solidFill>
                  <a:schemeClr val="tx1"/>
                </a:solidFill>
              </a:rPr>
              <a:t>strength</a:t>
            </a:r>
            <a:r>
              <a:rPr lang="en-US" dirty="0">
                <a:solidFill>
                  <a:schemeClr val="tx1"/>
                </a:solidFill>
              </a:rPr>
              <a:t>s</a:t>
            </a:r>
            <a:r>
              <a:rPr lang="en-DE" dirty="0">
                <a:solidFill>
                  <a:schemeClr val="tx1"/>
                </a:solidFill>
              </a:rPr>
              <a:t> </a:t>
            </a:r>
            <a:r>
              <a:rPr lang="en-US" dirty="0">
                <a:solidFill>
                  <a:schemeClr val="tx1"/>
                </a:solidFill>
              </a:rPr>
              <a:t>&gt; </a:t>
            </a:r>
            <a:r>
              <a:rPr lang="en-DE" dirty="0">
                <a:solidFill>
                  <a:schemeClr val="tx1"/>
                </a:solidFill>
              </a:rPr>
              <a:t>~12.4% </a:t>
            </a:r>
            <a:br>
              <a:rPr lang="en-US" dirty="0">
                <a:solidFill>
                  <a:schemeClr val="tx1"/>
                </a:solidFill>
              </a:rPr>
            </a:br>
            <a:r>
              <a:rPr lang="en-DE" dirty="0">
                <a:solidFill>
                  <a:schemeClr val="tx1"/>
                </a:solidFill>
              </a:rPr>
              <a:t>of maximum </a:t>
            </a:r>
            <a:r>
              <a:rPr lang="en-US" dirty="0" err="1">
                <a:solidFill>
                  <a:schemeClr val="tx1"/>
                </a:solidFill>
              </a:rPr>
              <a:t>Rb</a:t>
            </a:r>
            <a:r>
              <a:rPr lang="en-US" dirty="0">
                <a:solidFill>
                  <a:schemeClr val="tx1"/>
                </a:solidFill>
              </a:rPr>
              <a:t>-drive cause a </a:t>
            </a:r>
            <a:r>
              <a:rPr lang="en-DE" dirty="0">
                <a:solidFill>
                  <a:schemeClr val="tx1"/>
                </a:solidFill>
              </a:rPr>
              <a:t>persistent</a:t>
            </a:r>
            <a:r>
              <a:rPr lang="en-US" dirty="0">
                <a:solidFill>
                  <a:schemeClr val="tx1"/>
                </a:solidFill>
              </a:rPr>
              <a:t> representation</a:t>
            </a:r>
            <a:br>
              <a:rPr lang="en-US" dirty="0">
                <a:solidFill>
                  <a:schemeClr val="tx1"/>
                </a:solidFill>
              </a:rPr>
            </a:br>
            <a:r>
              <a:rPr lang="en-US" dirty="0">
                <a:solidFill>
                  <a:schemeClr val="tx1"/>
                </a:solidFill>
              </a:rPr>
              <a:t>(</a:t>
            </a:r>
            <a:r>
              <a:rPr lang="en-US" b="1" dirty="0">
                <a:solidFill>
                  <a:schemeClr val="tx1"/>
                </a:solidFill>
              </a:rPr>
              <a:t>Winner-take-all</a:t>
            </a:r>
            <a:r>
              <a:rPr lang="en-US" dirty="0">
                <a:solidFill>
                  <a:schemeClr val="tx1"/>
                </a:solidFill>
              </a:rPr>
              <a:t>)</a:t>
            </a:r>
          </a:p>
        </p:txBody>
      </p:sp>
      <mc:AlternateContent xmlns:mc="http://schemas.openxmlformats.org/markup-compatibility/2006" xmlns:a14="http://schemas.microsoft.com/office/drawing/2010/main">
        <mc:Choice Requires="a14">
          <p:sp>
            <p:nvSpPr>
              <p:cNvPr id="12" name="TextBox 11"/>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𝑅𝑏</m:t>
                    </m:r>
                    <m:r>
                      <a:rPr lang="de-DE" b="0" i="1" baseline="-25000" smtClean="0">
                        <a:latin typeface="Cambria Math"/>
                      </a:rPr>
                      <m:t>1</m:t>
                    </m:r>
                    <m:r>
                      <a:rPr lang="de-DE" b="0" i="1" smtClean="0">
                        <a:latin typeface="Cambria Math"/>
                      </a:rPr>
                      <m:t>−</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12" name="TextBox 11"/>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a:blip r:embed="rId3"/>
                <a:stretch>
                  <a:fillRect t="-7576" b="-25758"/>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a:t>)</a:t>
                </a:r>
                <a:r>
                  <a:rPr lang="en-US" sz="2000" baseline="30000" dirty="0"/>
                  <a:t>n</a:t>
                </a:r>
              </a:p>
            </p:txBody>
          </p:sp>
        </mc:Choice>
        <mc:Fallback xmlns="">
          <p:sp>
            <p:nvSpPr>
              <p:cNvPr id="13" name="TextBox 12"/>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4"/>
                <a:stretch>
                  <a:fillRect t="-7692" b="-2769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5EC2684-1E2E-4BA4-B133-4C317903F4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9606" y="4049554"/>
            <a:ext cx="5596571" cy="2798285"/>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E9A37CF6-7D95-4B96-8E99-1B6EC30ED783}"/>
              </a:ext>
            </a:extLst>
          </p:cNvPr>
          <p:cNvPicPr>
            <a:picLocks noChangeAspect="1"/>
          </p:cNvPicPr>
          <p:nvPr/>
        </p:nvPicPr>
        <p:blipFill rotWithShape="1">
          <a:blip r:embed="rId6">
            <a:extLst>
              <a:ext uri="{28A0092B-C50C-407E-A947-70E740481C1C}">
                <a14:useLocalDpi xmlns:a14="http://schemas.microsoft.com/office/drawing/2010/main" val="0"/>
              </a:ext>
            </a:extLst>
          </a:blip>
          <a:srcRect l="86083" t="78354" r="4890" b="12896"/>
          <a:stretch/>
        </p:blipFill>
        <p:spPr>
          <a:xfrm>
            <a:off x="5810054" y="2136875"/>
            <a:ext cx="686023" cy="369396"/>
          </a:xfrm>
          <a:prstGeom prst="rect">
            <a:avLst/>
          </a:prstGeom>
        </p:spPr>
      </p:pic>
      <p:sp>
        <p:nvSpPr>
          <p:cNvPr id="15" name="Rectangle 14">
            <a:extLst>
              <a:ext uri="{FF2B5EF4-FFF2-40B4-BE49-F238E27FC236}">
                <a16:creationId xmlns:a16="http://schemas.microsoft.com/office/drawing/2014/main" id="{D1EBFB85-1065-4309-9B74-0E51CD318746}"/>
              </a:ext>
            </a:extLst>
          </p:cNvPr>
          <p:cNvSpPr/>
          <p:nvPr/>
        </p:nvSpPr>
        <p:spPr>
          <a:xfrm>
            <a:off x="9296400" y="2590800"/>
            <a:ext cx="2819400" cy="4191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E" sz="1600" b="1" dirty="0">
                <a:solidFill>
                  <a:schemeClr val="tx1"/>
                </a:solidFill>
              </a:rPr>
              <a:t>Conclusion:</a:t>
            </a:r>
          </a:p>
          <a:p>
            <a:r>
              <a:rPr lang="en-DE" sz="1600" dirty="0">
                <a:solidFill>
                  <a:schemeClr val="tx1"/>
                </a:solidFill>
              </a:rPr>
              <a:t>Adding differential external input to the attention neurons prolongs dominance periods of the excited representation, while reducing the duration for the inhibited representation, over the entire network. </a:t>
            </a:r>
          </a:p>
          <a:p>
            <a:endParaRPr lang="en-DE" sz="1600" dirty="0">
              <a:solidFill>
                <a:schemeClr val="tx1"/>
              </a:solidFill>
            </a:endParaRPr>
          </a:p>
          <a:p>
            <a:r>
              <a:rPr lang="en-DE" sz="1600" dirty="0">
                <a:solidFill>
                  <a:schemeClr val="tx1"/>
                </a:solidFill>
              </a:rPr>
              <a:t>This holds for additional inputs with a strength of up to ~12.4% of the maximum excitatory drive by summation neurons to the attention neurons. For stronger inputs the excited representation becomes persistent.</a:t>
            </a:r>
            <a:endParaRPr lang="en-US" sz="1600" dirty="0">
              <a:solidFill>
                <a:schemeClr val="tx1"/>
              </a:solidFill>
            </a:endParaRPr>
          </a:p>
        </p:txBody>
      </p:sp>
      <p:sp>
        <p:nvSpPr>
          <p:cNvPr id="17" name="Title 470">
            <a:extLst>
              <a:ext uri="{FF2B5EF4-FFF2-40B4-BE49-F238E27FC236}">
                <a16:creationId xmlns:a16="http://schemas.microsoft.com/office/drawing/2014/main" id="{C3851D02-0E35-430F-A0E0-B74B52FD6567}"/>
              </a:ext>
            </a:extLst>
          </p:cNvPr>
          <p:cNvSpPr>
            <a:spLocks noGrp="1"/>
          </p:cNvSpPr>
          <p:nvPr>
            <p:ph type="title"/>
          </p:nvPr>
        </p:nvSpPr>
        <p:spPr>
          <a:xfrm>
            <a:off x="5" y="3611"/>
            <a:ext cx="9143990" cy="1105616"/>
          </a:xfrm>
        </p:spPr>
        <p:txBody>
          <a:bodyPr>
            <a:normAutofit fontScale="90000"/>
          </a:bodyPr>
          <a:lstStyle/>
          <a:p>
            <a:r>
              <a:rPr lang="en-DE" b="1" dirty="0"/>
              <a:t>Model Alteration I:</a:t>
            </a:r>
            <a:br>
              <a:rPr lang="en-DE" b="1" dirty="0"/>
            </a:br>
            <a:r>
              <a:rPr lang="de-DE" b="1" dirty="0" err="1"/>
              <a:t>Voluntary</a:t>
            </a:r>
            <a:r>
              <a:rPr lang="de-DE" b="1" dirty="0"/>
              <a:t> </a:t>
            </a:r>
            <a:r>
              <a:rPr lang="de-DE" b="1" dirty="0" err="1"/>
              <a:t>attention</a:t>
            </a:r>
            <a:r>
              <a:rPr lang="de-DE" b="1" dirty="0"/>
              <a:t> </a:t>
            </a:r>
            <a:r>
              <a:rPr lang="de-DE" b="1" dirty="0" err="1"/>
              <a:t>as</a:t>
            </a:r>
            <a:r>
              <a:rPr lang="de-DE" b="1" dirty="0"/>
              <a:t> </a:t>
            </a:r>
            <a:r>
              <a:rPr lang="de-DE" b="1" dirty="0" err="1"/>
              <a:t>facilitation</a:t>
            </a:r>
            <a:r>
              <a:rPr lang="de-DE" b="1" dirty="0"/>
              <a:t> </a:t>
            </a:r>
            <a:r>
              <a:rPr lang="en-DE" b="1" dirty="0"/>
              <a:t>by external </a:t>
            </a:r>
            <a:r>
              <a:rPr lang="de-DE" b="1" dirty="0" err="1"/>
              <a:t>attentional</a:t>
            </a:r>
            <a:r>
              <a:rPr lang="de-DE" b="1" dirty="0"/>
              <a:t> </a:t>
            </a:r>
            <a:r>
              <a:rPr lang="de-DE" b="1" dirty="0" err="1"/>
              <a:t>drive</a:t>
            </a:r>
            <a:endParaRPr lang="en-DE" dirty="0"/>
          </a:p>
        </p:txBody>
      </p:sp>
    </p:spTree>
    <p:extLst>
      <p:ext uri="{BB962C8B-B14F-4D97-AF65-F5344CB8AC3E}">
        <p14:creationId xmlns:p14="http://schemas.microsoft.com/office/powerpoint/2010/main" val="220373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66"/>
            <a:ext cx="9144000" cy="1127570"/>
          </a:xfrm>
        </p:spPr>
        <p:txBody>
          <a:bodyPr>
            <a:normAutofit/>
          </a:bodyPr>
          <a:lstStyle/>
          <a:p>
            <a:r>
              <a:rPr lang="en-DE" sz="2400" b="1" dirty="0"/>
              <a:t>Model Alteration I</a:t>
            </a:r>
            <a:r>
              <a:rPr lang="en-US" sz="2400" b="1" dirty="0"/>
              <a:t>I</a:t>
            </a:r>
            <a:r>
              <a:rPr lang="en-DE" sz="2400" b="1" dirty="0"/>
              <a:t>: </a:t>
            </a:r>
            <a:br>
              <a:rPr lang="en-US" sz="2400" b="1" dirty="0"/>
            </a:br>
            <a:r>
              <a:rPr lang="de-DE" sz="2400" b="1" dirty="0" err="1"/>
              <a:t>Voluntary</a:t>
            </a:r>
            <a:r>
              <a:rPr lang="de-DE" sz="2400" b="1" dirty="0"/>
              <a:t> attention as </a:t>
            </a:r>
            <a:r>
              <a:rPr lang="de-DE" sz="2400" b="1" dirty="0" err="1"/>
              <a:t>facilitation</a:t>
            </a:r>
            <a:r>
              <a:rPr lang="de-DE" sz="2400" b="1" dirty="0"/>
              <a:t> </a:t>
            </a:r>
            <a:r>
              <a:rPr lang="de-DE" sz="2400" b="1" dirty="0" err="1"/>
              <a:t>altering</a:t>
            </a:r>
            <a:r>
              <a:rPr lang="de-DE" sz="2400" b="1" dirty="0"/>
              <a:t> </a:t>
            </a:r>
            <a:r>
              <a:rPr lang="de-DE" sz="2400" b="1" dirty="0" err="1"/>
              <a:t>attention</a:t>
            </a:r>
            <a:r>
              <a:rPr lang="de-DE" sz="2400" b="1" dirty="0"/>
              <a:t> </a:t>
            </a:r>
            <a:r>
              <a:rPr lang="de-DE" sz="2400" b="1" dirty="0" err="1"/>
              <a:t>weights</a:t>
            </a:r>
            <a:endParaRPr lang="en-US" sz="2400" b="1" dirty="0">
              <a:solidFill>
                <a:srgbClr val="FF0000"/>
              </a:solidFill>
            </a:endParaRPr>
          </a:p>
        </p:txBody>
      </p:sp>
      <p:grpSp>
        <p:nvGrpSpPr>
          <p:cNvPr id="305" name="Group 304"/>
          <p:cNvGrpSpPr/>
          <p:nvPr/>
        </p:nvGrpSpPr>
        <p:grpSpPr>
          <a:xfrm>
            <a:off x="773744" y="2375003"/>
            <a:ext cx="6968392" cy="4028276"/>
            <a:chOff x="801237" y="2360856"/>
            <a:chExt cx="6968392" cy="4028276"/>
          </a:xfrm>
        </p:grpSpPr>
        <p:grpSp>
          <p:nvGrpSpPr>
            <p:cNvPr id="306" name="Group 305"/>
            <p:cNvGrpSpPr/>
            <p:nvPr/>
          </p:nvGrpSpPr>
          <p:grpSpPr>
            <a:xfrm>
              <a:off x="801237" y="2360856"/>
              <a:ext cx="6968392" cy="4028276"/>
              <a:chOff x="801237" y="2360856"/>
              <a:chExt cx="6968392" cy="4028276"/>
            </a:xfrm>
          </p:grpSpPr>
          <p:grpSp>
            <p:nvGrpSpPr>
              <p:cNvPr id="309" name="Group 308"/>
              <p:cNvGrpSpPr/>
              <p:nvPr/>
            </p:nvGrpSpPr>
            <p:grpSpPr>
              <a:xfrm>
                <a:off x="3850745" y="2607079"/>
                <a:ext cx="381000" cy="381000"/>
                <a:chOff x="2514600" y="1981200"/>
                <a:chExt cx="381000" cy="381000"/>
              </a:xfrm>
            </p:grpSpPr>
            <p:sp>
              <p:nvSpPr>
                <p:cNvPr id="451" name="Oval 450"/>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2" name="Straight Connector 451"/>
                <p:cNvCxnSpPr>
                  <a:stCxn id="451" idx="1"/>
                  <a:endCxn id="451"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0" name="Group 309"/>
              <p:cNvGrpSpPr/>
              <p:nvPr/>
            </p:nvGrpSpPr>
            <p:grpSpPr>
              <a:xfrm>
                <a:off x="4538308" y="2607079"/>
                <a:ext cx="381000" cy="381000"/>
                <a:chOff x="3268098" y="1981200"/>
                <a:chExt cx="381000" cy="381000"/>
              </a:xfrm>
            </p:grpSpPr>
            <p:sp>
              <p:nvSpPr>
                <p:cNvPr id="449" name="Oval 44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p:nvGrpSpPr>
            <p:grpSpPr>
              <a:xfrm>
                <a:off x="3840606" y="3521669"/>
                <a:ext cx="381000" cy="381000"/>
                <a:chOff x="2514600" y="1981200"/>
                <a:chExt cx="381000" cy="381000"/>
              </a:xfrm>
            </p:grpSpPr>
            <p:sp>
              <p:nvSpPr>
                <p:cNvPr id="447" name="Oval 446"/>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a:stCxn id="447" idx="1"/>
                  <a:endCxn id="447"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p:nvGrpSpPr>
            <p:grpSpPr>
              <a:xfrm>
                <a:off x="3277481" y="4867541"/>
                <a:ext cx="381000" cy="381000"/>
                <a:chOff x="2514600" y="1981200"/>
                <a:chExt cx="381000" cy="381000"/>
              </a:xfrm>
            </p:grpSpPr>
            <p:sp>
              <p:nvSpPr>
                <p:cNvPr id="445" name="Oval 444"/>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a:stCxn id="445" idx="1"/>
                  <a:endCxn id="445"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p:nvGrpSpPr>
            <p:grpSpPr>
              <a:xfrm>
                <a:off x="4635446" y="4876800"/>
                <a:ext cx="381000" cy="381000"/>
                <a:chOff x="2514600" y="1981200"/>
                <a:chExt cx="381000" cy="381000"/>
              </a:xfrm>
            </p:grpSpPr>
            <p:sp>
              <p:nvSpPr>
                <p:cNvPr id="443" name="Oval 442"/>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4" name="Straight Connector 443"/>
                <p:cNvCxnSpPr>
                  <a:stCxn id="443" idx="1"/>
                  <a:endCxn id="443"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p:nvGrpSpPr>
            <p:grpSpPr>
              <a:xfrm>
                <a:off x="4548635" y="3541821"/>
                <a:ext cx="381000" cy="381000"/>
                <a:chOff x="3268098" y="1981200"/>
                <a:chExt cx="381000" cy="381000"/>
              </a:xfrm>
            </p:grpSpPr>
            <p:sp>
              <p:nvSpPr>
                <p:cNvPr id="441" name="Oval 440"/>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2" name="Straight Connector 441"/>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3769507" y="4872799"/>
                <a:ext cx="381000" cy="381000"/>
                <a:chOff x="3268098" y="1981200"/>
                <a:chExt cx="381000" cy="381000"/>
              </a:xfrm>
            </p:grpSpPr>
            <p:sp>
              <p:nvSpPr>
                <p:cNvPr id="439" name="Oval 43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p:cNvCxnSpPr/>
                <p:nvPr/>
              </p:nvCxnSpPr>
              <p:spPr>
                <a:xfrm rot="5400000">
                  <a:off x="3313881" y="2029943"/>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5156410" y="4872799"/>
                <a:ext cx="381000" cy="381000"/>
                <a:chOff x="3268098" y="1981200"/>
                <a:chExt cx="381000" cy="381000"/>
              </a:xfrm>
            </p:grpSpPr>
            <p:sp>
              <p:nvSpPr>
                <p:cNvPr id="437" name="Oval 436"/>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8" name="Straight Connector 437"/>
                <p:cNvCxnSpPr/>
                <p:nvPr/>
              </p:nvCxnSpPr>
              <p:spPr>
                <a:xfrm rot="5400000">
                  <a:off x="3313881" y="2029943"/>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cxnSp>
            <p:nvCxnSpPr>
              <p:cNvPr id="317" name="Straight Connector 316"/>
              <p:cNvCxnSpPr>
                <a:stCxn id="447" idx="0"/>
                <a:endCxn id="405" idx="1"/>
              </p:cNvCxnSpPr>
              <p:nvPr/>
            </p:nvCxnSpPr>
            <p:spPr>
              <a:xfrm flipV="1">
                <a:off x="4031106" y="3130450"/>
                <a:ext cx="10889" cy="391219"/>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441" idx="0"/>
                <a:endCxn id="403" idx="1"/>
              </p:cNvCxnSpPr>
              <p:nvPr/>
            </p:nvCxnSpPr>
            <p:spPr>
              <a:xfrm flipH="1" flipV="1">
                <a:off x="4736845" y="3130450"/>
                <a:ext cx="2290" cy="411371"/>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1217437" y="3429000"/>
                <a:ext cx="381000" cy="381000"/>
                <a:chOff x="2514600" y="1981200"/>
                <a:chExt cx="381000" cy="381000"/>
              </a:xfrm>
            </p:grpSpPr>
            <p:sp>
              <p:nvSpPr>
                <p:cNvPr id="435" name="Oval 434"/>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p:cNvCxnSpPr>
                  <a:stCxn id="435" idx="1"/>
                  <a:endCxn id="435"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p:nvGrpSpPr>
            <p:grpSpPr>
              <a:xfrm>
                <a:off x="1905000" y="3429000"/>
                <a:ext cx="381000" cy="381000"/>
                <a:chOff x="3268098" y="1981200"/>
                <a:chExt cx="381000" cy="381000"/>
              </a:xfrm>
            </p:grpSpPr>
            <p:sp>
              <p:nvSpPr>
                <p:cNvPr id="433" name="Oval 432"/>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4" name="Straight Connector 433"/>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1" name="Group 320"/>
              <p:cNvGrpSpPr/>
              <p:nvPr/>
            </p:nvGrpSpPr>
            <p:grpSpPr>
              <a:xfrm>
                <a:off x="6275479" y="3429000"/>
                <a:ext cx="381000" cy="381000"/>
                <a:chOff x="2514600" y="1981200"/>
                <a:chExt cx="381000" cy="381000"/>
              </a:xfrm>
            </p:grpSpPr>
            <p:sp>
              <p:nvSpPr>
                <p:cNvPr id="431" name="Oval 430"/>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2" name="Straight Connector 431"/>
                <p:cNvCxnSpPr>
                  <a:stCxn id="431" idx="1"/>
                  <a:endCxn id="431"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2" name="Group 321"/>
              <p:cNvGrpSpPr/>
              <p:nvPr/>
            </p:nvGrpSpPr>
            <p:grpSpPr>
              <a:xfrm>
                <a:off x="6963042" y="3429000"/>
                <a:ext cx="381000" cy="381000"/>
                <a:chOff x="3268098" y="1981200"/>
                <a:chExt cx="381000" cy="381000"/>
              </a:xfrm>
            </p:grpSpPr>
            <p:sp>
              <p:nvSpPr>
                <p:cNvPr id="429" name="Oval 42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0" name="Straight Connector 429"/>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sp>
            <p:nvSpPr>
              <p:cNvPr id="323" name="Rectangle 322"/>
              <p:cNvSpPr/>
              <p:nvPr/>
            </p:nvSpPr>
            <p:spPr>
              <a:xfrm>
                <a:off x="6053212" y="3291230"/>
                <a:ext cx="1414387" cy="652549"/>
              </a:xfrm>
              <a:prstGeom prst="rect">
                <a:avLst/>
              </a:prstGeom>
              <a:noFill/>
              <a:ln>
                <a:solidFill>
                  <a:schemeClr val="bg1">
                    <a:lumMod val="6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p:cNvCxnSpPr>
                <a:endCxn id="387" idx="3"/>
              </p:cNvCxnSpPr>
              <p:nvPr/>
            </p:nvCxnSpPr>
            <p:spPr>
              <a:xfrm flipV="1">
                <a:off x="4095346" y="3693592"/>
                <a:ext cx="2712581" cy="1267493"/>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445" idx="7"/>
                <a:endCxn id="389" idx="3"/>
              </p:cNvCxnSpPr>
              <p:nvPr/>
            </p:nvCxnSpPr>
            <p:spPr>
              <a:xfrm flipV="1">
                <a:off x="3602685" y="3689851"/>
                <a:ext cx="2517747" cy="1233486"/>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443" idx="7"/>
                <a:endCxn id="398" idx="3"/>
              </p:cNvCxnSpPr>
              <p:nvPr/>
            </p:nvCxnSpPr>
            <p:spPr>
              <a:xfrm flipV="1">
                <a:off x="4960650" y="3855738"/>
                <a:ext cx="1217027" cy="1076858"/>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437" idx="7"/>
                <a:endCxn id="396" idx="3"/>
              </p:cNvCxnSpPr>
              <p:nvPr/>
            </p:nvCxnSpPr>
            <p:spPr>
              <a:xfrm flipV="1">
                <a:off x="5481614" y="3860178"/>
                <a:ext cx="1388954" cy="1068417"/>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441" idx="0"/>
                <a:endCxn id="372" idx="5"/>
              </p:cNvCxnSpPr>
              <p:nvPr/>
            </p:nvCxnSpPr>
            <p:spPr>
              <a:xfrm flipH="1" flipV="1">
                <a:off x="4268706" y="3086518"/>
                <a:ext cx="470429" cy="455303"/>
              </a:xfrm>
              <a:prstGeom prst="line">
                <a:avLst/>
              </a:prstGeom>
              <a:ln w="28575">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70" idx="3"/>
                <a:endCxn id="447" idx="0"/>
              </p:cNvCxnSpPr>
              <p:nvPr/>
            </p:nvCxnSpPr>
            <p:spPr>
              <a:xfrm flipH="1">
                <a:off x="4031106" y="3086275"/>
                <a:ext cx="474324" cy="435394"/>
              </a:xfrm>
              <a:prstGeom prst="line">
                <a:avLst/>
              </a:prstGeom>
              <a:ln w="28575">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nvGrpSpPr>
              <p:cNvPr id="330" name="Group 329"/>
              <p:cNvGrpSpPr/>
              <p:nvPr/>
            </p:nvGrpSpPr>
            <p:grpSpPr>
              <a:xfrm flipH="1">
                <a:off x="1410392" y="3966933"/>
                <a:ext cx="3816768" cy="1941146"/>
                <a:chOff x="6263880" y="5365572"/>
                <a:chExt cx="3332975" cy="1403663"/>
              </a:xfrm>
            </p:grpSpPr>
            <p:grpSp>
              <p:nvGrpSpPr>
                <p:cNvPr id="424" name="Group 423"/>
                <p:cNvGrpSpPr/>
                <p:nvPr/>
              </p:nvGrpSpPr>
              <p:grpSpPr>
                <a:xfrm>
                  <a:off x="6263880" y="6381631"/>
                  <a:ext cx="3332975" cy="387604"/>
                  <a:chOff x="3400586" y="4946396"/>
                  <a:chExt cx="3332975" cy="387604"/>
                </a:xfrm>
              </p:grpSpPr>
              <p:cxnSp>
                <p:nvCxnSpPr>
                  <p:cNvPr id="426" name="Straight Connector 425"/>
                  <p:cNvCxnSpPr/>
                  <p:nvPr/>
                </p:nvCxnSpPr>
                <p:spPr>
                  <a:xfrm flipH="1">
                    <a:off x="3400586" y="5323306"/>
                    <a:ext cx="3332975" cy="1"/>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a:stCxn id="383" idx="4"/>
                  </p:cNvCxnSpPr>
                  <p:nvPr/>
                </p:nvCxnSpPr>
                <p:spPr>
                  <a:xfrm flipH="1">
                    <a:off x="3400586" y="4946396"/>
                    <a:ext cx="13075" cy="385675"/>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flipH="1">
                    <a:off x="3869111" y="4962163"/>
                    <a:ext cx="0" cy="371837"/>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425" name="Straight Connector 424"/>
                <p:cNvCxnSpPr/>
                <p:nvPr/>
              </p:nvCxnSpPr>
              <p:spPr>
                <a:xfrm flipH="1">
                  <a:off x="9588777" y="5365572"/>
                  <a:ext cx="0" cy="139839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331" name="Straight Connector 330"/>
              <p:cNvCxnSpPr>
                <a:stCxn id="391" idx="5"/>
                <a:endCxn id="437" idx="1"/>
              </p:cNvCxnSpPr>
              <p:nvPr/>
            </p:nvCxnSpPr>
            <p:spPr>
              <a:xfrm>
                <a:off x="2441685" y="3671116"/>
                <a:ext cx="2770521" cy="1257479"/>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93" idx="5"/>
                <a:endCxn id="443" idx="1"/>
              </p:cNvCxnSpPr>
              <p:nvPr/>
            </p:nvCxnSpPr>
            <p:spPr>
              <a:xfrm>
                <a:off x="1745850" y="3696746"/>
                <a:ext cx="2945392" cy="123585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402" idx="5"/>
                <a:endCxn id="445" idx="1"/>
              </p:cNvCxnSpPr>
              <p:nvPr/>
            </p:nvCxnSpPr>
            <p:spPr>
              <a:xfrm>
                <a:off x="1693438" y="3849147"/>
                <a:ext cx="1639839" cy="1074190"/>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400" idx="5"/>
                <a:endCxn id="439" idx="1"/>
              </p:cNvCxnSpPr>
              <p:nvPr/>
            </p:nvCxnSpPr>
            <p:spPr>
              <a:xfrm>
                <a:off x="2386723" y="3849688"/>
                <a:ext cx="1438580" cy="1078907"/>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grpSp>
            <p:nvGrpSpPr>
              <p:cNvPr id="335" name="Group 334"/>
              <p:cNvGrpSpPr/>
              <p:nvPr/>
            </p:nvGrpSpPr>
            <p:grpSpPr>
              <a:xfrm>
                <a:off x="2721580" y="2797579"/>
                <a:ext cx="2154715" cy="2764911"/>
                <a:chOff x="3169885" y="2797579"/>
                <a:chExt cx="1695689" cy="2764911"/>
              </a:xfrm>
            </p:grpSpPr>
            <p:cxnSp>
              <p:nvCxnSpPr>
                <p:cNvPr id="419" name="Straight Connector 418"/>
                <p:cNvCxnSpPr/>
                <p:nvPr/>
              </p:nvCxnSpPr>
              <p:spPr>
                <a:xfrm>
                  <a:off x="3177724" y="2797579"/>
                  <a:ext cx="0" cy="2754251"/>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V="1">
                  <a:off x="3738109" y="5268463"/>
                  <a:ext cx="0" cy="294027"/>
                </a:xfrm>
                <a:prstGeom prst="line">
                  <a:avLst/>
                </a:prstGeom>
                <a:ln w="28575">
                  <a:headEnd type="none" w="lg" len="lg"/>
                  <a:tailEnd type="triangle" w="sm" len="sm"/>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V="1">
                  <a:off x="3169885" y="5551830"/>
                  <a:ext cx="1695689" cy="1"/>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flipV="1">
                  <a:off x="4852273" y="5257800"/>
                  <a:ext cx="2458" cy="304690"/>
                </a:xfrm>
                <a:prstGeom prst="line">
                  <a:avLst/>
                </a:prstGeom>
                <a:ln w="28575">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endCxn id="451" idx="2"/>
                </p:cNvCxnSpPr>
                <p:nvPr/>
              </p:nvCxnSpPr>
              <p:spPr>
                <a:xfrm>
                  <a:off x="3169885" y="2797579"/>
                  <a:ext cx="888610" cy="0"/>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grpSp>
          <p:grpSp>
            <p:nvGrpSpPr>
              <p:cNvPr id="336" name="Group 335"/>
              <p:cNvGrpSpPr/>
              <p:nvPr/>
            </p:nvGrpSpPr>
            <p:grpSpPr>
              <a:xfrm>
                <a:off x="3921180" y="2797579"/>
                <a:ext cx="2021695" cy="2877904"/>
                <a:chOff x="3917720" y="2797579"/>
                <a:chExt cx="1728242" cy="2877904"/>
              </a:xfrm>
            </p:grpSpPr>
            <p:cxnSp>
              <p:nvCxnSpPr>
                <p:cNvPr id="415" name="Straight Connector 414"/>
                <p:cNvCxnSpPr/>
                <p:nvPr/>
              </p:nvCxnSpPr>
              <p:spPr>
                <a:xfrm flipH="1" flipV="1">
                  <a:off x="5161521" y="5268463"/>
                  <a:ext cx="3400" cy="407020"/>
                </a:xfrm>
                <a:prstGeom prst="line">
                  <a:avLst/>
                </a:prstGeom>
                <a:ln w="57150">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49" idx="6"/>
                </p:cNvCxnSpPr>
                <p:nvPr/>
              </p:nvCxnSpPr>
              <p:spPr>
                <a:xfrm>
                  <a:off x="4770972" y="2797579"/>
                  <a:ext cx="874990" cy="0"/>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H="1" flipV="1">
                  <a:off x="3933690" y="5253799"/>
                  <a:ext cx="7557" cy="407020"/>
                </a:xfrm>
                <a:prstGeom prst="line">
                  <a:avLst/>
                </a:prstGeom>
                <a:ln w="57150">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flipV="1">
                  <a:off x="3917720" y="5660820"/>
                  <a:ext cx="1728242" cy="9126"/>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grpSp>
          <p:grpSp>
            <p:nvGrpSpPr>
              <p:cNvPr id="337" name="Group 336"/>
              <p:cNvGrpSpPr/>
              <p:nvPr/>
            </p:nvGrpSpPr>
            <p:grpSpPr>
              <a:xfrm>
                <a:off x="3803352" y="3879075"/>
                <a:ext cx="169874" cy="152400"/>
                <a:chOff x="2628900" y="1937490"/>
                <a:chExt cx="190500" cy="152400"/>
              </a:xfrm>
            </p:grpSpPr>
            <p:sp>
              <p:nvSpPr>
                <p:cNvPr id="413" name="Plus 412"/>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p:cNvGrpSpPr/>
              <p:nvPr/>
            </p:nvGrpSpPr>
            <p:grpSpPr>
              <a:xfrm>
                <a:off x="4109755" y="3867025"/>
                <a:ext cx="169874" cy="152400"/>
                <a:chOff x="2628900" y="1937490"/>
                <a:chExt cx="190500" cy="152400"/>
              </a:xfrm>
            </p:grpSpPr>
            <p:sp>
              <p:nvSpPr>
                <p:cNvPr id="411" name="Plus 410"/>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9" name="Group 338"/>
              <p:cNvGrpSpPr/>
              <p:nvPr/>
            </p:nvGrpSpPr>
            <p:grpSpPr>
              <a:xfrm>
                <a:off x="4465572" y="3871465"/>
                <a:ext cx="169874" cy="152400"/>
                <a:chOff x="2628900" y="1937490"/>
                <a:chExt cx="190500" cy="152400"/>
              </a:xfrm>
            </p:grpSpPr>
            <p:sp>
              <p:nvSpPr>
                <p:cNvPr id="409" name="Plus 408"/>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0" name="Group 339"/>
              <p:cNvGrpSpPr/>
              <p:nvPr/>
            </p:nvGrpSpPr>
            <p:grpSpPr>
              <a:xfrm>
                <a:off x="4828275" y="3878056"/>
                <a:ext cx="169874" cy="152400"/>
                <a:chOff x="2628900" y="1937490"/>
                <a:chExt cx="190500" cy="152400"/>
              </a:xfrm>
            </p:grpSpPr>
            <p:sp>
              <p:nvSpPr>
                <p:cNvPr id="407" name="Plus 406"/>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p:cNvGrpSpPr/>
              <p:nvPr/>
            </p:nvGrpSpPr>
            <p:grpSpPr>
              <a:xfrm>
                <a:off x="3958764" y="3000766"/>
                <a:ext cx="169874" cy="152400"/>
                <a:chOff x="2628900" y="1937490"/>
                <a:chExt cx="190500" cy="152400"/>
              </a:xfrm>
            </p:grpSpPr>
            <p:sp>
              <p:nvSpPr>
                <p:cNvPr id="405" name="Plus 404"/>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p:cNvGrpSpPr/>
              <p:nvPr/>
            </p:nvGrpSpPr>
            <p:grpSpPr>
              <a:xfrm>
                <a:off x="4653614" y="3000766"/>
                <a:ext cx="169874" cy="152400"/>
                <a:chOff x="2628900" y="1937490"/>
                <a:chExt cx="190500" cy="152400"/>
              </a:xfrm>
            </p:grpSpPr>
            <p:sp>
              <p:nvSpPr>
                <p:cNvPr id="403" name="Plus 402"/>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3" name="Group 342"/>
              <p:cNvGrpSpPr/>
              <p:nvPr/>
            </p:nvGrpSpPr>
            <p:grpSpPr>
              <a:xfrm>
                <a:off x="1548441" y="3719065"/>
                <a:ext cx="169874" cy="152400"/>
                <a:chOff x="2628900" y="1937490"/>
                <a:chExt cx="190500" cy="152400"/>
              </a:xfrm>
            </p:grpSpPr>
            <p:sp>
              <p:nvSpPr>
                <p:cNvPr id="401" name="Plus 400"/>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4" name="Group 343"/>
              <p:cNvGrpSpPr/>
              <p:nvPr/>
            </p:nvGrpSpPr>
            <p:grpSpPr>
              <a:xfrm>
                <a:off x="2241726" y="3719606"/>
                <a:ext cx="169874" cy="152400"/>
                <a:chOff x="2628900" y="1937490"/>
                <a:chExt cx="190500" cy="152400"/>
              </a:xfrm>
            </p:grpSpPr>
            <p:sp>
              <p:nvSpPr>
                <p:cNvPr id="399" name="Plus 398"/>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6152800" y="3725656"/>
                <a:ext cx="169874" cy="152400"/>
                <a:chOff x="2628900" y="1937490"/>
                <a:chExt cx="190500" cy="152400"/>
              </a:xfrm>
            </p:grpSpPr>
            <p:sp>
              <p:nvSpPr>
                <p:cNvPr id="397" name="Plus 396"/>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6" name="Group 345"/>
              <p:cNvGrpSpPr/>
              <p:nvPr/>
            </p:nvGrpSpPr>
            <p:grpSpPr>
              <a:xfrm>
                <a:off x="6845691" y="3730096"/>
                <a:ext cx="169874" cy="152400"/>
                <a:chOff x="2628900" y="1937490"/>
                <a:chExt cx="190500" cy="152400"/>
              </a:xfrm>
            </p:grpSpPr>
            <p:sp>
              <p:nvSpPr>
                <p:cNvPr id="395" name="Plus 394"/>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1600853" y="3566664"/>
                <a:ext cx="169874" cy="152400"/>
                <a:chOff x="1820063" y="2286000"/>
                <a:chExt cx="169874" cy="152400"/>
              </a:xfrm>
            </p:grpSpPr>
            <p:sp>
              <p:nvSpPr>
                <p:cNvPr id="393" name="Oval 392"/>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Minus 393"/>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8" name="Group 347"/>
              <p:cNvGrpSpPr/>
              <p:nvPr/>
            </p:nvGrpSpPr>
            <p:grpSpPr>
              <a:xfrm>
                <a:off x="2296688" y="3541034"/>
                <a:ext cx="169874" cy="152400"/>
                <a:chOff x="1820063" y="2286000"/>
                <a:chExt cx="169874" cy="152400"/>
              </a:xfrm>
            </p:grpSpPr>
            <p:sp>
              <p:nvSpPr>
                <p:cNvPr id="391" name="Oval 390"/>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Minus 391"/>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p:cNvGrpSpPr/>
              <p:nvPr/>
            </p:nvGrpSpPr>
            <p:grpSpPr>
              <a:xfrm>
                <a:off x="6095555" y="3559769"/>
                <a:ext cx="169874" cy="152400"/>
                <a:chOff x="1820063" y="2286000"/>
                <a:chExt cx="169874" cy="152400"/>
              </a:xfrm>
            </p:grpSpPr>
            <p:sp>
              <p:nvSpPr>
                <p:cNvPr id="389" name="Oval 388"/>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Minus 389"/>
                <p:cNvSpPr/>
                <p:nvPr/>
              </p:nvSpPr>
              <p:spPr>
                <a:xfrm>
                  <a:off x="1845273"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p:cNvGrpSpPr/>
              <p:nvPr/>
            </p:nvGrpSpPr>
            <p:grpSpPr>
              <a:xfrm>
                <a:off x="6783050" y="3563510"/>
                <a:ext cx="169874" cy="152400"/>
                <a:chOff x="1820063" y="2286000"/>
                <a:chExt cx="169874" cy="152400"/>
              </a:xfrm>
            </p:grpSpPr>
            <p:sp>
              <p:nvSpPr>
                <p:cNvPr id="387" name="Oval 386"/>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Minus 387"/>
                <p:cNvSpPr/>
                <p:nvPr/>
              </p:nvSpPr>
              <p:spPr>
                <a:xfrm>
                  <a:off x="1845273"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p:cNvGrpSpPr/>
              <p:nvPr/>
            </p:nvGrpSpPr>
            <p:grpSpPr>
              <a:xfrm>
                <a:off x="4606305" y="5248541"/>
                <a:ext cx="169874" cy="152400"/>
                <a:chOff x="1820063" y="2286000"/>
                <a:chExt cx="169874" cy="152400"/>
              </a:xfrm>
            </p:grpSpPr>
            <p:sp>
              <p:nvSpPr>
                <p:cNvPr id="385" name="Oval 384"/>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Minus 385"/>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p:cNvGrpSpPr/>
              <p:nvPr/>
            </p:nvGrpSpPr>
            <p:grpSpPr>
              <a:xfrm>
                <a:off x="5127269" y="5230443"/>
                <a:ext cx="169874" cy="152400"/>
                <a:chOff x="1820063" y="2286000"/>
                <a:chExt cx="169874" cy="152400"/>
              </a:xfrm>
            </p:grpSpPr>
            <p:sp>
              <p:nvSpPr>
                <p:cNvPr id="383" name="Oval 382"/>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Minus 383"/>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3" name="Group 352"/>
              <p:cNvGrpSpPr/>
              <p:nvPr/>
            </p:nvGrpSpPr>
            <p:grpSpPr>
              <a:xfrm>
                <a:off x="3570304" y="3957382"/>
                <a:ext cx="3778309" cy="2000656"/>
                <a:chOff x="6295838" y="5333561"/>
                <a:chExt cx="3303163" cy="1435674"/>
              </a:xfrm>
            </p:grpSpPr>
            <p:grpSp>
              <p:nvGrpSpPr>
                <p:cNvPr id="378" name="Group 377"/>
                <p:cNvGrpSpPr/>
                <p:nvPr/>
              </p:nvGrpSpPr>
              <p:grpSpPr>
                <a:xfrm>
                  <a:off x="6295838" y="6355710"/>
                  <a:ext cx="3303163" cy="413525"/>
                  <a:chOff x="3432544" y="4920475"/>
                  <a:chExt cx="3303163" cy="413525"/>
                </a:xfrm>
              </p:grpSpPr>
              <p:cxnSp>
                <p:nvCxnSpPr>
                  <p:cNvPr id="380" name="Straight Connector 379"/>
                  <p:cNvCxnSpPr/>
                  <p:nvPr/>
                </p:nvCxnSpPr>
                <p:spPr>
                  <a:xfrm>
                    <a:off x="3874028" y="4920475"/>
                    <a:ext cx="10692" cy="411596"/>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H="1">
                    <a:off x="3432544" y="5334000"/>
                    <a:ext cx="3303163" cy="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H="1">
                    <a:off x="3438067" y="4935557"/>
                    <a:ext cx="1014" cy="396514"/>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379" name="Straight Connector 378"/>
                <p:cNvCxnSpPr/>
                <p:nvPr/>
              </p:nvCxnSpPr>
              <p:spPr>
                <a:xfrm>
                  <a:off x="9588777" y="5333561"/>
                  <a:ext cx="0" cy="1430402"/>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p:nvGrpSpPr>
            <p:grpSpPr>
              <a:xfrm>
                <a:off x="4000848" y="5236728"/>
                <a:ext cx="169874" cy="152400"/>
                <a:chOff x="1820063" y="2286000"/>
                <a:chExt cx="169874" cy="152400"/>
              </a:xfrm>
            </p:grpSpPr>
            <p:sp>
              <p:nvSpPr>
                <p:cNvPr id="376" name="Oval 375"/>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Minus 376"/>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54"/>
              <p:cNvGrpSpPr/>
              <p:nvPr/>
            </p:nvGrpSpPr>
            <p:grpSpPr>
              <a:xfrm>
                <a:off x="3491685" y="5248540"/>
                <a:ext cx="169874" cy="152400"/>
                <a:chOff x="1820063" y="2286000"/>
                <a:chExt cx="169874" cy="152400"/>
              </a:xfrm>
            </p:grpSpPr>
            <p:sp>
              <p:nvSpPr>
                <p:cNvPr id="374" name="Oval 373"/>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Minus 374"/>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6" name="Group 355"/>
              <p:cNvGrpSpPr/>
              <p:nvPr/>
            </p:nvGrpSpPr>
            <p:grpSpPr>
              <a:xfrm>
                <a:off x="4123709" y="2955136"/>
                <a:ext cx="169874" cy="153924"/>
                <a:chOff x="1828014" y="2309761"/>
                <a:chExt cx="169874" cy="153924"/>
              </a:xfrm>
            </p:grpSpPr>
            <p:sp>
              <p:nvSpPr>
                <p:cNvPr id="372" name="Oval 371"/>
                <p:cNvSpPr/>
                <p:nvPr/>
              </p:nvSpPr>
              <p:spPr>
                <a:xfrm>
                  <a:off x="1828014" y="2309761"/>
                  <a:ext cx="169874" cy="153924"/>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Minus 372"/>
                <p:cNvSpPr/>
                <p:nvPr/>
              </p:nvSpPr>
              <p:spPr>
                <a:xfrm>
                  <a:off x="1852588" y="2363634"/>
                  <a:ext cx="109657" cy="46176"/>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7" name="Group 356"/>
              <p:cNvGrpSpPr/>
              <p:nvPr/>
            </p:nvGrpSpPr>
            <p:grpSpPr>
              <a:xfrm>
                <a:off x="4480553" y="2956193"/>
                <a:ext cx="169874" cy="152400"/>
                <a:chOff x="1820063" y="2278049"/>
                <a:chExt cx="169874" cy="152400"/>
              </a:xfrm>
            </p:grpSpPr>
            <p:sp>
              <p:nvSpPr>
                <p:cNvPr id="370" name="Oval 369"/>
                <p:cNvSpPr/>
                <p:nvPr/>
              </p:nvSpPr>
              <p:spPr>
                <a:xfrm>
                  <a:off x="1820063" y="2278049"/>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Minus 370"/>
                <p:cNvSpPr/>
                <p:nvPr/>
              </p:nvSpPr>
              <p:spPr>
                <a:xfrm>
                  <a:off x="1844637" y="2331389"/>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8" name="TextBox 357"/>
              <p:cNvSpPr txBox="1"/>
              <p:nvPr/>
            </p:nvSpPr>
            <p:spPr>
              <a:xfrm>
                <a:off x="5935473" y="2938615"/>
                <a:ext cx="1834156" cy="369332"/>
              </a:xfrm>
              <a:prstGeom prst="rect">
                <a:avLst/>
              </a:prstGeom>
              <a:noFill/>
              <a:ln>
                <a:noFill/>
                <a:tailEnd w="sm" len="sm"/>
              </a:ln>
            </p:spPr>
            <p:txBody>
              <a:bodyPr wrap="none" rtlCol="0">
                <a:spAutoFit/>
              </a:bodyPr>
              <a:lstStyle/>
              <a:p>
                <a:r>
                  <a:rPr lang="de-DE" dirty="0"/>
                  <a:t>RE-LE Opponency</a:t>
                </a:r>
                <a:endParaRPr lang="en-US" dirty="0"/>
              </a:p>
            </p:txBody>
          </p:sp>
          <p:sp>
            <p:nvSpPr>
              <p:cNvPr id="359" name="TextBox 358"/>
              <p:cNvSpPr txBox="1"/>
              <p:nvPr/>
            </p:nvSpPr>
            <p:spPr>
              <a:xfrm>
                <a:off x="801237" y="2912770"/>
                <a:ext cx="1834156" cy="369332"/>
              </a:xfrm>
              <a:prstGeom prst="rect">
                <a:avLst/>
              </a:prstGeom>
              <a:noFill/>
              <a:ln>
                <a:noFill/>
                <a:tailEnd w="sm" len="sm"/>
              </a:ln>
            </p:spPr>
            <p:txBody>
              <a:bodyPr wrap="none" rtlCol="0">
                <a:spAutoFit/>
              </a:bodyPr>
              <a:lstStyle/>
              <a:p>
                <a:r>
                  <a:rPr lang="de-DE" dirty="0"/>
                  <a:t>LE-RE Opponency</a:t>
                </a:r>
                <a:endParaRPr lang="en-US" dirty="0"/>
              </a:p>
            </p:txBody>
          </p:sp>
          <p:sp>
            <p:nvSpPr>
              <p:cNvPr id="360" name="TextBox 359"/>
              <p:cNvSpPr txBox="1"/>
              <p:nvPr/>
            </p:nvSpPr>
            <p:spPr>
              <a:xfrm>
                <a:off x="2734726" y="2360856"/>
                <a:ext cx="1068626" cy="369332"/>
              </a:xfrm>
              <a:prstGeom prst="rect">
                <a:avLst/>
              </a:prstGeom>
              <a:noFill/>
              <a:ln>
                <a:noFill/>
                <a:tailEnd w="sm" len="sm"/>
              </a:ln>
            </p:spPr>
            <p:txBody>
              <a:bodyPr wrap="none" rtlCol="0">
                <a:spAutoFit/>
              </a:bodyPr>
              <a:lstStyle/>
              <a:p>
                <a:r>
                  <a:rPr lang="de-DE" dirty="0"/>
                  <a:t>Attention</a:t>
                </a:r>
                <a:endParaRPr lang="en-US" dirty="0"/>
              </a:p>
            </p:txBody>
          </p:sp>
          <p:sp>
            <p:nvSpPr>
              <p:cNvPr id="361" name="TextBox 360"/>
              <p:cNvSpPr txBox="1"/>
              <p:nvPr/>
            </p:nvSpPr>
            <p:spPr>
              <a:xfrm>
                <a:off x="2740741" y="3194178"/>
                <a:ext cx="1262974" cy="369332"/>
              </a:xfrm>
              <a:prstGeom prst="rect">
                <a:avLst/>
              </a:prstGeom>
              <a:noFill/>
              <a:ln>
                <a:noFill/>
                <a:tailEnd w="sm" len="sm"/>
              </a:ln>
            </p:spPr>
            <p:txBody>
              <a:bodyPr wrap="none" rtlCol="0">
                <a:spAutoFit/>
              </a:bodyPr>
              <a:lstStyle/>
              <a:p>
                <a:r>
                  <a:rPr lang="de-DE" dirty="0"/>
                  <a:t>Summation</a:t>
                </a:r>
                <a:endParaRPr lang="en-US" dirty="0"/>
              </a:p>
            </p:txBody>
          </p:sp>
          <p:cxnSp>
            <p:nvCxnSpPr>
              <p:cNvPr id="362" name="Straight Connector 361"/>
              <p:cNvCxnSpPr>
                <a:stCxn id="445" idx="0"/>
                <a:endCxn id="413" idx="1"/>
              </p:cNvCxnSpPr>
              <p:nvPr/>
            </p:nvCxnSpPr>
            <p:spPr>
              <a:xfrm flipV="1">
                <a:off x="3467981" y="4008759"/>
                <a:ext cx="418602" cy="858782"/>
              </a:xfrm>
              <a:prstGeom prst="line">
                <a:avLst/>
              </a:prstGeom>
              <a:ln w="38100">
                <a:solidFill>
                  <a:srgbClr val="92D050"/>
                </a:solidFill>
                <a:prstDash val="solid"/>
                <a:headEnd type="non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a:stCxn id="439" idx="7"/>
                <a:endCxn id="410" idx="4"/>
              </p:cNvCxnSpPr>
              <p:nvPr/>
            </p:nvCxnSpPr>
            <p:spPr>
              <a:xfrm flipV="1">
                <a:off x="4094711" y="4023865"/>
                <a:ext cx="455798" cy="904730"/>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a:stCxn id="412" idx="4"/>
                <a:endCxn id="443" idx="1"/>
              </p:cNvCxnSpPr>
              <p:nvPr/>
            </p:nvCxnSpPr>
            <p:spPr>
              <a:xfrm>
                <a:off x="4194692" y="4019425"/>
                <a:ext cx="496550" cy="913171"/>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37" idx="1"/>
                <a:endCxn id="407" idx="1"/>
              </p:cNvCxnSpPr>
              <p:nvPr/>
            </p:nvCxnSpPr>
            <p:spPr>
              <a:xfrm flipH="1" flipV="1">
                <a:off x="4911506" y="4007740"/>
                <a:ext cx="300700" cy="920855"/>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sp>
            <p:nvSpPr>
              <p:cNvPr id="366" name="TextBox 365"/>
              <p:cNvSpPr txBox="1"/>
              <p:nvPr/>
            </p:nvSpPr>
            <p:spPr>
              <a:xfrm>
                <a:off x="2667000" y="6019800"/>
                <a:ext cx="1609287" cy="369332"/>
              </a:xfrm>
              <a:prstGeom prst="rect">
                <a:avLst/>
              </a:prstGeom>
              <a:noFill/>
              <a:ln>
                <a:noFill/>
                <a:tailEnd w="sm" len="sm"/>
              </a:ln>
            </p:spPr>
            <p:txBody>
              <a:bodyPr wrap="none" rtlCol="0">
                <a:spAutoFit/>
              </a:bodyPr>
              <a:lstStyle/>
              <a:p>
                <a:r>
                  <a:rPr lang="de-DE" dirty="0"/>
                  <a:t>Left monocular</a:t>
                </a:r>
                <a:endParaRPr lang="en-US" dirty="0"/>
              </a:p>
            </p:txBody>
          </p:sp>
          <p:sp>
            <p:nvSpPr>
              <p:cNvPr id="367" name="TextBox 366"/>
              <p:cNvSpPr txBox="1"/>
              <p:nvPr/>
            </p:nvSpPr>
            <p:spPr>
              <a:xfrm>
                <a:off x="4557440" y="6019800"/>
                <a:ext cx="1734257" cy="369332"/>
              </a:xfrm>
              <a:prstGeom prst="rect">
                <a:avLst/>
              </a:prstGeom>
              <a:noFill/>
              <a:ln>
                <a:noFill/>
                <a:tailEnd w="sm" len="sm"/>
              </a:ln>
            </p:spPr>
            <p:txBody>
              <a:bodyPr wrap="none" rtlCol="0">
                <a:spAutoFit/>
              </a:bodyPr>
              <a:lstStyle/>
              <a:p>
                <a:r>
                  <a:rPr lang="de-DE" dirty="0"/>
                  <a:t>Right monocular</a:t>
                </a:r>
                <a:endParaRPr lang="en-US" dirty="0"/>
              </a:p>
            </p:txBody>
          </p:sp>
          <p:sp>
            <p:nvSpPr>
              <p:cNvPr id="368" name="Rectangle 367"/>
              <p:cNvSpPr/>
              <p:nvPr/>
            </p:nvSpPr>
            <p:spPr>
              <a:xfrm>
                <a:off x="1098970" y="3304834"/>
                <a:ext cx="1414387" cy="652549"/>
              </a:xfrm>
              <a:prstGeom prst="rect">
                <a:avLst/>
              </a:prstGeom>
              <a:noFill/>
              <a:ln>
                <a:solidFill>
                  <a:schemeClr val="bg1">
                    <a:lumMod val="6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9" name="Straight Connector 368"/>
              <p:cNvCxnSpPr/>
              <p:nvPr/>
            </p:nvCxnSpPr>
            <p:spPr>
              <a:xfrm>
                <a:off x="5913015" y="2782949"/>
                <a:ext cx="0" cy="2896123"/>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grpSp>
        <p:cxnSp>
          <p:nvCxnSpPr>
            <p:cNvPr id="307" name="Straight Connector 306"/>
            <p:cNvCxnSpPr>
              <a:stCxn id="449" idx="6"/>
            </p:cNvCxnSpPr>
            <p:nvPr/>
          </p:nvCxnSpPr>
          <p:spPr>
            <a:xfrm>
              <a:off x="4919308" y="2797579"/>
              <a:ext cx="562306" cy="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303" name="Isosceles Triangle 302"/>
          <p:cNvSpPr/>
          <p:nvPr/>
        </p:nvSpPr>
        <p:spPr>
          <a:xfrm>
            <a:off x="5244607" y="5253799"/>
            <a:ext cx="205393" cy="179701"/>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4" name="Isosceles Triangle 303"/>
          <p:cNvSpPr/>
          <p:nvPr/>
        </p:nvSpPr>
        <p:spPr>
          <a:xfrm>
            <a:off x="3810000" y="5245936"/>
            <a:ext cx="205393" cy="179701"/>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3" name="Isosceles Triangle 452"/>
          <p:cNvSpPr/>
          <p:nvPr/>
        </p:nvSpPr>
        <p:spPr>
          <a:xfrm>
            <a:off x="3367753" y="5265191"/>
            <a:ext cx="93788" cy="137604"/>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4" name="Isosceles Triangle 453"/>
          <p:cNvSpPr/>
          <p:nvPr/>
        </p:nvSpPr>
        <p:spPr>
          <a:xfrm>
            <a:off x="4782675" y="5251517"/>
            <a:ext cx="93788" cy="137604"/>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5" name="TextBox 454"/>
              <p:cNvSpPr txBox="1"/>
              <p:nvPr/>
            </p:nvSpPr>
            <p:spPr>
              <a:xfrm>
                <a:off x="4702733" y="1524000"/>
                <a:ext cx="335438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panose="02040503050406030204" pitchFamily="18" charset="0"/>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baseline="-25000" smtClean="0">
                          <a:solidFill>
                            <a:schemeClr val="tx1"/>
                          </a:solidFill>
                          <a:latin typeface="Cambria Math"/>
                        </a:rPr>
                        <m:t> </m:t>
                      </m:r>
                      <m:r>
                        <a:rPr lang="de-DE" sz="1600" b="1" i="1" smtClean="0">
                          <a:solidFill>
                            <a:schemeClr val="accent6">
                              <a:lumMod val="75000"/>
                            </a:schemeClr>
                          </a:solidFill>
                          <a:latin typeface="Cambria Math"/>
                        </a:rPr>
                        <m:t>𝒘</m:t>
                      </m:r>
                      <m:r>
                        <a:rPr lang="de-DE" sz="1600" b="1" i="1" baseline="-25000" smtClean="0">
                          <a:solidFill>
                            <a:schemeClr val="accent6">
                              <a:lumMod val="75000"/>
                            </a:schemeClr>
                          </a:solidFill>
                          <a:latin typeface="Cambria Math"/>
                        </a:rPr>
                        <m:t>𝒂</m:t>
                      </m:r>
                      <m:r>
                        <a:rPr lang="de-DE" sz="1600" b="1" i="1" baseline="-25000" smtClean="0">
                          <a:solidFill>
                            <a:schemeClr val="accent6">
                              <a:lumMod val="75000"/>
                            </a:schemeClr>
                          </a:solidFill>
                          <a:latin typeface="Cambria Math"/>
                        </a:rPr>
                        <m:t>𝟏</m:t>
                      </m:r>
                      <m:r>
                        <a:rPr lang="de-DE" sz="1600" b="0" i="1" baseline="-25000" smtClean="0">
                          <a:solidFill>
                            <a:schemeClr val="accent6">
                              <a:lumMod val="75000"/>
                            </a:schemeClr>
                          </a:solidFill>
                          <a:latin typeface="Cambria Math"/>
                        </a:rPr>
                        <m:t> </m:t>
                      </m:r>
                      <m:r>
                        <a:rPr lang="de-DE" sz="1600" b="0" i="1" smtClean="0">
                          <a:latin typeface="Cambria Math"/>
                        </a:rPr>
                        <m:t>𝑅</m:t>
                      </m:r>
                      <m:r>
                        <a:rPr lang="de-DE" sz="1600" b="0" i="1" baseline="-25000" smtClean="0">
                          <a:latin typeface="Cambria Math"/>
                        </a:rPr>
                        <m:t>𝑎</m:t>
                      </m:r>
                      <m:r>
                        <a:rPr lang="de-DE" sz="1600" b="0" i="1" baseline="-25000" smtClean="0">
                          <a:latin typeface="Cambria Math"/>
                        </a:rPr>
                        <m:t>1]</m:t>
                      </m:r>
                    </m:oMath>
                  </m:oMathPara>
                </a14:m>
                <a:endParaRPr lang="en-US" dirty="0"/>
              </a:p>
            </p:txBody>
          </p:sp>
        </mc:Choice>
        <mc:Fallback xmlns="">
          <p:sp>
            <p:nvSpPr>
              <p:cNvPr id="455" name="TextBox 454"/>
              <p:cNvSpPr txBox="1">
                <a:spLocks noRot="1" noChangeAspect="1" noMove="1" noResize="1" noEditPoints="1" noAdjustHandles="1" noChangeArrowheads="1" noChangeShapeType="1" noTextEdit="1"/>
              </p:cNvSpPr>
              <p:nvPr/>
            </p:nvSpPr>
            <p:spPr>
              <a:xfrm>
                <a:off x="4702733" y="1524000"/>
                <a:ext cx="3354380" cy="338554"/>
              </a:xfrm>
              <a:prstGeom prst="rect">
                <a:avLst/>
              </a:prstGeom>
              <a:blipFill>
                <a:blip r:embed="rId2"/>
                <a:stretch>
                  <a:fillRect b="-8929"/>
                </a:stretch>
              </a:blipFill>
            </p:spPr>
            <p:txBody>
              <a:bodyPr/>
              <a:lstStyle/>
              <a:p>
                <a:r>
                  <a:rPr lang="en-DE">
                    <a:noFill/>
                  </a:rPr>
                  <a:t> </a:t>
                </a:r>
              </a:p>
            </p:txBody>
          </p:sp>
        </mc:Fallback>
      </mc:AlternateContent>
      <p:sp>
        <p:nvSpPr>
          <p:cNvPr id="456" name="TextBox 455"/>
          <p:cNvSpPr txBox="1"/>
          <p:nvPr/>
        </p:nvSpPr>
        <p:spPr>
          <a:xfrm>
            <a:off x="439725" y="1216223"/>
            <a:ext cx="4018408" cy="646331"/>
          </a:xfrm>
          <a:prstGeom prst="rect">
            <a:avLst/>
          </a:prstGeom>
          <a:noFill/>
        </p:spPr>
        <p:txBody>
          <a:bodyPr wrap="none" rtlCol="0">
            <a:spAutoFit/>
          </a:bodyPr>
          <a:lstStyle/>
          <a:p>
            <a:r>
              <a:rPr lang="de-DE" dirty="0"/>
              <a:t>Change in the weight for the attentional</a:t>
            </a:r>
          </a:p>
          <a:p>
            <a:r>
              <a:rPr lang="de-DE" dirty="0"/>
              <a:t>neural response:  </a:t>
            </a:r>
            <a:endParaRPr lang="en-US" dirty="0"/>
          </a:p>
        </p:txBody>
      </p:sp>
    </p:spTree>
    <p:extLst>
      <p:ext uri="{BB962C8B-B14F-4D97-AF65-F5344CB8AC3E}">
        <p14:creationId xmlns:p14="http://schemas.microsoft.com/office/powerpoint/2010/main" val="141059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AC23817-78AD-4C0C-8676-1ECCDDFFAD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526" y="2314905"/>
            <a:ext cx="2988216" cy="1991767"/>
          </a:xfrm>
          <a:prstGeom prst="rect">
            <a:avLst/>
          </a:prstGeom>
        </p:spPr>
      </p:pic>
      <p:sp>
        <p:nvSpPr>
          <p:cNvPr id="2" name="Title 1"/>
          <p:cNvSpPr>
            <a:spLocks noGrp="1"/>
          </p:cNvSpPr>
          <p:nvPr>
            <p:ph type="title"/>
          </p:nvPr>
        </p:nvSpPr>
        <p:spPr/>
        <p:txBody>
          <a:bodyPr>
            <a:normAutofit fontScale="90000"/>
          </a:bodyPr>
          <a:lstStyle/>
          <a:p>
            <a:r>
              <a:rPr lang="de-DE" dirty="0"/>
              <a:t>Personal experiences &amp; Fazit</a:t>
            </a:r>
            <a:endParaRPr lang="en-US" dirty="0"/>
          </a:p>
        </p:txBody>
      </p:sp>
      <p:sp>
        <p:nvSpPr>
          <p:cNvPr id="3" name="Smiley Face 2"/>
          <p:cNvSpPr/>
          <p:nvPr/>
        </p:nvSpPr>
        <p:spPr>
          <a:xfrm>
            <a:off x="-1083738" y="2472588"/>
            <a:ext cx="8382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miley Face 3"/>
          <p:cNvSpPr/>
          <p:nvPr/>
        </p:nvSpPr>
        <p:spPr>
          <a:xfrm>
            <a:off x="4455871" y="2698064"/>
            <a:ext cx="914400" cy="838200"/>
          </a:xfrm>
          <a:prstGeom prst="smileyFace">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Smiley Face 4"/>
          <p:cNvSpPr/>
          <p:nvPr/>
        </p:nvSpPr>
        <p:spPr>
          <a:xfrm>
            <a:off x="4170276" y="5775642"/>
            <a:ext cx="838200" cy="838200"/>
          </a:xfrm>
          <a:prstGeom prst="smileyFace">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5237076" y="3894112"/>
            <a:ext cx="2819400" cy="1708404"/>
          </a:xfrm>
          <a:prstGeom prst="wedgeRectCallout">
            <a:avLst>
              <a:gd name="adj1" fmla="val -61774"/>
              <a:gd name="adj2" fmla="val 93100"/>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5626608" y="914400"/>
            <a:ext cx="3212592" cy="1524000"/>
          </a:xfrm>
          <a:prstGeom prst="wedgeRectCallout">
            <a:avLst>
              <a:gd name="adj1" fmla="val -61774"/>
              <a:gd name="adj2" fmla="val 93100"/>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5526" y="4343400"/>
            <a:ext cx="3581400" cy="2209800"/>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de-DE" dirty="0">
                <a:solidFill>
                  <a:schemeClr val="tx1"/>
                </a:solidFill>
              </a:rPr>
              <a:t>Voluntary attention can be implemented in the model</a:t>
            </a:r>
          </a:p>
          <a:p>
            <a:pPr marL="285750" indent="-285750" algn="ctr">
              <a:buFont typeface="Arial" panose="020B0604020202020204" pitchFamily="34" charset="0"/>
              <a:buChar char="•"/>
            </a:pPr>
            <a:r>
              <a:rPr lang="de-DE" dirty="0">
                <a:solidFill>
                  <a:schemeClr val="tx1"/>
                </a:solidFill>
              </a:rPr>
              <a:t>Conceptual comparision with experimental data suggest that...</a:t>
            </a:r>
            <a:endParaRPr lang="en-US" dirty="0">
              <a:solidFill>
                <a:schemeClr val="tx1"/>
              </a:solidFill>
            </a:endParaRPr>
          </a:p>
        </p:txBody>
      </p:sp>
      <p:sp>
        <p:nvSpPr>
          <p:cNvPr id="7" name="Rectangular Callout 6"/>
          <p:cNvSpPr/>
          <p:nvPr/>
        </p:nvSpPr>
        <p:spPr>
          <a:xfrm>
            <a:off x="304800" y="832714"/>
            <a:ext cx="3212592" cy="1524000"/>
          </a:xfrm>
          <a:prstGeom prst="wedgeRectCallout">
            <a:avLst>
              <a:gd name="adj1" fmla="val -8508"/>
              <a:gd name="adj2" fmla="val 93565"/>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I really enjoyed this project work. </a:t>
            </a:r>
          </a:p>
          <a:p>
            <a:pPr algn="ctr"/>
            <a:r>
              <a:rPr lang="en-DE" sz="1600" dirty="0"/>
              <a:t>It took use some time to find a project everyone was interested in, but once we had a plan it was pretty straight forward.</a:t>
            </a:r>
          </a:p>
        </p:txBody>
      </p:sp>
    </p:spTree>
    <p:extLst>
      <p:ext uri="{BB962C8B-B14F-4D97-AF65-F5344CB8AC3E}">
        <p14:creationId xmlns:p14="http://schemas.microsoft.com/office/powerpoint/2010/main" val="337463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On-screen Show (4:3)</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Office Theme</vt:lpstr>
      <vt:lpstr>The role of attention in a computational model of binocular rivalry</vt:lpstr>
      <vt:lpstr>Neural rate model with mutual inhibition &amp; attention</vt:lpstr>
      <vt:lpstr>Simulated dynamic of binocular rivalry depends on attention</vt:lpstr>
      <vt:lpstr>PowerPoint Presentation</vt:lpstr>
      <vt:lpstr>Model Alteration I: Voluntary attention as facilitation by external attentional drive</vt:lpstr>
      <vt:lpstr>Model Alteration I: Voluntary attention as facilitation by external attentional drive</vt:lpstr>
      <vt:lpstr>Model Alteration I: Voluntary attention as facilitation by external attentional drive</vt:lpstr>
      <vt:lpstr>Model Alteration II:  Voluntary attention as facilitation altering attention weights</vt:lpstr>
      <vt:lpstr>Personal experiences &amp; Fazit</vt:lpstr>
      <vt:lpstr>PowerPoint Presentation</vt:lpstr>
      <vt:lpstr>PowerPoint Presentation</vt:lpstr>
      <vt:lpstr>PowerPoint Presentation</vt:lpstr>
      <vt:lpstr>PowerPoint Presentation</vt:lpstr>
      <vt:lpstr>PowerPoint Presentation</vt:lpstr>
      <vt:lpstr>PowerPoint Presentation</vt:lpstr>
    </vt:vector>
  </TitlesOfParts>
  <Company>Deutsches Primatenzentrum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Kaduk, Kristin</dc:creator>
  <cp:lastModifiedBy>Gerion Nabbefeld</cp:lastModifiedBy>
  <cp:revision>52</cp:revision>
  <dcterms:created xsi:type="dcterms:W3CDTF">2020-07-28T14:06:48Z</dcterms:created>
  <dcterms:modified xsi:type="dcterms:W3CDTF">2020-07-31T13:12:13Z</dcterms:modified>
</cp:coreProperties>
</file>