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7" r:id="rId9"/>
    <p:sldId id="264" r:id="rId10"/>
    <p:sldId id="259" r:id="rId11"/>
    <p:sldId id="266" r:id="rId12"/>
    <p:sldId id="265" r:id="rId13"/>
    <p:sldId id="267" r:id="rId14"/>
    <p:sldId id="26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1E65-10ED-4F51-9B12-1DB787CB7AF9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FA75-DC2F-4EB0-8C60-941115A3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30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1E65-10ED-4F51-9B12-1DB787CB7AF9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FA75-DC2F-4EB0-8C60-941115A3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3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1E65-10ED-4F51-9B12-1DB787CB7AF9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FA75-DC2F-4EB0-8C60-941115A3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06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1E65-10ED-4F51-9B12-1DB787CB7AF9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FA75-DC2F-4EB0-8C60-941115A3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33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1E65-10ED-4F51-9B12-1DB787CB7AF9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FA75-DC2F-4EB0-8C60-941115A3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10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1E65-10ED-4F51-9B12-1DB787CB7AF9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FA75-DC2F-4EB0-8C60-941115A3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73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1E65-10ED-4F51-9B12-1DB787CB7AF9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FA75-DC2F-4EB0-8C60-941115A3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03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1E65-10ED-4F51-9B12-1DB787CB7AF9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FA75-DC2F-4EB0-8C60-941115A3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89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1E65-10ED-4F51-9B12-1DB787CB7AF9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FA75-DC2F-4EB0-8C60-941115A3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90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1E65-10ED-4F51-9B12-1DB787CB7AF9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FA75-DC2F-4EB0-8C60-941115A3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64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1E65-10ED-4F51-9B12-1DB787CB7AF9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FA75-DC2F-4EB0-8C60-941115A3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87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1E65-10ED-4F51-9B12-1DB787CB7AF9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3FA75-DC2F-4EB0-8C60-941115A35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81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93011" y="250165"/>
            <a:ext cx="9144000" cy="1344733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cloaking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fingers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busbars</a:t>
            </a:r>
            <a:r>
              <a:rPr lang="de-DE" dirty="0" smtClean="0"/>
              <a:t> on solar </a:t>
            </a:r>
            <a:r>
              <a:rPr lang="de-DE" dirty="0" err="1" smtClean="0"/>
              <a:t>cells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116" y="1422370"/>
            <a:ext cx="9144000" cy="2359325"/>
          </a:xfrm>
        </p:spPr>
        <p:txBody>
          <a:bodyPr>
            <a:normAutofit/>
          </a:bodyPr>
          <a:lstStyle/>
          <a:p>
            <a:pPr algn="l"/>
            <a:r>
              <a:rPr lang="de-DE" b="1" dirty="0" smtClean="0"/>
              <a:t>Task:</a:t>
            </a:r>
          </a:p>
          <a:p>
            <a:pPr algn="l"/>
            <a:r>
              <a:rPr lang="de-DE" dirty="0" smtClean="0"/>
              <a:t>Find a </a:t>
            </a:r>
            <a:r>
              <a:rPr lang="de-DE" dirty="0" err="1" smtClean="0"/>
              <a:t>surface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</a:p>
          <a:p>
            <a:pPr algn="l"/>
            <a:r>
              <a:rPr lang="de-DE" dirty="0" smtClean="0"/>
              <a:t>- </a:t>
            </a:r>
            <a:r>
              <a:rPr lang="de-DE" dirty="0" err="1" smtClean="0"/>
              <a:t>refracts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lights</a:t>
            </a:r>
            <a:r>
              <a:rPr lang="de-DE" dirty="0" smtClean="0"/>
              <a:t> </a:t>
            </a:r>
            <a:r>
              <a:rPr lang="en-GB" dirty="0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optic</a:t>
            </a:r>
            <a:r>
              <a:rPr lang="de-DE" dirty="0" smtClean="0"/>
              <a:t> 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endParaRPr lang="de-DE" dirty="0" smtClean="0"/>
          </a:p>
          <a:p>
            <a:pPr algn="l"/>
            <a:r>
              <a:rPr lang="de-DE" dirty="0" smtClean="0"/>
              <a:t>- </a:t>
            </a:r>
            <a:r>
              <a:rPr lang="de-DE" dirty="0" err="1"/>
              <a:t>f</a:t>
            </a:r>
            <a:r>
              <a:rPr lang="de-DE" dirty="0" err="1" smtClean="0"/>
              <a:t>unctions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as</a:t>
            </a:r>
            <a:r>
              <a:rPr lang="de-DE" dirty="0" smtClean="0"/>
              <a:t> large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inclination</a:t>
            </a:r>
            <a:r>
              <a:rPr lang="de-DE" dirty="0" smtClean="0"/>
              <a:t>-angle </a:t>
            </a:r>
            <a:r>
              <a:rPr lang="de-DE" dirty="0" err="1" smtClean="0"/>
              <a:t>interval</a:t>
            </a:r>
            <a:endParaRPr lang="de-DE" dirty="0" smtClean="0"/>
          </a:p>
          <a:p>
            <a:pPr algn="l"/>
            <a:r>
              <a:rPr lang="de-DE" dirty="0" smtClean="0"/>
              <a:t>-  </a:t>
            </a:r>
            <a:r>
              <a:rPr lang="de-DE" dirty="0" err="1" smtClean="0"/>
              <a:t>maps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light </a:t>
            </a:r>
            <a:r>
              <a:rPr lang="de-DE" dirty="0" err="1" smtClean="0"/>
              <a:t>as</a:t>
            </a:r>
            <a:r>
              <a:rPr lang="de-DE" dirty="0" smtClean="0"/>
              <a:t> uniform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optical</a:t>
            </a:r>
            <a:r>
              <a:rPr lang="de-DE" dirty="0" smtClean="0"/>
              <a:t> 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areas</a:t>
            </a:r>
            <a:endParaRPr lang="de-DE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3854727"/>
            <a:ext cx="9144000" cy="23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b="1" dirty="0" err="1" smtClean="0"/>
              <a:t>What</a:t>
            </a:r>
            <a:r>
              <a:rPr lang="de-DE" b="1" dirty="0" smtClean="0"/>
              <a:t> </a:t>
            </a:r>
            <a:r>
              <a:rPr lang="de-DE" b="1" dirty="0" err="1" smtClean="0"/>
              <a:t>has</a:t>
            </a:r>
            <a:r>
              <a:rPr lang="de-DE" b="1" dirty="0" smtClean="0"/>
              <a:t> </a:t>
            </a:r>
            <a:r>
              <a:rPr lang="de-DE" b="1" dirty="0" err="1" smtClean="0"/>
              <a:t>been</a:t>
            </a:r>
            <a:r>
              <a:rPr lang="de-DE" b="1" dirty="0" smtClean="0"/>
              <a:t> </a:t>
            </a:r>
            <a:r>
              <a:rPr lang="de-DE" b="1" dirty="0" err="1" smtClean="0"/>
              <a:t>done</a:t>
            </a:r>
            <a:r>
              <a:rPr lang="de-DE" b="1" dirty="0" smtClean="0"/>
              <a:t>:</a:t>
            </a:r>
          </a:p>
          <a:p>
            <a:pPr algn="l"/>
            <a:r>
              <a:rPr lang="de-DE" dirty="0" smtClean="0"/>
              <a:t>- </a:t>
            </a:r>
            <a:r>
              <a:rPr lang="de-DE" dirty="0" err="1" smtClean="0"/>
              <a:t>Solved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1-dimensional </a:t>
            </a:r>
            <a:r>
              <a:rPr lang="de-DE" dirty="0" err="1" smtClean="0"/>
              <a:t>problem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fulfills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perfectly</a:t>
            </a:r>
            <a:r>
              <a:rPr lang="de-DE" dirty="0" smtClean="0"/>
              <a:t>. </a:t>
            </a:r>
          </a:p>
          <a:p>
            <a:pPr algn="l"/>
            <a:r>
              <a:rPr lang="de-DE" dirty="0" smtClean="0"/>
              <a:t>-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analytical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2-dimensional </a:t>
            </a:r>
            <a:r>
              <a:rPr lang="de-DE" dirty="0" err="1" smtClean="0"/>
              <a:t>problem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fulfills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perfectly</a:t>
            </a:r>
            <a:r>
              <a:rPr lang="de-DE" dirty="0" smtClean="0"/>
              <a:t>. </a:t>
            </a:r>
          </a:p>
          <a:p>
            <a:pPr algn="l"/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0" y="5899037"/>
            <a:ext cx="11783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ym typeface="Wingdings" panose="05000000000000000000" pitchFamily="2" charset="2"/>
              </a:rPr>
              <a:t> </a:t>
            </a:r>
            <a:r>
              <a:rPr lang="de-DE" sz="2400" dirty="0" err="1" smtClean="0">
                <a:sym typeface="Wingdings" panose="05000000000000000000" pitchFamily="2" charset="2"/>
              </a:rPr>
              <a:t>We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try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to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blend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the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both</a:t>
            </a:r>
            <a:r>
              <a:rPr lang="de-DE" sz="2400" dirty="0" smtClean="0">
                <a:sym typeface="Wingdings" panose="05000000000000000000" pitchFamily="2" charset="2"/>
              </a:rPr>
              <a:t> 1-dimensional </a:t>
            </a:r>
            <a:r>
              <a:rPr lang="de-DE" sz="2400" dirty="0" err="1" smtClean="0">
                <a:sym typeface="Wingdings" panose="05000000000000000000" pitchFamily="2" charset="2"/>
              </a:rPr>
              <a:t>solution</a:t>
            </a:r>
            <a:r>
              <a:rPr lang="de-DE" sz="2400" dirty="0" smtClean="0">
                <a:sym typeface="Wingdings" panose="05000000000000000000" pitchFamily="2" charset="2"/>
              </a:rPr>
              <a:t> (in different </a:t>
            </a:r>
            <a:r>
              <a:rPr lang="de-DE" sz="2400" dirty="0" err="1" smtClean="0">
                <a:sym typeface="Wingdings" panose="05000000000000000000" pitchFamily="2" charset="2"/>
              </a:rPr>
              <a:t>directions</a:t>
            </a:r>
            <a:r>
              <a:rPr lang="de-DE" sz="2400" dirty="0" smtClean="0">
                <a:sym typeface="Wingdings" panose="05000000000000000000" pitchFamily="2" charset="2"/>
              </a:rPr>
              <a:t>) in </a:t>
            </a:r>
            <a:r>
              <a:rPr lang="de-DE" sz="2400" dirty="0" err="1" smtClean="0">
                <a:sym typeface="Wingdings" panose="05000000000000000000" pitchFamily="2" charset="2"/>
              </a:rPr>
              <a:t>order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to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fulfill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our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requirements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as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good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as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possible</a:t>
            </a:r>
            <a:r>
              <a:rPr lang="de-DE" sz="2400" dirty="0" smtClean="0">
                <a:sym typeface="Wingdings" panose="05000000000000000000" pitchFamily="2" charset="2"/>
              </a:rPr>
              <a:t>  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760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695" y="-9401"/>
            <a:ext cx="10515600" cy="1325563"/>
          </a:xfrm>
        </p:spPr>
        <p:txBody>
          <a:bodyPr/>
          <a:lstStyle/>
          <a:p>
            <a:r>
              <a:rPr lang="de-DE" dirty="0" smtClean="0"/>
              <a:t>Angle </a:t>
            </a:r>
            <a:r>
              <a:rPr lang="de-DE" dirty="0" err="1" smtClean="0"/>
              <a:t>dependance</a:t>
            </a:r>
            <a:r>
              <a:rPr lang="de-DE" dirty="0" smtClean="0"/>
              <a:t> </a:t>
            </a:r>
            <a:r>
              <a:rPr lang="en-GB" dirty="0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annual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945" y="1975040"/>
            <a:ext cx="5941327" cy="44559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7239"/>
            <a:ext cx="6068799" cy="455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7" y="2263116"/>
            <a:ext cx="5249290" cy="393696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022" y="2233887"/>
            <a:ext cx="5288263" cy="3966197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58792" y="107125"/>
            <a:ext cx="11095008" cy="1325563"/>
          </a:xfrm>
        </p:spPr>
        <p:txBody>
          <a:bodyPr/>
          <a:lstStyle/>
          <a:p>
            <a:r>
              <a:rPr lang="de-DE" dirty="0" err="1" smtClean="0"/>
              <a:t>optimised</a:t>
            </a:r>
            <a:r>
              <a:rPr lang="de-DE" dirty="0" smtClean="0"/>
              <a:t> </a:t>
            </a:r>
            <a:r>
              <a:rPr lang="de-DE" dirty="0" err="1" smtClean="0"/>
              <a:t>concerning</a:t>
            </a:r>
            <a:r>
              <a:rPr lang="de-DE" dirty="0" smtClean="0"/>
              <a:t> </a:t>
            </a:r>
            <a:r>
              <a:rPr lang="de-DE" dirty="0" err="1" smtClean="0"/>
              <a:t>average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year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923026" y="6200084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Normal Incidence, x-z plane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6561826" y="6200084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Normal Incidence, y-z plane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6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71" y="1208223"/>
            <a:ext cx="7229410" cy="5422058"/>
          </a:xfrm>
          <a:prstGeom prst="rect">
            <a:avLst/>
          </a:prstGeom>
        </p:spPr>
      </p:pic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258792" y="107125"/>
            <a:ext cx="11095008" cy="1325563"/>
          </a:xfrm>
        </p:spPr>
        <p:txBody>
          <a:bodyPr/>
          <a:lstStyle/>
          <a:p>
            <a:r>
              <a:rPr lang="de-DE" dirty="0" err="1" smtClean="0"/>
              <a:t>optimised</a:t>
            </a:r>
            <a:r>
              <a:rPr lang="de-DE" dirty="0" smtClean="0"/>
              <a:t> </a:t>
            </a:r>
            <a:r>
              <a:rPr lang="de-DE" dirty="0" err="1" smtClean="0"/>
              <a:t>concerning</a:t>
            </a:r>
            <a:r>
              <a:rPr lang="de-DE" dirty="0" smtClean="0"/>
              <a:t> </a:t>
            </a:r>
            <a:r>
              <a:rPr lang="de-DE" dirty="0" err="1" smtClean="0"/>
              <a:t>average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year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3516" y="2607934"/>
            <a:ext cx="2924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plot is made with Normal incidence</a:t>
            </a:r>
          </a:p>
          <a:p>
            <a:r>
              <a:rPr lang="en-GB" dirty="0" smtClean="0"/>
              <a:t>(alpha=beta=0)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9741134" y="3208098"/>
            <a:ext cx="1630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average distance from design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18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92" y="1432688"/>
            <a:ext cx="6667500" cy="5000625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58792" y="107125"/>
            <a:ext cx="11095008" cy="1325563"/>
          </a:xfrm>
        </p:spPr>
        <p:txBody>
          <a:bodyPr/>
          <a:lstStyle/>
          <a:p>
            <a:r>
              <a:rPr lang="de-DE" dirty="0" smtClean="0"/>
              <a:t>Parameterplot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impact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and</a:t>
            </a:r>
            <a:r>
              <a:rPr lang="de-DE" dirty="0" smtClean="0"/>
              <a:t> b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705131" y="2251494"/>
            <a:ext cx="20951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constant parameter:</a:t>
            </a:r>
          </a:p>
          <a:p>
            <a:r>
              <a:rPr lang="en-GB" dirty="0" smtClean="0"/>
              <a:t>y0y=50</a:t>
            </a:r>
          </a:p>
          <a:p>
            <a:r>
              <a:rPr lang="en-GB" dirty="0" smtClean="0"/>
              <a:t>y0x=50</a:t>
            </a:r>
          </a:p>
          <a:p>
            <a:r>
              <a:rPr lang="en-GB" dirty="0" smtClean="0"/>
              <a:t>rx1=50</a:t>
            </a:r>
          </a:p>
          <a:p>
            <a:r>
              <a:rPr lang="en-GB" dirty="0" smtClean="0"/>
              <a:t>rx2=500</a:t>
            </a:r>
          </a:p>
          <a:p>
            <a:r>
              <a:rPr lang="en-GB" dirty="0" smtClean="0"/>
              <a:t>ry1=5</a:t>
            </a:r>
          </a:p>
          <a:p>
            <a:r>
              <a:rPr lang="en-GB" dirty="0" smtClean="0"/>
              <a:t>ry2=50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7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78126"/>
              </p:ext>
            </p:extLst>
          </p:nvPr>
        </p:nvGraphicFramePr>
        <p:xfrm>
          <a:off x="178157" y="706500"/>
          <a:ext cx="11898824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353"/>
                <a:gridCol w="1487353"/>
                <a:gridCol w="1487353"/>
                <a:gridCol w="1487353"/>
                <a:gridCol w="1487353"/>
                <a:gridCol w="1487353"/>
                <a:gridCol w="1487353"/>
                <a:gridCol w="148735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y0x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y0y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rx1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ry1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r>
                        <a:rPr lang="en-GB" baseline="0" dirty="0" smtClean="0"/>
                        <a:t> (</a:t>
                      </a:r>
                      <a:r>
                        <a:rPr lang="en-GB" dirty="0" smtClean="0"/>
                        <a:t>annual</a:t>
                      </a:r>
                      <a:r>
                        <a:rPr lang="en-GB" baseline="0" dirty="0" smtClean="0"/>
                        <a:t> Improvement)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optimisation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2.07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49.77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55.54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51.00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9.46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1.1371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annualImpr</a:t>
                      </a:r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1.1071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normalinc</a:t>
                      </a:r>
                      <a:r>
                        <a:rPr lang="en-GB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1.1025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only f(x)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1.0789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only g(y)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488708" y="4311797"/>
                <a:ext cx="5067349" cy="427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 smtClean="0"/>
                  <a:t>Z</a:t>
                </a:r>
                <a:r>
                  <a:rPr lang="pt-BR" dirty="0" smtClean="0"/>
                  <a:t>(x,y)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𝑟𝑦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e-DE" b="0" dirty="0" smtClean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08" y="4311797"/>
                <a:ext cx="5067349" cy="427746"/>
              </a:xfrm>
              <a:prstGeom prst="rect">
                <a:avLst/>
              </a:prstGeom>
              <a:blipFill rotWithShape="0">
                <a:blip r:embed="rId2"/>
                <a:stretch>
                  <a:fillRect l="-963" b="-2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569340" y="4931235"/>
                <a:ext cx="2705934" cy="423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P</a:t>
                </a:r>
                <a:r>
                  <a:rPr lang="pt-BR" dirty="0" smtClean="0"/>
                  <a:t>_max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𝑠𝑦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𝑠𝑦</m:t>
                        </m:r>
                      </m:den>
                    </m:f>
                  </m:oMath>
                </a14:m>
                <a:r>
                  <a:rPr lang="de-DE" dirty="0" smtClean="0"/>
                  <a:t>=1.2346</a:t>
                </a:r>
                <a:endParaRPr lang="de-DE" dirty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40" y="4931235"/>
                <a:ext cx="2705934" cy="423577"/>
              </a:xfrm>
              <a:prstGeom prst="rect">
                <a:avLst/>
              </a:prstGeom>
              <a:blipFill rotWithShape="0">
                <a:blip r:embed="rId3"/>
                <a:stretch>
                  <a:fillRect l="-5180" t="-4348" r="-4955" b="-144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262052"/>
              </p:ext>
            </p:extLst>
          </p:nvPr>
        </p:nvGraphicFramePr>
        <p:xfrm>
          <a:off x="6658315" y="3264986"/>
          <a:ext cx="541866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optimisation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annual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improvement</a:t>
                      </a:r>
                      <a:r>
                        <a:rPr lang="en-GB" baseline="0" dirty="0" smtClean="0"/>
                        <a:t> normalised to maximal annual improvement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optimised</a:t>
                      </a:r>
                      <a:r>
                        <a:rPr lang="en-GB" baseline="0" dirty="0" smtClean="0"/>
                        <a:t> concerning annual Improvement (</a:t>
                      </a:r>
                      <a:r>
                        <a:rPr lang="en-GB" dirty="0" err="1" smtClean="0"/>
                        <a:t>annualImpr</a:t>
                      </a:r>
                      <a:r>
                        <a:rPr lang="en-GB" dirty="0" smtClean="0"/>
                        <a:t>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58.43%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optimised concerning normal Inclination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normalinc</a:t>
                      </a:r>
                      <a:r>
                        <a:rPr lang="en-GB" dirty="0" smtClean="0"/>
                        <a:t>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45.65%</a:t>
                      </a:r>
                      <a:endParaRPr lang="en-GB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GB" dirty="0" smtClean="0"/>
                        <a:t>only f(x)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43.69%</a:t>
                      </a:r>
                      <a:endParaRPr lang="en-GB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GB" dirty="0" smtClean="0"/>
                        <a:t>only g(y)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33.63%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354347" y="60169"/>
            <a:ext cx="9824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Comparing annual Improvement of different results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456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510085" y="3107541"/>
                <a:ext cx="3475503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 smtClean="0"/>
                  <a:t>f(x)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∗(2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85" y="3107541"/>
                <a:ext cx="3475503" cy="563680"/>
              </a:xfrm>
              <a:prstGeom prst="rect">
                <a:avLst/>
              </a:prstGeom>
              <a:blipFill rotWithShape="0">
                <a:blip r:embed="rId2"/>
                <a:stretch>
                  <a:fillRect l="-4211" b="-21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513140" y="4390520"/>
                <a:ext cx="3723392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 smtClean="0"/>
                  <a:t>g</a:t>
                </a:r>
                <a:r>
                  <a:rPr lang="pt-BR" dirty="0" smtClean="0"/>
                  <a:t>(y)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∗(2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40" y="4390520"/>
                <a:ext cx="3723392" cy="656013"/>
              </a:xfrm>
              <a:prstGeom prst="rect">
                <a:avLst/>
              </a:prstGeom>
              <a:blipFill rotWithShape="0">
                <a:blip r:embed="rId3"/>
                <a:stretch>
                  <a:fillRect l="-13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/>
          <p:cNvSpPr txBox="1"/>
          <p:nvPr/>
        </p:nvSpPr>
        <p:spPr>
          <a:xfrm>
            <a:off x="1430023" y="86549"/>
            <a:ext cx="100389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Blending </a:t>
            </a:r>
            <a:r>
              <a:rPr lang="de-DE" sz="4000" dirty="0" err="1" smtClean="0"/>
              <a:t>of</a:t>
            </a:r>
            <a:r>
              <a:rPr lang="de-DE" sz="4000" dirty="0" smtClean="0"/>
              <a:t> </a:t>
            </a:r>
            <a:r>
              <a:rPr lang="de-DE" sz="4000" dirty="0" err="1" smtClean="0"/>
              <a:t>the</a:t>
            </a:r>
            <a:r>
              <a:rPr lang="de-DE" sz="4000" dirty="0" smtClean="0"/>
              <a:t> </a:t>
            </a:r>
            <a:r>
              <a:rPr lang="de-DE" sz="4000" dirty="0" err="1" smtClean="0"/>
              <a:t>solution</a:t>
            </a:r>
            <a:r>
              <a:rPr lang="de-DE" sz="4000" dirty="0" smtClean="0"/>
              <a:t> in x-</a:t>
            </a:r>
            <a:r>
              <a:rPr lang="de-DE" sz="4000" dirty="0" err="1" smtClean="0"/>
              <a:t>direction</a:t>
            </a:r>
            <a:r>
              <a:rPr lang="de-DE" sz="4000" dirty="0" smtClean="0"/>
              <a:t> </a:t>
            </a:r>
            <a:r>
              <a:rPr lang="de-DE" sz="4000" dirty="0" err="1" smtClean="0"/>
              <a:t>and</a:t>
            </a:r>
            <a:r>
              <a:rPr lang="de-DE" sz="4000" dirty="0" smtClean="0"/>
              <a:t> </a:t>
            </a:r>
            <a:r>
              <a:rPr lang="de-DE" sz="4000" dirty="0" err="1" smtClean="0"/>
              <a:t>the</a:t>
            </a:r>
            <a:r>
              <a:rPr lang="de-DE" sz="4000" dirty="0" smtClean="0"/>
              <a:t> </a:t>
            </a:r>
            <a:r>
              <a:rPr lang="de-DE" sz="4000" dirty="0" err="1" smtClean="0"/>
              <a:t>solution</a:t>
            </a:r>
            <a:r>
              <a:rPr lang="de-DE" sz="4000" dirty="0" smtClean="0"/>
              <a:t> in y-</a:t>
            </a:r>
            <a:r>
              <a:rPr lang="de-DE" sz="4000" dirty="0" err="1" smtClean="0"/>
              <a:t>direction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10085" y="2620092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1D-Solutions:			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5496447" y="3486555"/>
            <a:ext cx="215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bleding</a:t>
            </a:r>
            <a:r>
              <a:rPr lang="de-DE" b="1" dirty="0" smtClean="0"/>
              <a:t> </a:t>
            </a:r>
            <a:r>
              <a:rPr lang="de-DE" b="1" dirty="0" err="1" smtClean="0"/>
              <a:t>suggestions</a:t>
            </a:r>
            <a:r>
              <a:rPr lang="de-DE" b="1" dirty="0" smtClean="0"/>
              <a:t>:</a:t>
            </a:r>
            <a:endParaRPr lang="de-D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5496447" y="2620092"/>
                <a:ext cx="38985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b="1" dirty="0" smtClean="0"/>
                  <a:t>Assumption:</a:t>
                </a:r>
                <a:r>
                  <a:rPr lang="pt-BR" dirty="0" smtClean="0"/>
                  <a:t>	z(x,y)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447" y="2620092"/>
                <a:ext cx="389856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756" t="-28889" r="-2191" b="-5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hteck 13"/>
              <p:cNvSpPr/>
              <p:nvPr/>
            </p:nvSpPr>
            <p:spPr>
              <a:xfrm>
                <a:off x="5496449" y="3975259"/>
                <a:ext cx="2916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 smtClean="0"/>
                  <a:t>z1(x,y)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de-DE" b="0" dirty="0" smtClean="0"/>
              </a:p>
            </p:txBody>
          </p:sp>
        </mc:Choice>
        <mc:Fallback>
          <p:sp>
            <p:nvSpPr>
              <p:cNvPr id="14" name="Rechtec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449" y="3975259"/>
                <a:ext cx="291611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83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hteck 14"/>
              <p:cNvSpPr/>
              <p:nvPr/>
            </p:nvSpPr>
            <p:spPr>
              <a:xfrm>
                <a:off x="5496448" y="4478249"/>
                <a:ext cx="3313921" cy="427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 smtClean="0"/>
                  <a:t>z2(x,y)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e-DE" b="0" dirty="0" smtClean="0"/>
              </a:p>
            </p:txBody>
          </p:sp>
        </mc:Choice>
        <mc:Fallback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448" y="4478249"/>
                <a:ext cx="3313921" cy="427746"/>
              </a:xfrm>
              <a:prstGeom prst="rect">
                <a:avLst/>
              </a:prstGeom>
              <a:blipFill rotWithShape="0">
                <a:blip r:embed="rId6"/>
                <a:stretch>
                  <a:fillRect l="-1657" b="-2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hteck 15"/>
              <p:cNvSpPr/>
              <p:nvPr/>
            </p:nvSpPr>
            <p:spPr>
              <a:xfrm>
                <a:off x="5496447" y="5213615"/>
                <a:ext cx="2174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 smtClean="0"/>
                  <a:t>z2(x,y)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 smtClean="0"/>
              </a:p>
            </p:txBody>
          </p:sp>
        </mc:Choice>
        <mc:Fallback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447" y="5213615"/>
                <a:ext cx="217405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28" t="-8197" r="-562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4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8490" y="0"/>
            <a:ext cx="10515600" cy="1325563"/>
          </a:xfrm>
        </p:spPr>
        <p:txBody>
          <a:bodyPr/>
          <a:lstStyle/>
          <a:p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normal </a:t>
            </a:r>
            <a:r>
              <a:rPr lang="de-DE" dirty="0" err="1" smtClean="0"/>
              <a:t>incidence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hteck 3"/>
              <p:cNvSpPr/>
              <p:nvPr/>
            </p:nvSpPr>
            <p:spPr>
              <a:xfrm>
                <a:off x="7590692" y="3161369"/>
                <a:ext cx="3313921" cy="427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 smtClean="0"/>
                  <a:t>z2(x,y)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e-DE" b="0" dirty="0" smtClean="0"/>
              </a:p>
            </p:txBody>
          </p:sp>
        </mc:Choice>
        <mc:Fallback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692" y="3161369"/>
                <a:ext cx="3313921" cy="427746"/>
              </a:xfrm>
              <a:prstGeom prst="rect">
                <a:avLst/>
              </a:prstGeom>
              <a:blipFill rotWithShape="0">
                <a:blip r:embed="rId2"/>
                <a:stretch>
                  <a:fillRect l="-1471" b="-2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310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The solution z2(</a:t>
            </a:r>
            <a:r>
              <a:rPr lang="en-GB" dirty="0" err="1" smtClean="0"/>
              <a:t>x,y</a:t>
            </a:r>
            <a:r>
              <a:rPr lang="en-GB" dirty="0" smtClean="0"/>
              <a:t>)  with optimal a and b is a almost perfect solution:</a:t>
            </a:r>
          </a:p>
          <a:p>
            <a:pPr marL="0" indent="0">
              <a:buNone/>
            </a:pPr>
            <a:r>
              <a:rPr lang="en-GB" dirty="0" smtClean="0"/>
              <a:t>- the average distance between the point the rays hits the solar cell and the design point</a:t>
            </a:r>
          </a:p>
          <a:p>
            <a:pPr>
              <a:buFontTx/>
              <a:buChar char="-"/>
            </a:pPr>
            <a:r>
              <a:rPr lang="en-GB" dirty="0" smtClean="0"/>
              <a:t>the number of rays, which hit the contact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fitnessfunction</a:t>
            </a:r>
            <a:r>
              <a:rPr lang="en-GB" dirty="0" smtClean="0"/>
              <a:t>  to optimize the surface for normal incidence: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838200" y="5356734"/>
                <a:ext cx="999657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400" dirty="0" smtClean="0"/>
                  <a:t>fitness1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𝑛𝑢𝑚𝑏𝑒𝑟𝑜𝑓𝑔𝑟𝑖𝑑𝑠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𝑎𝑣𝑒𝑟𝑎𝑔𝑒𝐷𝑖𝑠𝑡𝑎𝑛𝑐𝑒𝑡𝑜𝐷𝑒𝑠𝑖𝑔𝑛𝑃𝑜𝑖𝑛𝑡</m:t>
                    </m:r>
                  </m:oMath>
                </a14:m>
                <a:endParaRPr lang="de-DE" sz="2400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56734"/>
                <a:ext cx="999657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91" t="-26667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6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898490" y="0"/>
            <a:ext cx="10515600" cy="1325563"/>
          </a:xfrm>
        </p:spPr>
        <p:txBody>
          <a:bodyPr/>
          <a:lstStyle/>
          <a:p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normal </a:t>
            </a:r>
            <a:r>
              <a:rPr lang="de-DE" dirty="0" err="1" smtClean="0"/>
              <a:t>incidence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0444"/>
            <a:ext cx="6104793" cy="4578595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77" y="1918781"/>
            <a:ext cx="6028756" cy="45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60" y="1483744"/>
            <a:ext cx="10685229" cy="5269582"/>
          </a:xfrm>
          <a:prstGeom prst="rect">
            <a:avLst/>
          </a:prstGeom>
        </p:spPr>
      </p:pic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898490" y="0"/>
            <a:ext cx="10515600" cy="1325563"/>
          </a:xfrm>
        </p:spPr>
        <p:txBody>
          <a:bodyPr/>
          <a:lstStyle/>
          <a:p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normal </a:t>
            </a:r>
            <a:r>
              <a:rPr lang="de-DE" dirty="0" err="1" smtClean="0"/>
              <a:t>incidence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53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5" t="3016" r="6568" b="2779"/>
          <a:stretch/>
        </p:blipFill>
        <p:spPr>
          <a:xfrm>
            <a:off x="1570006" y="1142049"/>
            <a:ext cx="8945877" cy="5036824"/>
          </a:xfrm>
          <a:prstGeom prst="rect">
            <a:avLst/>
          </a:prstGeom>
        </p:spPr>
      </p:pic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898490" y="0"/>
            <a:ext cx="10515600" cy="1325563"/>
          </a:xfrm>
        </p:spPr>
        <p:txBody>
          <a:bodyPr/>
          <a:lstStyle/>
          <a:p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normal </a:t>
            </a:r>
            <a:r>
              <a:rPr lang="de-DE" dirty="0" err="1" smtClean="0"/>
              <a:t>incidence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3279380" y="6178873"/>
            <a:ext cx="483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green points are design-points</a:t>
            </a:r>
          </a:p>
          <a:p>
            <a:r>
              <a:rPr lang="en-GB" dirty="0" smtClean="0"/>
              <a:t>red points are the points the rays hit the solar cell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4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097" y="1161244"/>
            <a:ext cx="7595675" cy="5696756"/>
          </a:xfrm>
          <a:prstGeom prst="rect">
            <a:avLst/>
          </a:prstGeom>
        </p:spPr>
      </p:pic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898490" y="0"/>
            <a:ext cx="10515600" cy="1325563"/>
          </a:xfrm>
        </p:spPr>
        <p:txBody>
          <a:bodyPr/>
          <a:lstStyle/>
          <a:p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normal </a:t>
            </a:r>
            <a:r>
              <a:rPr lang="de-DE" dirty="0" err="1" smtClean="0"/>
              <a:t>incidence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125320" y="3324680"/>
            <a:ext cx="1630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average distance from design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9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694" y="-9401"/>
            <a:ext cx="10802151" cy="1325563"/>
          </a:xfrm>
        </p:spPr>
        <p:txBody>
          <a:bodyPr>
            <a:normAutofit/>
          </a:bodyPr>
          <a:lstStyle/>
          <a:p>
            <a:r>
              <a:rPr lang="de-DE" sz="3200" dirty="0" smtClean="0"/>
              <a:t>Angle </a:t>
            </a:r>
            <a:r>
              <a:rPr lang="de-DE" sz="3200" dirty="0" err="1" smtClean="0"/>
              <a:t>dependance</a:t>
            </a:r>
            <a:r>
              <a:rPr lang="de-DE" sz="3200" dirty="0" smtClean="0"/>
              <a:t> </a:t>
            </a:r>
            <a:r>
              <a:rPr lang="en-GB" sz="3200" dirty="0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solution</a:t>
            </a:r>
            <a:r>
              <a:rPr lang="de-DE" sz="3200" dirty="0" smtClean="0"/>
              <a:t> </a:t>
            </a:r>
            <a:r>
              <a:rPr lang="de-DE" sz="3200" dirty="0" err="1" smtClean="0"/>
              <a:t>optimised</a:t>
            </a:r>
            <a:r>
              <a:rPr lang="de-DE" sz="3200" dirty="0" smtClean="0"/>
              <a:t> </a:t>
            </a:r>
            <a:r>
              <a:rPr lang="de-DE" sz="3200" dirty="0" err="1" smtClean="0"/>
              <a:t>for</a:t>
            </a:r>
            <a:r>
              <a:rPr lang="de-DE" sz="3200" dirty="0" smtClean="0"/>
              <a:t> normal </a:t>
            </a:r>
            <a:r>
              <a:rPr lang="de-DE" sz="3200" dirty="0" err="1" smtClean="0"/>
              <a:t>incidence</a:t>
            </a:r>
            <a:r>
              <a:rPr lang="de-DE" sz="3200" dirty="0" smtClean="0"/>
              <a:t> </a:t>
            </a:r>
            <a:r>
              <a:rPr lang="de-DE" sz="3200" dirty="0" err="1" smtClean="0"/>
              <a:t>with</a:t>
            </a:r>
            <a:r>
              <a:rPr lang="de-DE" sz="3200" dirty="0" smtClean="0"/>
              <a:t> fitness1-function</a:t>
            </a:r>
            <a:endParaRPr lang="de-DE" sz="3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2" y="2187223"/>
            <a:ext cx="5939650" cy="445473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21" y="2167410"/>
            <a:ext cx="6153636" cy="46152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/>
              <p:cNvSpPr/>
              <p:nvPr/>
            </p:nvSpPr>
            <p:spPr>
              <a:xfrm>
                <a:off x="6491477" y="1250730"/>
                <a:ext cx="2188612" cy="855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3200" b="0" dirty="0" smtClean="0"/>
                  <a:t>P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0∗(1−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sz="3200" dirty="0"/>
              </a:p>
            </p:txBody>
          </p:sp>
        </mc:Choice>
        <mc:Fallback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477" y="1250730"/>
                <a:ext cx="2188612" cy="855234"/>
              </a:xfrm>
              <a:prstGeom prst="rect">
                <a:avLst/>
              </a:prstGeom>
              <a:blipFill rotWithShape="0">
                <a:blip r:embed="rId4"/>
                <a:stretch>
                  <a:fillRect l="-7242" b="-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/>
          <p:cNvSpPr/>
          <p:nvPr/>
        </p:nvSpPr>
        <p:spPr>
          <a:xfrm>
            <a:off x="662212" y="11826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f=1-sx*</a:t>
            </a:r>
            <a:r>
              <a:rPr lang="en-GB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</a:t>
            </a:r>
            <a:r>
              <a:rPr lang="en-GB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N0=</a:t>
            </a:r>
            <a:r>
              <a:rPr lang="en-GB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totalNumberofRays</a:t>
            </a:r>
            <a:r>
              <a:rPr lang="en-GB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en-GB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totalNumberofRays-numOnContactGrid</a:t>
            </a:r>
            <a:r>
              <a:rPr lang="en-GB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GB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7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83" y="959688"/>
            <a:ext cx="7592324" cy="5694243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58792" y="107125"/>
            <a:ext cx="11095008" cy="1325563"/>
          </a:xfrm>
        </p:spPr>
        <p:txBody>
          <a:bodyPr/>
          <a:lstStyle/>
          <a:p>
            <a:r>
              <a:rPr lang="de-DE" dirty="0" err="1" smtClean="0"/>
              <a:t>optimised</a:t>
            </a:r>
            <a:r>
              <a:rPr lang="de-DE" dirty="0" smtClean="0"/>
              <a:t> </a:t>
            </a:r>
            <a:r>
              <a:rPr lang="de-DE" dirty="0" err="1" smtClean="0"/>
              <a:t>concerning</a:t>
            </a:r>
            <a:r>
              <a:rPr lang="de-DE" dirty="0" smtClean="0"/>
              <a:t> </a:t>
            </a:r>
            <a:r>
              <a:rPr lang="de-DE" dirty="0" err="1" smtClean="0"/>
              <a:t>average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year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358030" y="2579945"/>
                <a:ext cx="2380890" cy="6674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0∗(1−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2800" dirty="0" smtClean="0"/>
                  <a:t>-1</a:t>
                </a:r>
                <a:endParaRPr lang="en-GB" sz="2800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30" y="2579945"/>
                <a:ext cx="2380890" cy="667427"/>
              </a:xfrm>
              <a:prstGeom prst="rect">
                <a:avLst/>
              </a:prstGeom>
              <a:blipFill rotWithShape="0">
                <a:blip r:embed="rId3"/>
                <a:stretch>
                  <a:fillRect t="-1818" r="-1026" b="-10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358030" y="2097624"/>
            <a:ext cx="262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relative Improvement (Q):</a:t>
            </a:r>
            <a:endParaRPr lang="en-GB" dirty="0"/>
          </a:p>
        </p:txBody>
      </p:sp>
      <p:sp>
        <p:nvSpPr>
          <p:cNvPr id="15" name="Textfeld 14"/>
          <p:cNvSpPr txBox="1"/>
          <p:nvPr/>
        </p:nvSpPr>
        <p:spPr>
          <a:xfrm>
            <a:off x="240918" y="3806809"/>
            <a:ext cx="2863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now on the fitness is described by the annual Improvement P=Q+1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7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Breitbild</PresentationFormat>
  <Paragraphs>114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cloaking contact fingers and busbars on solar cells</vt:lpstr>
      <vt:lpstr>PowerPoint-Präsentation</vt:lpstr>
      <vt:lpstr>Optimized surface for normal incidence</vt:lpstr>
      <vt:lpstr>Optimized surface for normal incidence</vt:lpstr>
      <vt:lpstr>Optimized surface for normal incidence</vt:lpstr>
      <vt:lpstr>Optimized surface for normal incidence</vt:lpstr>
      <vt:lpstr>Optimized surface for normal incidence</vt:lpstr>
      <vt:lpstr>Angle dependance of the solution optimised for normal incidence with fitness1-function</vt:lpstr>
      <vt:lpstr>optimised concerning average improvement over one year</vt:lpstr>
      <vt:lpstr>Angle dependance of the solution using the annual Improvement </vt:lpstr>
      <vt:lpstr>optimised concerning average improvement over one year</vt:lpstr>
      <vt:lpstr>optimised concerning average improvement over one year</vt:lpstr>
      <vt:lpstr>Parameterplot to show the impact of a and b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Disguising contact fingers and busbars on solar cells</dc:title>
  <dc:creator>Lukas Powalla</dc:creator>
  <cp:lastModifiedBy>Lukas Powalla</cp:lastModifiedBy>
  <cp:revision>24</cp:revision>
  <dcterms:created xsi:type="dcterms:W3CDTF">2016-02-09T13:17:24Z</dcterms:created>
  <dcterms:modified xsi:type="dcterms:W3CDTF">2016-02-09T20:55:14Z</dcterms:modified>
</cp:coreProperties>
</file>