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74" r:id="rId5"/>
    <p:sldId id="275" r:id="rId6"/>
    <p:sldId id="258" r:id="rId7"/>
    <p:sldId id="273" r:id="rId8"/>
    <p:sldId id="257" r:id="rId9"/>
    <p:sldId id="260" r:id="rId10"/>
    <p:sldId id="267" r:id="rId11"/>
    <p:sldId id="264" r:id="rId12"/>
    <p:sldId id="265" r:id="rId13"/>
    <p:sldId id="263" r:id="rId14"/>
    <p:sldId id="266" r:id="rId15"/>
    <p:sldId id="268" r:id="rId16"/>
    <p:sldId id="276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341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E83F-FF40-4458-B0F4-F0B57B1B6586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3BA8-4BBA-49EF-BA8E-53E10D155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92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E83F-FF40-4458-B0F4-F0B57B1B6586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3BA8-4BBA-49EF-BA8E-53E10D155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39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E83F-FF40-4458-B0F4-F0B57B1B6586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3BA8-4BBA-49EF-BA8E-53E10D155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86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E83F-FF40-4458-B0F4-F0B57B1B6586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3BA8-4BBA-49EF-BA8E-53E10D155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20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E83F-FF40-4458-B0F4-F0B57B1B6586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3BA8-4BBA-49EF-BA8E-53E10D155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02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E83F-FF40-4458-B0F4-F0B57B1B6586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3BA8-4BBA-49EF-BA8E-53E10D155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91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E83F-FF40-4458-B0F4-F0B57B1B6586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3BA8-4BBA-49EF-BA8E-53E10D155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92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E83F-FF40-4458-B0F4-F0B57B1B6586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3BA8-4BBA-49EF-BA8E-53E10D155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19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E83F-FF40-4458-B0F4-F0B57B1B6586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3BA8-4BBA-49EF-BA8E-53E10D155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80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E83F-FF40-4458-B0F4-F0B57B1B6586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3BA8-4BBA-49EF-BA8E-53E10D155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74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E83F-FF40-4458-B0F4-F0B57B1B6586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3BA8-4BBA-49EF-BA8E-53E10D155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98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CE83F-FF40-4458-B0F4-F0B57B1B6586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A3BA8-4BBA-49EF-BA8E-53E10D155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84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4989" y="380491"/>
            <a:ext cx="9144000" cy="2387600"/>
          </a:xfrm>
        </p:spPr>
        <p:txBody>
          <a:bodyPr/>
          <a:lstStyle/>
          <a:p>
            <a:r>
              <a:rPr lang="en-GB" dirty="0" smtClean="0"/>
              <a:t>Cloaking contact-fingers and bus-bars on solar cells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5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8877" y="43363"/>
            <a:ext cx="10515600" cy="1325563"/>
          </a:xfrm>
        </p:spPr>
        <p:txBody>
          <a:bodyPr/>
          <a:lstStyle/>
          <a:p>
            <a:r>
              <a:rPr lang="en-GB" dirty="0" smtClean="0"/>
              <a:t>Fresnel-construction 60x6 pixel</a:t>
            </a:r>
            <a:endParaRPr lang="en-GB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3" t="39562" r="7656" b="36024"/>
          <a:stretch/>
        </p:blipFill>
        <p:spPr>
          <a:xfrm>
            <a:off x="13397" y="1368926"/>
            <a:ext cx="12178603" cy="1725966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1" t="25997" r="8433" b="24518"/>
          <a:stretch/>
        </p:blipFill>
        <p:spPr>
          <a:xfrm>
            <a:off x="221062" y="3475892"/>
            <a:ext cx="11719199" cy="33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3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9" t="6902" r="8574"/>
          <a:stretch/>
        </p:blipFill>
        <p:spPr>
          <a:xfrm>
            <a:off x="0" y="713433"/>
            <a:ext cx="11012993" cy="6144567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381837" y="127000"/>
            <a:ext cx="962632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Fresnel-surface construction with 98x8 pixel (h0=150)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573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 smtClean="0"/>
              <a:t>Fresnel- Ray tracing with 98x8 pixel (h0=150)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3" t="-4330" r="6129" b="4330"/>
          <a:stretch/>
        </p:blipFill>
        <p:spPr>
          <a:xfrm>
            <a:off x="838200" y="662781"/>
            <a:ext cx="10664652" cy="603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4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/>
        </p:nvGrpSpPr>
        <p:grpSpPr>
          <a:xfrm>
            <a:off x="-100484" y="1446550"/>
            <a:ext cx="11857055" cy="4706676"/>
            <a:chOff x="123139" y="1625175"/>
            <a:chExt cx="11764061" cy="400190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8" t="21676" r="7661" b="23940"/>
            <a:stretch/>
          </p:blipFill>
          <p:spPr>
            <a:xfrm>
              <a:off x="502418" y="2148394"/>
              <a:ext cx="11384782" cy="3478683"/>
            </a:xfrm>
            <a:prstGeom prst="rect">
              <a:avLst/>
            </a:prstGeom>
          </p:spPr>
        </p:pic>
        <p:cxnSp>
          <p:nvCxnSpPr>
            <p:cNvPr id="6" name="Gerade Verbindung mit Pfeil 5"/>
            <p:cNvCxnSpPr/>
            <p:nvPr/>
          </p:nvCxnSpPr>
          <p:spPr>
            <a:xfrm flipV="1">
              <a:off x="502418" y="1969477"/>
              <a:ext cx="0" cy="31953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>
              <a:off x="364399" y="1625175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z</a:t>
              </a:r>
              <a:endParaRPr lang="en-GB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15421" y="237303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0</a:t>
              </a:r>
              <a:endParaRPr lang="en-GB" sz="11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23139" y="3382499"/>
              <a:ext cx="4443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-100</a:t>
              </a:r>
              <a:endParaRPr lang="en-GB" sz="1100" dirty="0"/>
            </a:p>
          </p:txBody>
        </p:sp>
      </p:grpSp>
      <p:sp>
        <p:nvSpPr>
          <p:cNvPr id="12" name="Rechteck 11"/>
          <p:cNvSpPr/>
          <p:nvPr/>
        </p:nvSpPr>
        <p:spPr>
          <a:xfrm>
            <a:off x="416813" y="0"/>
            <a:ext cx="98927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Fresnel- </a:t>
            </a:r>
            <a:r>
              <a:rPr lang="en-GB" sz="44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Projection of all rays to c/z-plane (98x8 pixel and 4000 rays, h0=150)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85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82" y="1446550"/>
            <a:ext cx="10058400" cy="491394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16813" y="0"/>
            <a:ext cx="1058944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Fresnel- </a:t>
            </a:r>
            <a:r>
              <a:rPr lang="en-GB" sz="44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Projection of all rays to c/z-plane (98x8 pixel and 4000 rays,h0=150) – ZOOM 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22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2" r="16547" b="5055"/>
          <a:stretch/>
        </p:blipFill>
        <p:spPr>
          <a:xfrm>
            <a:off x="814038" y="993271"/>
            <a:ext cx="6512313" cy="5864729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9712" y="0"/>
            <a:ext cx="10515600" cy="1325563"/>
          </a:xfrm>
        </p:spPr>
        <p:txBody>
          <a:bodyPr/>
          <a:lstStyle/>
          <a:p>
            <a:r>
              <a:rPr lang="en-GB" dirty="0" smtClean="0"/>
              <a:t>Angular performance of Fresnel optic 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8084634" y="3245005"/>
            <a:ext cx="1849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Parameter: </a:t>
            </a:r>
          </a:p>
          <a:p>
            <a:r>
              <a:rPr lang="en-GB" dirty="0" smtClean="0"/>
              <a:t>h0=150</a:t>
            </a:r>
          </a:p>
          <a:p>
            <a:r>
              <a:rPr lang="en-GB" dirty="0" smtClean="0"/>
              <a:t>Pixel=98x8</a:t>
            </a:r>
          </a:p>
          <a:p>
            <a:r>
              <a:rPr lang="en-GB" dirty="0" err="1" smtClean="0"/>
              <a:t>Raynumber</a:t>
            </a:r>
            <a:r>
              <a:rPr lang="en-GB" dirty="0" smtClean="0"/>
              <a:t>=4000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2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91" y="395869"/>
            <a:ext cx="8299759" cy="622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26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Fresnel, 98x8 Pixel, h0=140,alpha=beta=10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2" y="1295535"/>
            <a:ext cx="11076876" cy="5411516"/>
          </a:xfrm>
        </p:spPr>
      </p:pic>
    </p:spTree>
    <p:extLst>
      <p:ext uri="{BB962C8B-B14F-4D97-AF65-F5344CB8AC3E}">
        <p14:creationId xmlns:p14="http://schemas.microsoft.com/office/powerpoint/2010/main" val="365976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2" y="77639"/>
            <a:ext cx="8906704" cy="668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0" b="8816"/>
          <a:stretch/>
        </p:blipFill>
        <p:spPr>
          <a:xfrm>
            <a:off x="2680856" y="960898"/>
            <a:ext cx="8165880" cy="5193102"/>
          </a:xfr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665672" y="718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Surface for squared cell example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60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688" y="51516"/>
            <a:ext cx="9075312" cy="6806484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3958683" cy="4560849"/>
          </a:xfrm>
        </p:spPr>
        <p:txBody>
          <a:bodyPr/>
          <a:lstStyle/>
          <a:p>
            <a:r>
              <a:rPr lang="en-GB" dirty="0" smtClean="0"/>
              <a:t>Squared-</a:t>
            </a:r>
            <a:br>
              <a:rPr lang="en-GB" dirty="0" smtClean="0"/>
            </a:br>
            <a:r>
              <a:rPr lang="en-GB" dirty="0" smtClean="0"/>
              <a:t>optimised for normal incident</a:t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69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835" y="638756"/>
            <a:ext cx="8292325" cy="62192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3958683" cy="4560849"/>
          </a:xfrm>
        </p:spPr>
        <p:txBody>
          <a:bodyPr/>
          <a:lstStyle/>
          <a:p>
            <a:r>
              <a:rPr lang="en-GB" dirty="0" smtClean="0"/>
              <a:t>Squared-</a:t>
            </a:r>
            <a:br>
              <a:rPr lang="en-GB" dirty="0" smtClean="0"/>
            </a:br>
            <a:r>
              <a:rPr lang="en-GB" dirty="0" smtClean="0"/>
              <a:t>optimised for normal incident</a:t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10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Dependence </a:t>
            </a:r>
            <a:r>
              <a:rPr lang="en-GB" dirty="0" smtClean="0"/>
              <a:t>of Parameter a and b for 50 x 50 cell (squared) 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5" y="1690688"/>
            <a:ext cx="6667500" cy="5000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6828355" y="1802921"/>
                <a:ext cx="5193102" cy="614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800" dirty="0" smtClean="0"/>
                  <a:t>Z(x,y)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sSup>
                          <m:sSup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de-DE" sz="2800" b="0" dirty="0" smtClean="0"/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355" y="1802921"/>
                <a:ext cx="5193102" cy="614142"/>
              </a:xfrm>
              <a:prstGeom prst="rect">
                <a:avLst/>
              </a:prstGeom>
              <a:blipFill rotWithShape="0">
                <a:blip r:embed="rId3"/>
                <a:stretch>
                  <a:fillRect l="-2347" b="-27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/>
          <p:cNvSpPr txBox="1"/>
          <p:nvPr/>
        </p:nvSpPr>
        <p:spPr>
          <a:xfrm>
            <a:off x="7168551" y="3364302"/>
            <a:ext cx="4359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Standard Parameter for rx1,rx2,ry1,ry2 used </a:t>
            </a:r>
            <a:br>
              <a:rPr lang="en-GB" dirty="0" smtClean="0"/>
            </a:br>
            <a:r>
              <a:rPr lang="en-GB" dirty="0" smtClean="0"/>
              <a:t>(optimal Parameter of the 1D- case)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869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27883"/>
              </p:ext>
            </p:extLst>
          </p:nvPr>
        </p:nvGraphicFramePr>
        <p:xfrm>
          <a:off x="0" y="534984"/>
          <a:ext cx="9433932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493"/>
                <a:gridCol w="730131"/>
                <a:gridCol w="719527"/>
                <a:gridCol w="892098"/>
                <a:gridCol w="802888"/>
                <a:gridCol w="646770"/>
                <a:gridCol w="1315844"/>
                <a:gridCol w="1672683"/>
                <a:gridCol w="180649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y0x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y0y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rx1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ry1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</a:t>
                      </a:r>
                      <a:r>
                        <a:rPr lang="en-GB" baseline="0" dirty="0" smtClean="0"/>
                        <a:t> (</a:t>
                      </a:r>
                      <a:r>
                        <a:rPr lang="en-GB" dirty="0" smtClean="0"/>
                        <a:t>annual</a:t>
                      </a:r>
                      <a:r>
                        <a:rPr lang="en-GB" baseline="0" dirty="0" smtClean="0"/>
                        <a:t> Improvement)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Opt.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{</a:t>
                      </a:r>
                      <a:r>
                        <a:rPr lang="en-GB" dirty="0" err="1" smtClean="0"/>
                        <a:t>nalphas,nbetas</a:t>
                      </a:r>
                      <a:r>
                        <a:rPr lang="en-GB" dirty="0" smtClean="0"/>
                        <a:t>}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2.07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49.77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55.54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51.00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9.46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1.1371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annualImpr</a:t>
                      </a:r>
                      <a:r>
                        <a:rPr lang="en-GB" dirty="0" smtClean="0"/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{10,10}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2.07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49.77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55.54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51.00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9.46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1.1101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annualImpr</a:t>
                      </a:r>
                      <a:r>
                        <a:rPr lang="en-GB" dirty="0" smtClean="0"/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{20,20</a:t>
                      </a:r>
                      <a:r>
                        <a:rPr lang="en-GB" dirty="0" smtClean="0"/>
                        <a:t>}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1.1071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normalinc</a:t>
                      </a:r>
                      <a:r>
                        <a:rPr lang="en-GB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{10,10}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1.1025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only f(x)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{10,10}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1.0789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only g(y)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{10,10}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092737"/>
              </p:ext>
            </p:extLst>
          </p:nvPr>
        </p:nvGraphicFramePr>
        <p:xfrm>
          <a:off x="178157" y="4041973"/>
          <a:ext cx="1146371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674"/>
                <a:gridCol w="1637674"/>
                <a:gridCol w="1637674"/>
                <a:gridCol w="1637674"/>
                <a:gridCol w="1637674"/>
                <a:gridCol w="1637674"/>
                <a:gridCol w="163767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y0x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y0y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</a:t>
                      </a:r>
                      <a:r>
                        <a:rPr lang="en-GB" baseline="0" dirty="0" smtClean="0"/>
                        <a:t> (</a:t>
                      </a:r>
                      <a:r>
                        <a:rPr lang="en-GB" dirty="0" smtClean="0"/>
                        <a:t>annual</a:t>
                      </a:r>
                      <a:r>
                        <a:rPr lang="en-GB" baseline="0" dirty="0" smtClean="0"/>
                        <a:t> Improvement)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optimisation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{</a:t>
                      </a:r>
                      <a:r>
                        <a:rPr lang="en-GB" dirty="0" err="1" smtClean="0"/>
                        <a:t>nalphas,nbetas</a:t>
                      </a:r>
                      <a:r>
                        <a:rPr lang="en-GB" dirty="0" smtClean="0"/>
                        <a:t>}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1.1153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annualImpr</a:t>
                      </a:r>
                      <a:r>
                        <a:rPr lang="en-GB" dirty="0" smtClean="0"/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{10,10}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1.0225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normalinc.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{10,10}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1.1019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only f(x)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{10,10}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1.1031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only g(y)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{10,10}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8157" y="-84379"/>
            <a:ext cx="10493560" cy="619363"/>
          </a:xfrm>
        </p:spPr>
        <p:txBody>
          <a:bodyPr>
            <a:normAutofit/>
          </a:bodyPr>
          <a:lstStyle/>
          <a:p>
            <a:r>
              <a:rPr lang="en-GB" sz="2400" dirty="0" err="1" smtClean="0"/>
              <a:t>Rectagular</a:t>
            </a:r>
            <a:r>
              <a:rPr lang="en-GB" sz="2400" dirty="0" smtClean="0"/>
              <a:t> Size {</a:t>
            </a:r>
            <a:r>
              <a:rPr lang="en-GB" sz="2400" dirty="0" err="1" smtClean="0"/>
              <a:t>x,y</a:t>
            </a:r>
            <a:r>
              <a:rPr lang="en-GB" sz="2400" dirty="0" smtClean="0"/>
              <a:t>}={500,50}  with </a:t>
            </a:r>
            <a:r>
              <a:rPr lang="en-GB" sz="2400" dirty="0" err="1" smtClean="0"/>
              <a:t>nx</a:t>
            </a:r>
            <a:r>
              <a:rPr lang="en-GB" sz="2400" dirty="0" smtClean="0"/>
              <a:t>=50 and </a:t>
            </a:r>
            <a:r>
              <a:rPr lang="en-GB" sz="2400" dirty="0" err="1" smtClean="0"/>
              <a:t>ny</a:t>
            </a:r>
            <a:r>
              <a:rPr lang="en-GB" sz="2400" dirty="0" smtClean="0"/>
              <a:t>=5 </a:t>
            </a:r>
            <a:endParaRPr lang="en-GB" sz="2400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0" y="31636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/>
              <a:t>Squared Size {</a:t>
            </a:r>
            <a:r>
              <a:rPr lang="en-GB" sz="2400" dirty="0" err="1" smtClean="0"/>
              <a:t>x,y</a:t>
            </a:r>
            <a:r>
              <a:rPr lang="en-GB" sz="2400" dirty="0" smtClean="0"/>
              <a:t>}={50,50} with </a:t>
            </a:r>
            <a:r>
              <a:rPr lang="en-GB" sz="2400" dirty="0" err="1" smtClean="0"/>
              <a:t>nx</a:t>
            </a:r>
            <a:r>
              <a:rPr lang="en-GB" sz="2400" dirty="0" smtClean="0"/>
              <a:t>=</a:t>
            </a:r>
            <a:r>
              <a:rPr lang="en-GB" sz="2400" dirty="0" err="1" smtClean="0"/>
              <a:t>ny</a:t>
            </a:r>
            <a:r>
              <a:rPr lang="en-GB" sz="2400" dirty="0" smtClean="0"/>
              <a:t>=30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23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Simulations with the following Ansatz: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6700"/>
          </a:xfrm>
        </p:spPr>
        <p:txBody>
          <a:bodyPr>
            <a:normAutofit/>
          </a:bodyPr>
          <a:lstStyle/>
          <a:p>
            <a:r>
              <a:rPr lang="en-GB" dirty="0" smtClean="0"/>
              <a:t>Continuous </a:t>
            </a:r>
            <a:r>
              <a:rPr lang="en-GB" dirty="0" smtClean="0"/>
              <a:t>surface </a:t>
            </a:r>
            <a:r>
              <a:rPr lang="en-GB" dirty="0" smtClean="0"/>
              <a:t>using One-dim solution</a:t>
            </a:r>
          </a:p>
          <a:p>
            <a:pPr lvl="1"/>
            <a:r>
              <a:rPr lang="en-GB" dirty="0" smtClean="0"/>
              <a:t>Rectangular cells	</a:t>
            </a:r>
            <a:r>
              <a:rPr lang="en-GB" dirty="0" smtClean="0">
                <a:sym typeface="Wingdings" panose="05000000000000000000" pitchFamily="2" charset="2"/>
              </a:rPr>
              <a:t> max. 13.71 % annual Improvement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Squared cells 		 max. </a:t>
            </a:r>
            <a:r>
              <a:rPr lang="en-GB" dirty="0" smtClean="0"/>
              <a:t>11.83 % </a:t>
            </a:r>
            <a:r>
              <a:rPr lang="en-GB" dirty="0" smtClean="0">
                <a:sym typeface="Wingdings" panose="05000000000000000000" pitchFamily="2" charset="2"/>
              </a:rPr>
              <a:t>annual Improvement</a:t>
            </a:r>
          </a:p>
          <a:p>
            <a:pPr marL="457200" lvl="1" indent="0">
              <a:buNone/>
            </a:pPr>
            <a:endParaRPr lang="en-GB" dirty="0" smtClean="0">
              <a:sym typeface="Wingdings" panose="05000000000000000000" pitchFamily="2" charset="2"/>
            </a:endParaRPr>
          </a:p>
          <a:p>
            <a:pPr lvl="1"/>
            <a:endParaRPr lang="en-GB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90268" y="3841331"/>
            <a:ext cx="10515600" cy="1676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à"/>
            </a:pPr>
            <a:r>
              <a:rPr lang="en-GB" sz="3200" dirty="0" smtClean="0">
                <a:sym typeface="Wingdings" panose="05000000000000000000" pitchFamily="2" charset="2"/>
              </a:rPr>
              <a:t>Not working good with respect to angular-acceptance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3200" dirty="0" smtClean="0">
                <a:sym typeface="Wingdings" panose="05000000000000000000" pitchFamily="2" charset="2"/>
              </a:rPr>
              <a:t>Not writable because we need to write too large Volume with DLW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91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087" y="22970"/>
            <a:ext cx="10515600" cy="1325563"/>
          </a:xfrm>
        </p:spPr>
        <p:txBody>
          <a:bodyPr/>
          <a:lstStyle/>
          <a:p>
            <a:r>
              <a:rPr lang="en-GB" dirty="0" smtClean="0"/>
              <a:t>Fresnel-design: How to construct?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9233" y="1582881"/>
            <a:ext cx="4243159" cy="4351338"/>
          </a:xfrm>
        </p:spPr>
        <p:txBody>
          <a:bodyPr>
            <a:normAutofit/>
          </a:bodyPr>
          <a:lstStyle/>
          <a:p>
            <a:r>
              <a:rPr lang="en-GB" sz="3600" dirty="0" smtClean="0"/>
              <a:t>Dividing x/y plane into pixels</a:t>
            </a:r>
          </a:p>
          <a:p>
            <a:r>
              <a:rPr lang="en-GB" sz="3600" dirty="0" smtClean="0"/>
              <a:t>Calculate Normal vector for every </a:t>
            </a:r>
            <a:r>
              <a:rPr lang="en-GB" sz="3600" dirty="0" smtClean="0">
                <a:solidFill>
                  <a:srgbClr val="FF0000"/>
                </a:solidFill>
              </a:rPr>
              <a:t>midpoint</a:t>
            </a:r>
            <a:r>
              <a:rPr lang="en-GB" sz="3600" dirty="0" smtClean="0"/>
              <a:t> of every pixel for normal Incidence</a:t>
            </a:r>
            <a:endParaRPr lang="en-GB" sz="3600" dirty="0"/>
          </a:p>
        </p:txBody>
      </p:sp>
      <p:sp>
        <p:nvSpPr>
          <p:cNvPr id="4" name="Rechteck 3"/>
          <p:cNvSpPr/>
          <p:nvPr/>
        </p:nvSpPr>
        <p:spPr>
          <a:xfrm>
            <a:off x="4753949" y="1952213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5833949" y="1952213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6913949" y="1952213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7993949" y="1952213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9073949" y="1952213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10153949" y="1952213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4753949" y="3032213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5833949" y="3032213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6913949" y="3032213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7993949" y="3032213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9073949" y="3032213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/>
          <p:cNvSpPr/>
          <p:nvPr/>
        </p:nvSpPr>
        <p:spPr>
          <a:xfrm>
            <a:off x="10153949" y="3032213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/>
        </p:nvSpPr>
        <p:spPr>
          <a:xfrm>
            <a:off x="4753949" y="4112213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/>
          <p:cNvSpPr/>
          <p:nvPr/>
        </p:nvSpPr>
        <p:spPr>
          <a:xfrm>
            <a:off x="5833949" y="4112213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913949" y="4112213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/>
          <p:cNvSpPr/>
          <p:nvPr/>
        </p:nvSpPr>
        <p:spPr>
          <a:xfrm>
            <a:off x="7993949" y="4112213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eck 27"/>
          <p:cNvSpPr/>
          <p:nvPr/>
        </p:nvSpPr>
        <p:spPr>
          <a:xfrm>
            <a:off x="9073949" y="4112213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hteck 28"/>
          <p:cNvSpPr/>
          <p:nvPr/>
        </p:nvSpPr>
        <p:spPr>
          <a:xfrm>
            <a:off x="10153949" y="4112213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hteck 29"/>
          <p:cNvSpPr/>
          <p:nvPr/>
        </p:nvSpPr>
        <p:spPr>
          <a:xfrm>
            <a:off x="4753949" y="5192213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hteck 30"/>
          <p:cNvSpPr/>
          <p:nvPr/>
        </p:nvSpPr>
        <p:spPr>
          <a:xfrm>
            <a:off x="5833949" y="5192213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hteck 31"/>
          <p:cNvSpPr/>
          <p:nvPr/>
        </p:nvSpPr>
        <p:spPr>
          <a:xfrm>
            <a:off x="6913949" y="5192213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hteck 32"/>
          <p:cNvSpPr/>
          <p:nvPr/>
        </p:nvSpPr>
        <p:spPr>
          <a:xfrm>
            <a:off x="7993949" y="5192213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hteck 33"/>
          <p:cNvSpPr/>
          <p:nvPr/>
        </p:nvSpPr>
        <p:spPr>
          <a:xfrm>
            <a:off x="9073949" y="5192213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hteck 34"/>
          <p:cNvSpPr/>
          <p:nvPr/>
        </p:nvSpPr>
        <p:spPr>
          <a:xfrm>
            <a:off x="10153949" y="5192213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Gerade Verbindung mit Pfeil 36"/>
          <p:cNvCxnSpPr/>
          <p:nvPr/>
        </p:nvCxnSpPr>
        <p:spPr>
          <a:xfrm flipV="1">
            <a:off x="7993949" y="1402519"/>
            <a:ext cx="0" cy="1099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rot="5400000" flipV="1">
            <a:off x="11320758" y="3562519"/>
            <a:ext cx="0" cy="1099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8100656" y="134853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41" name="Textfeld 40"/>
          <p:cNvSpPr txBox="1"/>
          <p:nvPr/>
        </p:nvSpPr>
        <p:spPr>
          <a:xfrm>
            <a:off x="11574843" y="374288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43" name="Positionsrahmen 42"/>
          <p:cNvSpPr/>
          <p:nvPr/>
        </p:nvSpPr>
        <p:spPr>
          <a:xfrm>
            <a:off x="4753949" y="1952213"/>
            <a:ext cx="6480000" cy="4320000"/>
          </a:xfrm>
          <a:prstGeom prst="frame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5220949" y="3528848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Ellipse 48"/>
          <p:cNvSpPr/>
          <p:nvPr/>
        </p:nvSpPr>
        <p:spPr>
          <a:xfrm>
            <a:off x="6287446" y="3509942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7430446" y="3509942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llipse 50"/>
          <p:cNvSpPr/>
          <p:nvPr/>
        </p:nvSpPr>
        <p:spPr>
          <a:xfrm>
            <a:off x="5192349" y="4676613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Ellipse 51"/>
          <p:cNvSpPr/>
          <p:nvPr/>
        </p:nvSpPr>
        <p:spPr>
          <a:xfrm>
            <a:off x="6258846" y="465770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llipse 52"/>
          <p:cNvSpPr/>
          <p:nvPr/>
        </p:nvSpPr>
        <p:spPr>
          <a:xfrm>
            <a:off x="7401846" y="465770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5192349" y="5692613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Ellipse 54"/>
          <p:cNvSpPr/>
          <p:nvPr/>
        </p:nvSpPr>
        <p:spPr>
          <a:xfrm>
            <a:off x="6258846" y="567370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Ellipse 55"/>
          <p:cNvSpPr/>
          <p:nvPr/>
        </p:nvSpPr>
        <p:spPr>
          <a:xfrm>
            <a:off x="7401846" y="567370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Ellipse 56"/>
          <p:cNvSpPr/>
          <p:nvPr/>
        </p:nvSpPr>
        <p:spPr>
          <a:xfrm>
            <a:off x="5192349" y="2390613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Ellipse 57"/>
          <p:cNvSpPr/>
          <p:nvPr/>
        </p:nvSpPr>
        <p:spPr>
          <a:xfrm>
            <a:off x="6258846" y="237170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Ellipse 58"/>
          <p:cNvSpPr/>
          <p:nvPr/>
        </p:nvSpPr>
        <p:spPr>
          <a:xfrm>
            <a:off x="7401846" y="237170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Ellipse 59"/>
          <p:cNvSpPr/>
          <p:nvPr/>
        </p:nvSpPr>
        <p:spPr>
          <a:xfrm>
            <a:off x="8460949" y="3514182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Ellipse 60"/>
          <p:cNvSpPr/>
          <p:nvPr/>
        </p:nvSpPr>
        <p:spPr>
          <a:xfrm>
            <a:off x="9527446" y="3495276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Ellipse 61"/>
          <p:cNvSpPr/>
          <p:nvPr/>
        </p:nvSpPr>
        <p:spPr>
          <a:xfrm>
            <a:off x="10670446" y="3495276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Ellipse 62"/>
          <p:cNvSpPr/>
          <p:nvPr/>
        </p:nvSpPr>
        <p:spPr>
          <a:xfrm>
            <a:off x="8432349" y="466194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Ellipse 63"/>
          <p:cNvSpPr/>
          <p:nvPr/>
        </p:nvSpPr>
        <p:spPr>
          <a:xfrm>
            <a:off x="9498846" y="4643041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Ellipse 64"/>
          <p:cNvSpPr/>
          <p:nvPr/>
        </p:nvSpPr>
        <p:spPr>
          <a:xfrm>
            <a:off x="10641846" y="4643041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Ellipse 65"/>
          <p:cNvSpPr/>
          <p:nvPr/>
        </p:nvSpPr>
        <p:spPr>
          <a:xfrm>
            <a:off x="8432349" y="567794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Ellipse 66"/>
          <p:cNvSpPr/>
          <p:nvPr/>
        </p:nvSpPr>
        <p:spPr>
          <a:xfrm>
            <a:off x="9498846" y="5659041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Ellipse 67"/>
          <p:cNvSpPr/>
          <p:nvPr/>
        </p:nvSpPr>
        <p:spPr>
          <a:xfrm>
            <a:off x="10641846" y="5659041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Ellipse 68"/>
          <p:cNvSpPr/>
          <p:nvPr/>
        </p:nvSpPr>
        <p:spPr>
          <a:xfrm>
            <a:off x="8432349" y="237594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Ellipse 69"/>
          <p:cNvSpPr/>
          <p:nvPr/>
        </p:nvSpPr>
        <p:spPr>
          <a:xfrm>
            <a:off x="9498846" y="2357041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Ellipse 70"/>
          <p:cNvSpPr/>
          <p:nvPr/>
        </p:nvSpPr>
        <p:spPr>
          <a:xfrm>
            <a:off x="10641846" y="2357041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3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Breitbild</PresentationFormat>
  <Paragraphs>123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Cloaking contact-fingers and bus-bars on solar cells </vt:lpstr>
      <vt:lpstr>PowerPoint-Präsentation</vt:lpstr>
      <vt:lpstr>PowerPoint-Präsentation</vt:lpstr>
      <vt:lpstr>Squared- optimised for normal incident </vt:lpstr>
      <vt:lpstr>Squared- optimised for normal incident </vt:lpstr>
      <vt:lpstr>Dependence of Parameter a and b for 50 x 50 cell (squared) </vt:lpstr>
      <vt:lpstr>Rectagular Size {x,y}={500,50}  with nx=50 and ny=5 </vt:lpstr>
      <vt:lpstr>Simulations with the following Ansatz:</vt:lpstr>
      <vt:lpstr>Fresnel-design: How to construct?</vt:lpstr>
      <vt:lpstr>Fresnel-construction 60x6 pixel</vt:lpstr>
      <vt:lpstr>PowerPoint-Präsentation</vt:lpstr>
      <vt:lpstr>Fresnel- Ray tracing with 98x8 pixel (h0=150)</vt:lpstr>
      <vt:lpstr>PowerPoint-Präsentation</vt:lpstr>
      <vt:lpstr>PowerPoint-Präsentation</vt:lpstr>
      <vt:lpstr>Angular performance of Fresnel optic </vt:lpstr>
      <vt:lpstr>PowerPoint-Präsentation</vt:lpstr>
      <vt:lpstr>Fresnel, 98x8 Pixel, h0=140,alpha=beta=10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Cloaking contact-fingers and bus-bars on solar cells</dc:title>
  <dc:creator>Lukas Powalla</dc:creator>
  <cp:lastModifiedBy>Lukas Powalla</cp:lastModifiedBy>
  <cp:revision>31</cp:revision>
  <dcterms:created xsi:type="dcterms:W3CDTF">2016-02-16T13:31:41Z</dcterms:created>
  <dcterms:modified xsi:type="dcterms:W3CDTF">2016-02-23T21:12:40Z</dcterms:modified>
</cp:coreProperties>
</file>