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9" autoAdjust="0"/>
    <p:restoredTop sz="94687"/>
  </p:normalViewPr>
  <p:slideViewPr>
    <p:cSldViewPr snapToGrid="0" snapToObjects="1" showGuides="1">
      <p:cViewPr varScale="1">
        <p:scale>
          <a:sx n="120" d="100"/>
          <a:sy n="120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44CBE7-AFBB-1961-3EFC-905CC26E2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3705"/>
          <a:stretch/>
        </p:blipFill>
        <p:spPr>
          <a:xfrm>
            <a:off x="0" y="0"/>
            <a:ext cx="12240683" cy="5253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933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smtClean="0"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06" r:id="rId2"/>
    <p:sldLayoutId id="2147483747" r:id="rId3"/>
    <p:sldLayoutId id="2147483708" r:id="rId4"/>
    <p:sldLayoutId id="2147483721" r:id="rId5"/>
    <p:sldLayoutId id="2147483712" r:id="rId6"/>
    <p:sldLayoutId id="2147483713" r:id="rId7"/>
    <p:sldLayoutId id="2147483714" r:id="rId8"/>
    <p:sldLayoutId id="2147483735" r:id="rId9"/>
    <p:sldLayoutId id="214748372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67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733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733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733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733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733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cond-mat/0102181" TargetMode="External"/><Relationship Id="rId2" Type="http://schemas.openxmlformats.org/officeDocument/2006/relationships/hyperlink" Target="https://www.academia.edu/download/58191902/Elements_of_Information_Theory_Element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ontent/pdf/10.1007/s10955-021-02769-3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bk.ac.at/th-physik/qic-group/research/topics/ai-and-scien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784EFB8-6ACD-4539-8DC4-CF5CB8C7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81" y="5201656"/>
            <a:ext cx="10561669" cy="865243"/>
          </a:xfrm>
        </p:spPr>
        <p:txBody>
          <a:bodyPr/>
          <a:lstStyle/>
          <a:p>
            <a:r>
              <a:rPr lang="en-US" dirty="0"/>
              <a:t>An Information-Theoretical Approach to Internal Models in a Partially Observable Markov Decision Process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7C4111-E4F0-479F-80F6-8BB16BD1CB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6800" y="6084000"/>
            <a:ext cx="10560050" cy="587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z="1500" dirty="0">
                <a:solidFill>
                  <a:srgbClr val="4C4D4C"/>
                </a:solidFill>
              </a:rPr>
              <a:t>By Lukas Prader</a:t>
            </a:r>
          </a:p>
          <a:p>
            <a:pPr marL="0" indent="0">
              <a:buNone/>
            </a:pPr>
            <a:r>
              <a:rPr lang="de-AT" sz="1500" dirty="0"/>
              <a:t>Supervisor: Alexander </a:t>
            </a:r>
            <a:r>
              <a:rPr lang="de-AT" sz="1500" dirty="0" err="1"/>
              <a:t>Vining</a:t>
            </a:r>
            <a:r>
              <a:rPr lang="de-AT" sz="1500" dirty="0"/>
              <a:t>					Group: Quantum Information &amp; </a:t>
            </a:r>
            <a:r>
              <a:rPr lang="de-AT" sz="1500" dirty="0" err="1"/>
              <a:t>Computation</a:t>
            </a:r>
            <a:endParaRPr lang="de-AT" sz="1500" dirty="0">
              <a:solidFill>
                <a:srgbClr val="4C4D4C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8027F-9439-18B8-6B11-D5DDE6AFA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Synchronization as an indicator for sufficient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Creation of an “</a:t>
            </a:r>
            <a:r>
              <a:rPr lang="el-GR" sz="2000" dirty="0"/>
              <a:t>ϵ</a:t>
            </a:r>
            <a:r>
              <a:rPr lang="en-GB" sz="2000" dirty="0"/>
              <a:t>-machine” using the recurrent part of a mixed-state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Using the information to optimize the policy, relating to reward</a:t>
            </a:r>
            <a:endParaRPr lang="en-AT" sz="2000" dirty="0"/>
          </a:p>
        </p:txBody>
      </p:sp>
      <p:pic>
        <p:nvPicPr>
          <p:cNvPr id="9" name="Content Placeholder 8" descr="A diagram of a mathematical problem&#10;&#10;Description automatically generated">
            <a:extLst>
              <a:ext uri="{FF2B5EF4-FFF2-40B4-BE49-F238E27FC236}">
                <a16:creationId xmlns:a16="http://schemas.microsoft.com/office/drawing/2014/main" id="{D5927C39-4E46-396B-E5D7-AD132B20C07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856601" y="136525"/>
            <a:ext cx="3263962" cy="58372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1E8C-D114-C1C6-4775-DA12FE766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0988-2599-496A-5D46-84A3C52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BFB326-EF3C-99ED-DB41-28EFC05E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for internal model generation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E3D99-8DF1-1AE2-6705-289B6231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10</a:t>
            </a:fld>
            <a:endParaRPr lang="en-A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E8E82-164D-B4D7-9157-46B293C87091}"/>
              </a:ext>
            </a:extLst>
          </p:cNvPr>
          <p:cNvSpPr txBox="1"/>
          <p:nvPr/>
        </p:nvSpPr>
        <p:spPr>
          <a:xfrm>
            <a:off x="9231465" y="5892895"/>
            <a:ext cx="28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Jurgens &amp; Crutchfield, 2021</a:t>
            </a:r>
            <a:endParaRPr lang="en-A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Content Placeholder 2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A7B4C203-3987-93DA-7360-9CAA4607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83" y="3239492"/>
            <a:ext cx="2635950" cy="26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724BD9-24D9-1C53-041D-80DE67D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5663775" cy="4746783"/>
          </a:xfrm>
        </p:spPr>
        <p:txBody>
          <a:bodyPr>
            <a:normAutofit/>
          </a:bodyPr>
          <a:lstStyle/>
          <a:p>
            <a:r>
              <a:rPr lang="en-GB" sz="2200" dirty="0"/>
              <a:t>The necessary length of observations for understanding the delayed action task is L=2, when observing the Light.</a:t>
            </a:r>
          </a:p>
          <a:p>
            <a:endParaRPr lang="en-GB" sz="2200" dirty="0"/>
          </a:p>
          <a:p>
            <a:r>
              <a:rPr lang="en-GB" sz="2200" dirty="0"/>
              <a:t>Information theoretical measures can be used to understand the process of internal model formation.</a:t>
            </a:r>
          </a:p>
          <a:p>
            <a:endParaRPr lang="en-GB" sz="2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58C61-E1B3-5739-938D-3CD9BD816F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6717-BF77-05AC-F6B3-B6226B2F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CB4FC-8AFA-7EB2-EBDE-BB6AF5D2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FF80-9E4D-3D78-1B8A-AF7E601A0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11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0076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C5A806-70AE-B740-A751-586DAECE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&amp; Thomas: </a:t>
            </a:r>
            <a:r>
              <a:rPr lang="en-GB" sz="18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Elements of Information Theory</a:t>
            </a:r>
            <a:r>
              <a:rPr lang="en-GB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1999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Crutchfield &amp; Feldman: </a:t>
            </a:r>
            <a:r>
              <a:rPr lang="en-US" sz="18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Regularities Unseen, Randomness Observed: Levels of Entropy Convergence</a:t>
            </a:r>
            <a:r>
              <a:rPr lang="en-GB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2003</a:t>
            </a:r>
            <a:endParaRPr lang="en-GB" sz="1800" dirty="0"/>
          </a:p>
          <a:p>
            <a:pPr algn="just">
              <a:lnSpc>
                <a:spcPct val="150000"/>
              </a:lnSpc>
            </a:pPr>
            <a:r>
              <a:rPr lang="en-GB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Jurgens &amp; Crutchfield: </a:t>
            </a:r>
            <a:r>
              <a:rPr lang="en-US" sz="180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Shannon entropy rate of hidden Markov processes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2021</a:t>
            </a:r>
            <a:endParaRPr lang="en-US" sz="1800" dirty="0"/>
          </a:p>
          <a:p>
            <a:pPr algn="just">
              <a:lnSpc>
                <a:spcPct val="150000"/>
              </a:lnSpc>
            </a:pP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51FB-273B-474B-96C7-B10228382E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0E0E-C474-588A-83ED-2569711DB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C80A6-806E-7ED6-BFA1-C6536DB5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645C-96B3-2311-11F6-1552D7F02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12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9203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0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E56C6-77FB-1901-B7BF-359E39F570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72D13-C0C9-58A8-C6F1-90DC44BD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AT" dirty="0"/>
              <a:t>Seminar with Bachelor Thesis, Lukas Prader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996E8F-03BC-8E3A-F468-CF672723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an agent learn about the structure of its environment?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57C6-73FC-F2F2-9136-0721671BC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2</a:t>
            </a:fld>
            <a:endParaRPr lang="en-A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6F5D4-47CE-4C8D-1063-E18AEE39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922" y="1130300"/>
            <a:ext cx="9104182" cy="4746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94F15-3085-F586-F217-CC481F6BD2E7}"/>
              </a:ext>
            </a:extLst>
          </p:cNvPr>
          <p:cNvSpPr txBox="1"/>
          <p:nvPr/>
        </p:nvSpPr>
        <p:spPr>
          <a:xfrm>
            <a:off x="1739154" y="5692259"/>
            <a:ext cx="805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https://www.uibk.ac.at/th-physik/qic-group/research/topics/ai-and-science/</a:t>
            </a:r>
            <a:endParaRPr lang="en-A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13FA5D-7A88-7488-3CF2-0A4488CC88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66763" y="1130400"/>
                <a:ext cx="5664420" cy="475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200" dirty="0"/>
                  <a:t>Delayed action task: </a:t>
                </a:r>
                <a:br>
                  <a:rPr lang="en-GB" sz="2200" dirty="0"/>
                </a:br>
                <a:r>
                  <a:rPr lang="en-GB" sz="2000" dirty="0"/>
                  <a:t>press the lever after waiting first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000" dirty="0"/>
                  <a:t>probability of the light turning on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000" dirty="0"/>
                  <a:t>policy of the agent to act/wait per state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2200" dirty="0"/>
                  <a:t>What observations are needed to understand this process?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While only observing the light, can an observer infer the existence of “hidden” states?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13FA5D-7A88-7488-3CF2-0A4488CC8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6763" y="1130400"/>
                <a:ext cx="5664420" cy="4751387"/>
              </a:xfrm>
              <a:blipFill>
                <a:blip r:embed="rId2"/>
                <a:stretch>
                  <a:fillRect l="-1399" t="-153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D44D-0442-5379-09B7-2840D869D2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C88A-69C6-198E-4734-5FB9A6FC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53C89D-0043-0DBA-5022-CEAE6FA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environment as a Partially Observable Markov Decision Process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04295-A61E-0BF2-81E7-34F4D87D2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3</a:t>
            </a:fld>
            <a:endParaRPr lang="en-AT" dirty="0"/>
          </a:p>
        </p:txBody>
      </p:sp>
      <p:pic>
        <p:nvPicPr>
          <p:cNvPr id="13" name="Content Placeholder 1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612238A-93B1-5428-EDEA-358B5888C96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636298" y="1130300"/>
            <a:ext cx="4720129" cy="4751388"/>
          </a:xfrm>
        </p:spPr>
      </p:pic>
    </p:spTree>
    <p:extLst>
      <p:ext uri="{BB962C8B-B14F-4D97-AF65-F5344CB8AC3E}">
        <p14:creationId xmlns:p14="http://schemas.microsoft.com/office/powerpoint/2010/main" val="23207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819B84-8E86-50E0-BE8D-D0DCB9534F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66762" y="1130400"/>
                <a:ext cx="10960181" cy="498759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Markov property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State transition matrix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Stationary distribution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b="0" dirty="0"/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20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Entropy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GB" sz="2000" dirty="0"/>
                  <a:t>:</a:t>
                </a:r>
              </a:p>
              <a:p>
                <a:pPr marL="0" indent="0">
                  <a:buNone/>
                </a:pPr>
                <a:r>
                  <a:rPr lang="en-GB" sz="2000" dirty="0"/>
                  <a:t>	</a:t>
                </a:r>
                <a:br>
                  <a:rPr lang="en-GB" sz="2000" dirty="0"/>
                </a:br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200" dirty="0"/>
                  <a:t>Example, biased coin flip: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mr>
                    </m:m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−[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/>
                  <a:t> Entropy of one flip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819B84-8E86-50E0-BE8D-D0DCB953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6762" y="1130400"/>
                <a:ext cx="10960181" cy="4987596"/>
              </a:xfrm>
              <a:blipFill>
                <a:blip r:embed="rId2"/>
                <a:stretch>
                  <a:fillRect l="-723" t="-1221" b="-134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622F-9002-782D-D739-8193738D29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987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Use in physics: </a:t>
            </a:r>
          </a:p>
          <a:p>
            <a:r>
              <a:rPr lang="en-GB" sz="2000" dirty="0"/>
              <a:t>Micro-state transitions (statistical physics)</a:t>
            </a:r>
          </a:p>
          <a:p>
            <a:r>
              <a:rPr lang="en-GB" sz="2000" dirty="0"/>
              <a:t>Time evolution of quantum states</a:t>
            </a:r>
          </a:p>
          <a:p>
            <a:r>
              <a:rPr lang="en-GB" sz="2000" dirty="0"/>
              <a:t>Brownian motion</a:t>
            </a:r>
          </a:p>
          <a:p>
            <a:r>
              <a:rPr lang="en-GB" sz="2000" dirty="0"/>
              <a:t>Particle decay</a:t>
            </a:r>
            <a:endParaRPr lang="en-AT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9743-3426-2763-7DCE-57F5BC4CE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1AC8-2EB5-F568-714F-74DCE029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D12548-FC68-D70D-7F98-6CCED825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Markov </a:t>
            </a:r>
            <a:r>
              <a:rPr lang="de-AT" dirty="0" err="1"/>
              <a:t>Processes</a:t>
            </a:r>
            <a:r>
              <a:rPr lang="de-AT" dirty="0"/>
              <a:t> and Information Theory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334B-2931-928E-8991-DB5316E03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4</a:t>
            </a:fld>
            <a:endParaRPr lang="en-AT" dirty="0"/>
          </a:p>
        </p:txBody>
      </p:sp>
      <p:pic>
        <p:nvPicPr>
          <p:cNvPr id="12" name="Picture 11" descr="A diagram of a ph&#10;&#10;Description automatically generated">
            <a:extLst>
              <a:ext uri="{FF2B5EF4-FFF2-40B4-BE49-F238E27FC236}">
                <a16:creationId xmlns:a16="http://schemas.microsoft.com/office/drawing/2014/main" id="{CBD4ED1F-BAA5-9A23-B78E-6FE32536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9140"/>
            <a:ext cx="4938195" cy="1785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5CC2C6-CA79-F3F6-A1FE-18612248C20D}"/>
              </a:ext>
            </a:extLst>
          </p:cNvPr>
          <p:cNvSpPr txBox="1"/>
          <p:nvPr/>
        </p:nvSpPr>
        <p:spPr>
          <a:xfrm>
            <a:off x="766762" y="3856113"/>
            <a:ext cx="511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 &amp; Thomas, Elements of Information Theory</a:t>
            </a:r>
            <a:endParaRPr lang="en-A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160C8-79A2-EFAC-510A-379203C72A0D}"/>
                  </a:ext>
                </a:extLst>
              </p:cNvPr>
              <p:cNvSpPr txBox="1"/>
              <p:nvPr/>
            </p:nvSpPr>
            <p:spPr>
              <a:xfrm>
                <a:off x="1650035" y="2991957"/>
                <a:ext cx="3264163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2000" i="1">
                          <a:solidFill>
                            <a:srgbClr val="4C4D4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T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AT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dirty="0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i="1" dirty="0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000" i="1" dirty="0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000" i="1" dirty="0">
                                          <a:solidFill>
                                            <a:srgbClr val="4C4D4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AT" sz="2000" i="1" dirty="0">
                  <a:solidFill>
                    <a:srgbClr val="4C4D4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160C8-79A2-EFAC-510A-379203C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35" y="2991957"/>
                <a:ext cx="3264163" cy="874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0BA752-3561-665D-0A03-D7B4E18683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67408" y="1130400"/>
                <a:ext cx="5822573" cy="50064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Block entropy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GB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/>
                  <a:t>	</a:t>
                </a:r>
                <a:r>
                  <a:rPr lang="en-GB" sz="4400" dirty="0">
                    <a:solidFill>
                      <a:schemeClr val="bg1"/>
                    </a:solidFill>
                  </a:rPr>
                  <a:t>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800" dirty="0"/>
                  <a:t>i.e. coin flip: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(HH), (HT), (TH), (TT)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Entropy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GB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</m:oMath>
                </a14:m>
                <a:endParaRPr lang="en-GB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Excess entropy </a:t>
                </a: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b="1" dirty="0"/>
                  <a:t>	</a:t>
                </a: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b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GB" sz="2000" b="1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b="1" dirty="0"/>
                  <a:t>Transient information </a:t>
                </a: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000" b="1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AT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0BA752-3561-665D-0A03-D7B4E1868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7408" y="1130400"/>
                <a:ext cx="5822573" cy="5006449"/>
              </a:xfrm>
              <a:blipFill>
                <a:blip r:embed="rId2"/>
                <a:stretch>
                  <a:fillRect l="-942" t="-60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1FB7-01D3-6E1B-157D-A5D810C2D2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9C0A-2324-9A18-516E-257C7E56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326204-E4DA-B29E-F28A-A1FF187D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Markov </a:t>
            </a:r>
            <a:r>
              <a:rPr lang="de-AT" dirty="0" err="1"/>
              <a:t>Processes</a:t>
            </a:r>
            <a:r>
              <a:rPr lang="de-AT" dirty="0"/>
              <a:t> and Information Theory </a:t>
            </a:r>
            <a:r>
              <a:rPr lang="de-AT" dirty="0" err="1"/>
              <a:t>cont</a:t>
            </a:r>
            <a:r>
              <a:rPr lang="de-AT" dirty="0"/>
              <a:t>.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DA0B-A506-554E-9F8D-996EC4F45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5</a:t>
            </a:fld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045B0C-FF2A-C448-68E6-C7E3ED22FA0A}"/>
                  </a:ext>
                </a:extLst>
              </p:cNvPr>
              <p:cNvSpPr txBox="1"/>
              <p:nvPr/>
            </p:nvSpPr>
            <p:spPr>
              <a:xfrm>
                <a:off x="1668545" y="5196462"/>
                <a:ext cx="2809187" cy="93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4C4D4C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solidFill>
                            <a:srgbClr val="4C4D4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T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T" sz="2000" i="1" dirty="0">
                  <a:solidFill>
                    <a:srgbClr val="4C4D4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045B0C-FF2A-C448-68E6-C7E3ED22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45" y="5196462"/>
                <a:ext cx="2809187" cy="931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31784-D8CB-180A-3890-8A7E7A2B4B11}"/>
                  </a:ext>
                </a:extLst>
              </p:cNvPr>
              <p:cNvSpPr txBox="1"/>
              <p:nvPr/>
            </p:nvSpPr>
            <p:spPr>
              <a:xfrm>
                <a:off x="1632827" y="1506603"/>
                <a:ext cx="3421930" cy="94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rgbClr val="4C4D4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sz="2000" i="1">
                          <a:solidFill>
                            <a:srgbClr val="4C4D4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T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GB" sz="2000" i="1">
                              <a:solidFill>
                                <a:srgbClr val="4C4D4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  <m:func>
                            <m:funcPr>
                              <m:ctrlP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4C4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GB" sz="2000" i="1">
                                  <a:solidFill>
                                    <a:srgbClr val="4C4D4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AT" sz="2000" i="1" dirty="0">
                  <a:solidFill>
                    <a:srgbClr val="4C4D4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31784-D8CB-180A-3890-8A7E7A2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27" y="1506603"/>
                <a:ext cx="3421930" cy="940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 descr="A diagram of a graph&#10;&#10;Description automatically generated">
            <a:extLst>
              <a:ext uri="{FF2B5EF4-FFF2-40B4-BE49-F238E27FC236}">
                <a16:creationId xmlns:a16="http://schemas.microsoft.com/office/drawing/2014/main" id="{279072FF-70C2-37D5-F9D2-5F8DD1FC167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5"/>
          <a:stretch>
            <a:fillRect/>
          </a:stretch>
        </p:blipFill>
        <p:spPr>
          <a:xfrm>
            <a:off x="5851744" y="1613890"/>
            <a:ext cx="5273675" cy="432753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2B27B-5D4A-D758-28C6-949644BEB3F1}"/>
              </a:ext>
            </a:extLst>
          </p:cNvPr>
          <p:cNvSpPr txBox="1"/>
          <p:nvPr/>
        </p:nvSpPr>
        <p:spPr>
          <a:xfrm>
            <a:off x="5570154" y="1029995"/>
            <a:ext cx="670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4C4D4C"/>
                </a:solidFill>
              </a:rPr>
              <a:t>Learning as “synchronization” to the environment</a:t>
            </a:r>
          </a:p>
          <a:p>
            <a:endParaRPr lang="en-A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75219-5309-9F0D-368F-C7F011A64C6E}"/>
              </a:ext>
            </a:extLst>
          </p:cNvPr>
          <p:cNvSpPr txBox="1"/>
          <p:nvPr/>
        </p:nvSpPr>
        <p:spPr>
          <a:xfrm>
            <a:off x="7325317" y="5802929"/>
            <a:ext cx="4628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Crutchfield &amp; Feldman, 2003</a:t>
            </a:r>
            <a:endParaRPr lang="en-AT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BDE52-ABD4-9FE0-E552-ED18DD958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Only parts of the process can be observed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The process is assumed to already be in stationarity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F6E2-06DB-D5B1-17DD-F2544C95CD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379E-4A9A-DAF2-2546-3661CD7F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8C4851-ABA1-3BBE-7BE3-B9E26481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the delayed action MDP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7180-6F4D-77C7-8C77-89B79D4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6</a:t>
            </a:fld>
            <a:endParaRPr lang="en-AT" dirty="0"/>
          </a:p>
        </p:txBody>
      </p:sp>
      <p:pic>
        <p:nvPicPr>
          <p:cNvPr id="15" name="Picture 14" descr="A diagram of a circular object with arrows and a circle&#10;&#10;Description automatically generated">
            <a:extLst>
              <a:ext uri="{FF2B5EF4-FFF2-40B4-BE49-F238E27FC236}">
                <a16:creationId xmlns:a16="http://schemas.microsoft.com/office/drawing/2014/main" id="{D3C27578-5261-ADA3-66D5-17334E11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19" y="1931462"/>
            <a:ext cx="1451186" cy="3636000"/>
          </a:xfrm>
          <a:prstGeom prst="rect">
            <a:avLst/>
          </a:prstGeom>
        </p:spPr>
      </p:pic>
      <p:pic>
        <p:nvPicPr>
          <p:cNvPr id="17" name="Picture 16" descr="A diagram of a diagram&#10;&#10;Description automatically generated">
            <a:extLst>
              <a:ext uri="{FF2B5EF4-FFF2-40B4-BE49-F238E27FC236}">
                <a16:creationId xmlns:a16="http://schemas.microsoft.com/office/drawing/2014/main" id="{7F021D6E-3C7A-87BC-1A22-0CB91009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090" y="1931462"/>
            <a:ext cx="1657892" cy="36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CD27E5-CA8D-5EDA-4F3C-37CCC89DFF4B}"/>
              </a:ext>
            </a:extLst>
          </p:cNvPr>
          <p:cNvSpPr txBox="1"/>
          <p:nvPr/>
        </p:nvSpPr>
        <p:spPr>
          <a:xfrm>
            <a:off x="4318884" y="5724525"/>
            <a:ext cx="785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MDP						      MP1			  	  MP2</a:t>
            </a:r>
            <a:endParaRPr lang="en-AT" dirty="0"/>
          </a:p>
        </p:txBody>
      </p:sp>
      <p:pic>
        <p:nvPicPr>
          <p:cNvPr id="22" name="Content Placeholder 2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1A1B210-8D97-B2A9-AB8B-10906214BA4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2865050" y="1957924"/>
            <a:ext cx="3612084" cy="3636000"/>
          </a:xfrm>
        </p:spPr>
      </p:pic>
    </p:spTree>
    <p:extLst>
      <p:ext uri="{BB962C8B-B14F-4D97-AF65-F5344CB8AC3E}">
        <p14:creationId xmlns:p14="http://schemas.microsoft.com/office/powerpoint/2010/main" val="60591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5F5934-C6B9-7C8A-5325-C5580EC589C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66763" y="1130400"/>
                <a:ext cx="6034087" cy="47513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Calculate stationary distributions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Compare block entropies and entropy rates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]=[0.6,  0.5,  0.3,  0.7]</m:t>
                    </m:r>
                  </m:oMath>
                </a14:m>
                <a:endParaRPr lang="en-AT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5F5934-C6B9-7C8A-5325-C5580EC58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6763" y="1130400"/>
                <a:ext cx="6034087" cy="4751387"/>
              </a:xfrm>
              <a:blipFill>
                <a:blip r:embed="rId2"/>
                <a:stretch>
                  <a:fillRect l="-909" t="-128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3BF6-0657-35D9-512F-D6C51ADF14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793C-16CF-B671-0DDC-4B6295952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65A891-FA6A-8071-5581-705520E5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the reduced MDP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69B6-727F-2778-673D-B70DAB5C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7</a:t>
            </a:fld>
            <a:endParaRPr lang="en-AT" dirty="0"/>
          </a:p>
        </p:txBody>
      </p:sp>
      <p:pic>
        <p:nvPicPr>
          <p:cNvPr id="14" name="Content Placeholder 13" descr="A graph of a number of blocks&#10;&#10;Description automatically generated">
            <a:extLst>
              <a:ext uri="{FF2B5EF4-FFF2-40B4-BE49-F238E27FC236}">
                <a16:creationId xmlns:a16="http://schemas.microsoft.com/office/drawing/2014/main" id="{8AD2C131-D413-EF83-6EE2-B0D2ADC7E79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666889" y="1130300"/>
            <a:ext cx="4849446" cy="47513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077069-F806-686F-5CBF-BF554DA96632}"/>
              </a:ext>
            </a:extLst>
          </p:cNvPr>
          <p:cNvSpPr txBox="1"/>
          <p:nvPr/>
        </p:nvSpPr>
        <p:spPr>
          <a:xfrm>
            <a:off x="2758944" y="5674460"/>
            <a:ext cx="182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4C4D4C"/>
                </a:solidFill>
              </a:rPr>
              <a:t>What is wrong?</a:t>
            </a:r>
            <a:endParaRPr lang="en-AT" sz="2000" dirty="0">
              <a:solidFill>
                <a:srgbClr val="4C4D4C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60BEC1-C5F2-BAEB-B47D-9BE5F1CD243F}"/>
              </a:ext>
            </a:extLst>
          </p:cNvPr>
          <p:cNvGrpSpPr/>
          <p:nvPr/>
        </p:nvGrpSpPr>
        <p:grpSpPr>
          <a:xfrm>
            <a:off x="798712" y="2587398"/>
            <a:ext cx="5743046" cy="3087062"/>
            <a:chOff x="933979" y="2118062"/>
            <a:chExt cx="6756625" cy="3636000"/>
          </a:xfrm>
        </p:grpSpPr>
        <p:pic>
          <p:nvPicPr>
            <p:cNvPr id="19" name="Picture 18" descr="A diagram of a circular object with arrows and a circle&#10;&#10;Description automatically generated">
              <a:extLst>
                <a:ext uri="{FF2B5EF4-FFF2-40B4-BE49-F238E27FC236}">
                  <a16:creationId xmlns:a16="http://schemas.microsoft.com/office/drawing/2014/main" id="{24F608F4-D46C-79F2-6F63-037B2919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526" y="2118062"/>
              <a:ext cx="1451186" cy="3636000"/>
            </a:xfrm>
            <a:prstGeom prst="rect">
              <a:avLst/>
            </a:prstGeom>
          </p:spPr>
        </p:pic>
        <p:pic>
          <p:nvPicPr>
            <p:cNvPr id="20" name="Picture 19" descr="A diagram of a diagram&#10;&#10;Description automatically generated">
              <a:extLst>
                <a:ext uri="{FF2B5EF4-FFF2-40B4-BE49-F238E27FC236}">
                  <a16:creationId xmlns:a16="http://schemas.microsoft.com/office/drawing/2014/main" id="{7B56A03B-F9B5-674D-1595-30FA72C6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2712" y="2118062"/>
              <a:ext cx="1657892" cy="3636000"/>
            </a:xfrm>
            <a:prstGeom prst="rect">
              <a:avLst/>
            </a:prstGeom>
          </p:spPr>
        </p:pic>
        <p:pic>
          <p:nvPicPr>
            <p:cNvPr id="21" name="Content Placeholder 21" descr="A diagram of a mathematical equation&#10;&#10;Description automatically generated">
              <a:extLst>
                <a:ext uri="{FF2B5EF4-FFF2-40B4-BE49-F238E27FC236}">
                  <a16:creationId xmlns:a16="http://schemas.microsoft.com/office/drawing/2014/main" id="{EF52E612-82E7-55C0-B0F9-518B46C76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979" y="2118062"/>
              <a:ext cx="3612084" cy="363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8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light source&#10;&#10;Description automatically generated">
            <a:extLst>
              <a:ext uri="{FF2B5EF4-FFF2-40B4-BE49-F238E27FC236}">
                <a16:creationId xmlns:a16="http://schemas.microsoft.com/office/drawing/2014/main" id="{829CDC45-BD5D-1ECF-0F13-84F501DF5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6763" y="1578687"/>
            <a:ext cx="5273675" cy="385461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C19D6-8680-BF9E-2DA2-49CA6E542583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6359368" y="1130400"/>
                <a:ext cx="5832632" cy="4751387"/>
              </a:xfrm>
            </p:spPr>
            <p:txBody>
              <a:bodyPr/>
              <a:lstStyle/>
              <a:p>
                <a:r>
                  <a:rPr lang="en-GB" sz="2000" dirty="0"/>
                  <a:t>Generating process is more complex than the observation</a:t>
                </a:r>
              </a:p>
              <a:p>
                <a:r>
                  <a:rPr lang="en-GB" sz="2000" dirty="0"/>
                  <a:t>Use true transitions and project them to the corresponding observation</a:t>
                </a:r>
              </a:p>
              <a:p>
                <a:pPr marL="0" indent="0">
                  <a:buNone/>
                </a:pPr>
                <a:r>
                  <a:rPr lang="en-GB" sz="2000" dirty="0"/>
                  <a:t>i.e.:</a:t>
                </a:r>
              </a:p>
              <a:p>
                <a:pPr marL="0" indent="0">
                  <a:buNone/>
                </a:pPr>
                <a:r>
                  <a:rPr lang="en-GB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𝐷𝐷𝐿</m:t>
                    </m:r>
                  </m:oMath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i="1" dirty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𝐿𝐷𝐿</m:t>
                    </m:r>
                  </m:oMath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𝐿𝐷𝐿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r>
                  <a:rPr lang="en-GB" sz="2000" dirty="0"/>
                  <a:t>Can also be done for observations of the policy</a:t>
                </a:r>
              </a:p>
              <a:p>
                <a:pPr marL="0" indent="0">
                  <a:buNone/>
                </a:pPr>
                <a:endParaRPr lang="en-GB" sz="2000" b="0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C19D6-8680-BF9E-2DA2-49CA6E542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6359368" y="1130400"/>
                <a:ext cx="5832632" cy="4751387"/>
              </a:xfrm>
              <a:blipFill>
                <a:blip r:embed="rId3"/>
                <a:stretch>
                  <a:fillRect l="-1045" t="-128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E990-34D0-7894-37CD-0A9D5F81B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6D07-3332-5C60-8375-0781EE70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D62C8C-8C8A-BACD-0674-AD1DC0F0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Markov Model approach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BE853-6C5C-41F4-4776-08B2BB1AC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8</a:t>
            </a:fld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289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620FFF-7625-AF8C-A54B-060C56A985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66763" y="4953000"/>
                <a:ext cx="5273191" cy="11049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Synchronization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Reflects order of the light sequence process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≈0.49</m:t>
                    </m:r>
                  </m:oMath>
                </a14:m>
                <a:r>
                  <a:rPr lang="en-GB" sz="2000" dirty="0"/>
                  <a:t> bits	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≈1.72</m:t>
                    </m:r>
                  </m:oMath>
                </a14:m>
                <a:r>
                  <a:rPr lang="en-GB" sz="2000" dirty="0"/>
                  <a:t> bits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sz="2000" dirty="0"/>
                  <a:t>symbols</a:t>
                </a:r>
                <a:endParaRPr lang="en-AT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620FFF-7625-AF8C-A54B-060C56A98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6763" y="4953000"/>
                <a:ext cx="5273191" cy="1104900"/>
              </a:xfrm>
              <a:blipFill>
                <a:blip r:embed="rId2"/>
                <a:stretch>
                  <a:fillRect l="-1040" t="-6077" b="-154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8F4CC-73F7-C2F2-3440-06A03D3DAF59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6359368" y="4953000"/>
                <a:ext cx="5274000" cy="928787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Exponential convergence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Hard to synchronize</a:t>
                </a:r>
                <a:endParaRPr lang="en-A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8F4CC-73F7-C2F2-3440-06A03D3DA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6359368" y="4953000"/>
                <a:ext cx="5274000" cy="928787"/>
              </a:xfrm>
              <a:blipFill>
                <a:blip r:embed="rId3"/>
                <a:stretch>
                  <a:fillRect l="-1040" t="-592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95D7-093F-CB4E-CF31-165CE6F928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AT"/>
              <a:t>13.05.2024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6E1B-9650-AF10-738C-8E4BBF81D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/>
              <a:t>Seminar with Bachelor Thesis, Lukas Prader</a:t>
            </a:r>
            <a:endParaRPr lang="de-A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8FFA74-BDE4-E752-60EE-8EE8E239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the observed MDP</a:t>
            </a:r>
            <a:endParaRPr lang="en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F308-42AA-C369-2163-9A7AB0C1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en-AT" smtClean="0"/>
              <a:pPr algn="r"/>
              <a:t>9</a:t>
            </a:fld>
            <a:endParaRPr lang="en-AT" dirty="0"/>
          </a:p>
        </p:txBody>
      </p:sp>
      <p:pic>
        <p:nvPicPr>
          <p:cNvPr id="27" name="Picture 26" descr="A graph of a block&#10;&#10;Description automatically generated">
            <a:extLst>
              <a:ext uri="{FF2B5EF4-FFF2-40B4-BE49-F238E27FC236}">
                <a16:creationId xmlns:a16="http://schemas.microsoft.com/office/drawing/2014/main" id="{C97D9759-ADB8-9B9A-31EC-1A415A14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11" y="883747"/>
            <a:ext cx="4078469" cy="3996000"/>
          </a:xfrm>
          <a:prstGeom prst="rect">
            <a:avLst/>
          </a:prstGeom>
        </p:spPr>
      </p:pic>
      <p:pic>
        <p:nvPicPr>
          <p:cNvPr id="29" name="Picture 28" descr="A graph of a number of blocks&#10;&#10;Description automatically generated">
            <a:extLst>
              <a:ext uri="{FF2B5EF4-FFF2-40B4-BE49-F238E27FC236}">
                <a16:creationId xmlns:a16="http://schemas.microsoft.com/office/drawing/2014/main" id="{E2526303-2129-C6F3-713F-FF50415D4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1" y="883747"/>
            <a:ext cx="4078469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BF3C47E8-E8BD-4504-ADEF-5ED9F59ED23C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672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</vt:lpstr>
      <vt:lpstr>An Information-Theoretical Approach to Internal Models in a Partially Observable Markov Decision Process</vt:lpstr>
      <vt:lpstr>How can an agent learn about the structure of its environment?</vt:lpstr>
      <vt:lpstr>The environment as a Partially Observable Markov Decision Process</vt:lpstr>
      <vt:lpstr>Markov Processes and Information Theory</vt:lpstr>
      <vt:lpstr>Markov Processes and Information Theory cont.</vt:lpstr>
      <vt:lpstr>Reducing the delayed action MDP</vt:lpstr>
      <vt:lpstr>Analysing the reduced MDP</vt:lpstr>
      <vt:lpstr>Hidden Markov Model approach</vt:lpstr>
      <vt:lpstr>Analysing the observed MDP</vt:lpstr>
      <vt:lpstr>Use for internal model generation</vt:lpstr>
      <vt:lpstr>Conclusion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Prader</cp:lastModifiedBy>
  <cp:revision>113</cp:revision>
  <dcterms:created xsi:type="dcterms:W3CDTF">2017-06-06T07:41:45Z</dcterms:created>
  <dcterms:modified xsi:type="dcterms:W3CDTF">2024-04-28T18:58:42Z</dcterms:modified>
</cp:coreProperties>
</file>