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575" r:id="rId2"/>
    <p:sldId id="582" r:id="rId3"/>
    <p:sldId id="595" r:id="rId4"/>
    <p:sldId id="590" r:id="rId5"/>
    <p:sldId id="591" r:id="rId6"/>
    <p:sldId id="585" r:id="rId7"/>
    <p:sldId id="589" r:id="rId8"/>
    <p:sldId id="592" r:id="rId9"/>
    <p:sldId id="593" r:id="rId10"/>
    <p:sldId id="594" r:id="rId11"/>
    <p:sldId id="596" r:id="rId12"/>
    <p:sldId id="597" r:id="rId13"/>
    <p:sldId id="5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53CC0A-1441-4F72-AE68-082965212212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65AE8F-A421-494C-8C5A-F27811B11B76}">
      <dgm:prSet phldrT="[Text]" custT="1"/>
      <dgm:spPr/>
      <dgm:t>
        <a:bodyPr/>
        <a:lstStyle/>
        <a:p>
          <a:r>
            <a:rPr lang="en-US" sz="1600" dirty="0"/>
            <a:t>Open Access</a:t>
          </a:r>
        </a:p>
      </dgm:t>
    </dgm:pt>
    <dgm:pt modelId="{F4E03D4B-F241-4E0B-8343-59368CBB85DF}" type="parTrans" cxnId="{C43BA5C8-334E-4B94-A487-64702B3F2E87}">
      <dgm:prSet/>
      <dgm:spPr/>
      <dgm:t>
        <a:bodyPr/>
        <a:lstStyle/>
        <a:p>
          <a:endParaRPr lang="en-US" sz="1800"/>
        </a:p>
      </dgm:t>
    </dgm:pt>
    <dgm:pt modelId="{E6C59E02-A9A9-4A6A-B9C2-C963F9622F1E}" type="sibTrans" cxnId="{C43BA5C8-334E-4B94-A487-64702B3F2E87}">
      <dgm:prSet/>
      <dgm:spPr/>
      <dgm:t>
        <a:bodyPr/>
        <a:lstStyle/>
        <a:p>
          <a:endParaRPr lang="en-US" sz="1800"/>
        </a:p>
      </dgm:t>
    </dgm:pt>
    <dgm:pt modelId="{3083B140-C1D4-4AE4-9094-C882B004A293}">
      <dgm:prSet phldrT="[Text]" custT="1"/>
      <dgm:spPr/>
      <dgm:t>
        <a:bodyPr/>
        <a:lstStyle/>
        <a:p>
          <a:r>
            <a:rPr lang="en-US" sz="1600" dirty="0"/>
            <a:t>Open Materials</a:t>
          </a:r>
        </a:p>
      </dgm:t>
    </dgm:pt>
    <dgm:pt modelId="{3DFC7CAD-A28D-4E4D-B32E-8FDCB703E727}" type="parTrans" cxnId="{20241993-755D-46A7-9EC6-F01DA6551131}">
      <dgm:prSet/>
      <dgm:spPr/>
      <dgm:t>
        <a:bodyPr/>
        <a:lstStyle/>
        <a:p>
          <a:endParaRPr lang="en-US" sz="1800"/>
        </a:p>
      </dgm:t>
    </dgm:pt>
    <dgm:pt modelId="{8890738D-A9FF-4B91-B070-3F7CEB7ABA3D}" type="sibTrans" cxnId="{20241993-755D-46A7-9EC6-F01DA6551131}">
      <dgm:prSet/>
      <dgm:spPr/>
      <dgm:t>
        <a:bodyPr/>
        <a:lstStyle/>
        <a:p>
          <a:endParaRPr lang="en-US" sz="1800"/>
        </a:p>
      </dgm:t>
    </dgm:pt>
    <dgm:pt modelId="{15037E42-BE39-4FDB-9001-D76D79110981}">
      <dgm:prSet phldrT="[Text]" custT="1"/>
      <dgm:spPr/>
      <dgm:t>
        <a:bodyPr/>
        <a:lstStyle/>
        <a:p>
          <a:r>
            <a:rPr lang="en-US" sz="1600" dirty="0"/>
            <a:t>Open Data</a:t>
          </a:r>
        </a:p>
      </dgm:t>
    </dgm:pt>
    <dgm:pt modelId="{56B1181A-358D-4248-8DBC-230B1A6146EE}" type="parTrans" cxnId="{2E66C2D6-D2BC-461C-AE67-62ADCEDF1CAE}">
      <dgm:prSet/>
      <dgm:spPr/>
      <dgm:t>
        <a:bodyPr/>
        <a:lstStyle/>
        <a:p>
          <a:endParaRPr lang="en-US" sz="1800"/>
        </a:p>
      </dgm:t>
    </dgm:pt>
    <dgm:pt modelId="{BB8CA0A4-F0F0-46F5-9557-7FA08DC0DF78}" type="sibTrans" cxnId="{2E66C2D6-D2BC-461C-AE67-62ADCEDF1CAE}">
      <dgm:prSet/>
      <dgm:spPr/>
      <dgm:t>
        <a:bodyPr/>
        <a:lstStyle/>
        <a:p>
          <a:endParaRPr lang="en-US" sz="1800"/>
        </a:p>
      </dgm:t>
    </dgm:pt>
    <dgm:pt modelId="{318C8979-D10A-49BF-82A0-2F450FADCD61}">
      <dgm:prSet phldrT="[Text]" custT="1"/>
      <dgm:spPr/>
      <dgm:t>
        <a:bodyPr/>
        <a:lstStyle/>
        <a:p>
          <a:r>
            <a:rPr lang="en-US" sz="1600" dirty="0"/>
            <a:t>Open Source</a:t>
          </a:r>
        </a:p>
      </dgm:t>
    </dgm:pt>
    <dgm:pt modelId="{21EE0904-3B4A-4E8A-8C29-2AC148923792}" type="parTrans" cxnId="{4C0EFB02-0809-4B74-B9F4-3A6FAE19874B}">
      <dgm:prSet/>
      <dgm:spPr/>
      <dgm:t>
        <a:bodyPr/>
        <a:lstStyle/>
        <a:p>
          <a:endParaRPr lang="en-US" sz="1800"/>
        </a:p>
      </dgm:t>
    </dgm:pt>
    <dgm:pt modelId="{61C075C4-20B0-4FA7-8160-3FAF8E2BB062}" type="sibTrans" cxnId="{4C0EFB02-0809-4B74-B9F4-3A6FAE19874B}">
      <dgm:prSet/>
      <dgm:spPr/>
      <dgm:t>
        <a:bodyPr/>
        <a:lstStyle/>
        <a:p>
          <a:endParaRPr lang="en-US" sz="1800"/>
        </a:p>
      </dgm:t>
    </dgm:pt>
    <dgm:pt modelId="{3EE17455-0168-47C0-A657-B6971304EAC0}">
      <dgm:prSet phldrT="[Text]" custT="1"/>
      <dgm:spPr/>
      <dgm:t>
        <a:bodyPr/>
        <a:lstStyle/>
        <a:p>
          <a:r>
            <a:rPr lang="en-US" sz="1600" dirty="0"/>
            <a:t>Open Educational Resources</a:t>
          </a:r>
        </a:p>
      </dgm:t>
    </dgm:pt>
    <dgm:pt modelId="{8D19378A-D276-4B44-ACB6-8A1D71EE4234}" type="parTrans" cxnId="{7CD0834E-EC13-4073-8D6B-41D79C977751}">
      <dgm:prSet/>
      <dgm:spPr/>
      <dgm:t>
        <a:bodyPr/>
        <a:lstStyle/>
        <a:p>
          <a:endParaRPr lang="en-US" sz="1800"/>
        </a:p>
      </dgm:t>
    </dgm:pt>
    <dgm:pt modelId="{1CEFAE5A-D7CC-402D-827B-D91F1810AC07}" type="sibTrans" cxnId="{7CD0834E-EC13-4073-8D6B-41D79C977751}">
      <dgm:prSet/>
      <dgm:spPr/>
      <dgm:t>
        <a:bodyPr/>
        <a:lstStyle/>
        <a:p>
          <a:endParaRPr lang="en-US" sz="1800"/>
        </a:p>
      </dgm:t>
    </dgm:pt>
    <dgm:pt modelId="{FFD776F4-25ED-4CBB-8824-3FFB5F684DD7}">
      <dgm:prSet phldrT="[Text]" custT="1"/>
      <dgm:spPr/>
      <dgm:t>
        <a:bodyPr/>
        <a:lstStyle/>
        <a:p>
          <a:r>
            <a:rPr lang="en-US" sz="1600" dirty="0"/>
            <a:t>Citizen Science</a:t>
          </a:r>
        </a:p>
      </dgm:t>
    </dgm:pt>
    <dgm:pt modelId="{19CE044C-F818-4911-A5F8-B90D130E33C6}" type="parTrans" cxnId="{5E8ED174-2E43-4AAE-8800-9E348DB92F03}">
      <dgm:prSet/>
      <dgm:spPr/>
      <dgm:t>
        <a:bodyPr/>
        <a:lstStyle/>
        <a:p>
          <a:endParaRPr lang="en-US" sz="1800"/>
        </a:p>
      </dgm:t>
    </dgm:pt>
    <dgm:pt modelId="{F3621623-A3E7-499E-ADD0-78BF0FD4FC39}" type="sibTrans" cxnId="{5E8ED174-2E43-4AAE-8800-9E348DB92F03}">
      <dgm:prSet/>
      <dgm:spPr/>
      <dgm:t>
        <a:bodyPr/>
        <a:lstStyle/>
        <a:p>
          <a:endParaRPr lang="en-US" sz="1800"/>
        </a:p>
      </dgm:t>
    </dgm:pt>
    <dgm:pt modelId="{78899F89-62BD-4F71-B5D9-BCBD2E14E17C}">
      <dgm:prSet phldrT="[Text]" custT="1"/>
      <dgm:spPr/>
      <dgm:t>
        <a:bodyPr/>
        <a:lstStyle/>
        <a:p>
          <a:r>
            <a:rPr lang="en-US" sz="1600" dirty="0"/>
            <a:t>Big Team Science</a:t>
          </a:r>
        </a:p>
      </dgm:t>
    </dgm:pt>
    <dgm:pt modelId="{C3885715-360C-4E3D-A85F-0BADC68CCB70}" type="parTrans" cxnId="{CEA9CB4F-B059-4B6F-94C1-61A3075F9701}">
      <dgm:prSet/>
      <dgm:spPr/>
      <dgm:t>
        <a:bodyPr/>
        <a:lstStyle/>
        <a:p>
          <a:endParaRPr lang="en-US" sz="1800"/>
        </a:p>
      </dgm:t>
    </dgm:pt>
    <dgm:pt modelId="{6EF0D5B9-F060-4BF0-929C-610C93B975EA}" type="sibTrans" cxnId="{CEA9CB4F-B059-4B6F-94C1-61A3075F9701}">
      <dgm:prSet/>
      <dgm:spPr/>
      <dgm:t>
        <a:bodyPr/>
        <a:lstStyle/>
        <a:p>
          <a:endParaRPr lang="en-US" sz="1800"/>
        </a:p>
      </dgm:t>
    </dgm:pt>
    <dgm:pt modelId="{88C7C22E-3654-4358-9990-5A59E0E58EC3}">
      <dgm:prSet phldrT="[Text]" custT="1"/>
      <dgm:spPr/>
      <dgm:t>
        <a:bodyPr/>
        <a:lstStyle/>
        <a:p>
          <a:r>
            <a:rPr lang="en-US" sz="1600" dirty="0"/>
            <a:t>Open Peer Review</a:t>
          </a:r>
        </a:p>
      </dgm:t>
    </dgm:pt>
    <dgm:pt modelId="{3FDC9522-2343-4AD3-9190-E2BE61E85403}" type="parTrans" cxnId="{D4235A4C-A005-4D17-B2F4-FD33CD0D3C1B}">
      <dgm:prSet/>
      <dgm:spPr/>
      <dgm:t>
        <a:bodyPr/>
        <a:lstStyle/>
        <a:p>
          <a:endParaRPr lang="en-US" sz="1800"/>
        </a:p>
      </dgm:t>
    </dgm:pt>
    <dgm:pt modelId="{D2DE9758-ED9F-4CD9-9CB1-64CA0E61FB05}" type="sibTrans" cxnId="{D4235A4C-A005-4D17-B2F4-FD33CD0D3C1B}">
      <dgm:prSet/>
      <dgm:spPr/>
      <dgm:t>
        <a:bodyPr/>
        <a:lstStyle/>
        <a:p>
          <a:endParaRPr lang="en-US" sz="1800"/>
        </a:p>
      </dgm:t>
    </dgm:pt>
    <dgm:pt modelId="{681167FC-F769-483D-9391-949768AE4092}">
      <dgm:prSet phldrT="[Text]" custT="1"/>
      <dgm:spPr/>
      <dgm:t>
        <a:bodyPr/>
        <a:lstStyle/>
        <a:p>
          <a:r>
            <a:rPr lang="en-US" sz="1200" dirty="0" err="1"/>
            <a:t>Uneingeschränkter</a:t>
          </a:r>
          <a:r>
            <a:rPr lang="en-US" sz="1200" dirty="0"/>
            <a:t> und </a:t>
          </a:r>
          <a:r>
            <a:rPr lang="en-US" sz="1200" dirty="0" err="1"/>
            <a:t>kostenloser</a:t>
          </a:r>
          <a:r>
            <a:rPr lang="en-US" sz="1200" dirty="0"/>
            <a:t> </a:t>
          </a:r>
          <a:r>
            <a:rPr lang="en-US" sz="1200" dirty="0" err="1"/>
            <a:t>Zugang</a:t>
          </a:r>
          <a:r>
            <a:rPr lang="en-US" sz="1200" dirty="0"/>
            <a:t> (</a:t>
          </a:r>
          <a:r>
            <a:rPr lang="en-US" sz="1200" dirty="0" err="1"/>
            <a:t>z.B</a:t>
          </a:r>
          <a:r>
            <a:rPr lang="en-US" sz="1200" dirty="0"/>
            <a:t>. </a:t>
          </a:r>
          <a:r>
            <a:rPr lang="en-US" sz="1200" dirty="0" err="1"/>
            <a:t>für</a:t>
          </a:r>
          <a:r>
            <a:rPr lang="en-US" sz="1200" dirty="0"/>
            <a:t> </a:t>
          </a:r>
          <a:r>
            <a:rPr lang="en-US" sz="1200" dirty="0" err="1"/>
            <a:t>Forschungsergebnisse</a:t>
          </a:r>
          <a:r>
            <a:rPr lang="en-US" sz="1200" dirty="0"/>
            <a:t>)</a:t>
          </a:r>
        </a:p>
      </dgm:t>
    </dgm:pt>
    <dgm:pt modelId="{496B4C56-DF8D-4A46-B560-C6C03256979D}" type="parTrans" cxnId="{71FD9B8F-AD1B-47F0-A455-6D26FEC2DB8B}">
      <dgm:prSet/>
      <dgm:spPr/>
      <dgm:t>
        <a:bodyPr/>
        <a:lstStyle/>
        <a:p>
          <a:endParaRPr lang="en-US" sz="1800"/>
        </a:p>
      </dgm:t>
    </dgm:pt>
    <dgm:pt modelId="{9F6F2010-E62D-4380-81F7-EDCB183121F3}" type="sibTrans" cxnId="{71FD9B8F-AD1B-47F0-A455-6D26FEC2DB8B}">
      <dgm:prSet/>
      <dgm:spPr/>
      <dgm:t>
        <a:bodyPr/>
        <a:lstStyle/>
        <a:p>
          <a:endParaRPr lang="en-US" sz="1800"/>
        </a:p>
      </dgm:t>
    </dgm:pt>
    <dgm:pt modelId="{563FAC6C-54AD-4DE6-94A8-CBF5A5A4E487}">
      <dgm:prSet phldrT="[Text]" custT="1"/>
      <dgm:spPr/>
      <dgm:t>
        <a:bodyPr/>
        <a:lstStyle/>
        <a:p>
          <a:r>
            <a:rPr lang="en-US" sz="1200" dirty="0" err="1"/>
            <a:t>Veröffentlichung</a:t>
          </a:r>
          <a:r>
            <a:rPr lang="en-US" sz="1200" dirty="0"/>
            <a:t> von </a:t>
          </a:r>
          <a:r>
            <a:rPr lang="en-US" sz="1200" dirty="0" err="1"/>
            <a:t>Forschungsmaterialien</a:t>
          </a:r>
          <a:endParaRPr lang="en-US" sz="1200" dirty="0"/>
        </a:p>
      </dgm:t>
    </dgm:pt>
    <dgm:pt modelId="{CDA5AAA4-B310-40D7-932C-F082BC0EB92A}" type="parTrans" cxnId="{7FF677DD-744A-4DDE-90C2-9741C1600550}">
      <dgm:prSet/>
      <dgm:spPr/>
      <dgm:t>
        <a:bodyPr/>
        <a:lstStyle/>
        <a:p>
          <a:endParaRPr lang="en-US" sz="1800"/>
        </a:p>
      </dgm:t>
    </dgm:pt>
    <dgm:pt modelId="{E51E538D-FCB8-456F-9C19-CD5EB0762D54}" type="sibTrans" cxnId="{7FF677DD-744A-4DDE-90C2-9741C1600550}">
      <dgm:prSet/>
      <dgm:spPr/>
      <dgm:t>
        <a:bodyPr/>
        <a:lstStyle/>
        <a:p>
          <a:endParaRPr lang="en-US" sz="1800"/>
        </a:p>
      </dgm:t>
    </dgm:pt>
    <dgm:pt modelId="{600F4CB9-D82A-4D30-9176-1E2167717CCB}">
      <dgm:prSet phldrT="[Text]" custT="1"/>
      <dgm:spPr/>
      <dgm:t>
        <a:bodyPr/>
        <a:lstStyle/>
        <a:p>
          <a:r>
            <a:rPr lang="en-US" sz="1200" dirty="0" err="1"/>
            <a:t>Aufbereitung</a:t>
          </a:r>
          <a:r>
            <a:rPr lang="en-US" sz="1200" dirty="0"/>
            <a:t> und </a:t>
          </a:r>
          <a:r>
            <a:rPr lang="en-US" sz="1200" dirty="0" err="1"/>
            <a:t>Teilen</a:t>
          </a:r>
          <a:r>
            <a:rPr lang="en-US" sz="1200" dirty="0"/>
            <a:t> von </a:t>
          </a:r>
          <a:r>
            <a:rPr lang="en-US" sz="1200" dirty="0" err="1"/>
            <a:t>Forschungsdaten</a:t>
          </a:r>
          <a:endParaRPr lang="en-US" sz="1200" dirty="0"/>
        </a:p>
      </dgm:t>
    </dgm:pt>
    <dgm:pt modelId="{C22D994C-F451-453F-A585-7D9904B6D308}" type="parTrans" cxnId="{8A76A699-9D6B-4CC8-8E05-3950E96FCA7B}">
      <dgm:prSet/>
      <dgm:spPr/>
      <dgm:t>
        <a:bodyPr/>
        <a:lstStyle/>
        <a:p>
          <a:endParaRPr lang="en-US" sz="1800"/>
        </a:p>
      </dgm:t>
    </dgm:pt>
    <dgm:pt modelId="{595EB462-2B36-4148-9804-A06FBFB5740D}" type="sibTrans" cxnId="{8A76A699-9D6B-4CC8-8E05-3950E96FCA7B}">
      <dgm:prSet/>
      <dgm:spPr/>
      <dgm:t>
        <a:bodyPr/>
        <a:lstStyle/>
        <a:p>
          <a:endParaRPr lang="en-US" sz="1800"/>
        </a:p>
      </dgm:t>
    </dgm:pt>
    <dgm:pt modelId="{F2425FC5-5EEC-4356-A16F-C163F73B5E30}">
      <dgm:prSet phldrT="[Text]" custT="1"/>
      <dgm:spPr/>
      <dgm:t>
        <a:bodyPr/>
        <a:lstStyle/>
        <a:p>
          <a:r>
            <a:rPr lang="en-US" sz="1200" dirty="0" err="1"/>
            <a:t>Offenlegung</a:t>
          </a:r>
          <a:r>
            <a:rPr lang="en-US" sz="1200" dirty="0"/>
            <a:t> von </a:t>
          </a:r>
          <a:r>
            <a:rPr lang="en-US" sz="1200" dirty="0" err="1"/>
            <a:t>Programmcode</a:t>
          </a:r>
          <a:endParaRPr lang="en-US" sz="1200" dirty="0"/>
        </a:p>
      </dgm:t>
    </dgm:pt>
    <dgm:pt modelId="{210B5756-56D5-4938-95C5-C04E22B13A2D}" type="parTrans" cxnId="{BB8A9571-6A0B-47D5-9BD7-A68F6E66FB44}">
      <dgm:prSet/>
      <dgm:spPr/>
      <dgm:t>
        <a:bodyPr/>
        <a:lstStyle/>
        <a:p>
          <a:endParaRPr lang="en-US" sz="1800"/>
        </a:p>
      </dgm:t>
    </dgm:pt>
    <dgm:pt modelId="{C4E87FBA-2850-4C57-9892-EABD35487B09}" type="sibTrans" cxnId="{BB8A9571-6A0B-47D5-9BD7-A68F6E66FB44}">
      <dgm:prSet/>
      <dgm:spPr/>
      <dgm:t>
        <a:bodyPr/>
        <a:lstStyle/>
        <a:p>
          <a:endParaRPr lang="en-US" sz="1800"/>
        </a:p>
      </dgm:t>
    </dgm:pt>
    <dgm:pt modelId="{71755954-522A-4207-A60E-9F9D79D25FE7}">
      <dgm:prSet phldrT="[Text]" custT="1"/>
      <dgm:spPr/>
      <dgm:t>
        <a:bodyPr/>
        <a:lstStyle/>
        <a:p>
          <a:r>
            <a:rPr lang="en-US" sz="1200" dirty="0" err="1"/>
            <a:t>Teilen</a:t>
          </a:r>
          <a:r>
            <a:rPr lang="en-US" sz="1200" dirty="0"/>
            <a:t> von </a:t>
          </a:r>
          <a:r>
            <a:rPr lang="en-US" sz="1200" dirty="0" err="1"/>
            <a:t>Lehrmaterialien</a:t>
          </a:r>
          <a:endParaRPr lang="en-US" sz="1200" dirty="0"/>
        </a:p>
      </dgm:t>
    </dgm:pt>
    <dgm:pt modelId="{AA66DA06-1F29-441E-92AE-031E9F28C148}" type="parTrans" cxnId="{0A19E5BD-166C-40A5-9139-7A05A243C6FA}">
      <dgm:prSet/>
      <dgm:spPr/>
      <dgm:t>
        <a:bodyPr/>
        <a:lstStyle/>
        <a:p>
          <a:endParaRPr lang="en-US" sz="1800"/>
        </a:p>
      </dgm:t>
    </dgm:pt>
    <dgm:pt modelId="{DEA0D6FC-1773-4580-AE7F-929402123877}" type="sibTrans" cxnId="{0A19E5BD-166C-40A5-9139-7A05A243C6FA}">
      <dgm:prSet/>
      <dgm:spPr/>
      <dgm:t>
        <a:bodyPr/>
        <a:lstStyle/>
        <a:p>
          <a:endParaRPr lang="en-US" sz="1800"/>
        </a:p>
      </dgm:t>
    </dgm:pt>
    <dgm:pt modelId="{4AE0A1E5-68AE-4CD8-AA6E-A66227553B99}">
      <dgm:prSet phldrT="[Text]" custT="1"/>
      <dgm:spPr/>
      <dgm:t>
        <a:bodyPr/>
        <a:lstStyle/>
        <a:p>
          <a:r>
            <a:rPr lang="en-US" sz="1200" dirty="0" err="1"/>
            <a:t>Beteiligung</a:t>
          </a:r>
          <a:r>
            <a:rPr lang="en-US" sz="1200" dirty="0"/>
            <a:t> von </a:t>
          </a:r>
          <a:r>
            <a:rPr lang="en-US" sz="1200" dirty="0" err="1"/>
            <a:t>Nichtwissenschaftler</a:t>
          </a:r>
          <a:r>
            <a:rPr lang="en-US" sz="1200" dirty="0"/>
            <a:t>*</a:t>
          </a:r>
          <a:r>
            <a:rPr lang="en-US" sz="1200" dirty="0" err="1"/>
            <a:t>innen</a:t>
          </a:r>
          <a:r>
            <a:rPr lang="en-US" sz="1200" dirty="0"/>
            <a:t> </a:t>
          </a:r>
          <a:r>
            <a:rPr lang="en-US" sz="1200" dirty="0" err="1"/>
            <a:t>beim</a:t>
          </a:r>
          <a:r>
            <a:rPr lang="en-US" sz="1200" dirty="0"/>
            <a:t> </a:t>
          </a:r>
          <a:r>
            <a:rPr lang="en-US" sz="1200" dirty="0" err="1"/>
            <a:t>Forschungsprozess</a:t>
          </a:r>
          <a:r>
            <a:rPr lang="en-US" sz="1200" dirty="0"/>
            <a:t> (</a:t>
          </a:r>
          <a:r>
            <a:rPr lang="en-US" sz="1200" dirty="0" err="1"/>
            <a:t>z.B</a:t>
          </a:r>
          <a:r>
            <a:rPr lang="en-US" sz="1200" dirty="0"/>
            <a:t>. </a:t>
          </a:r>
          <a:r>
            <a:rPr lang="en-US" sz="1200" dirty="0" err="1"/>
            <a:t>Datenerhebung</a:t>
          </a:r>
          <a:r>
            <a:rPr lang="en-US" sz="1200" dirty="0"/>
            <a:t> </a:t>
          </a:r>
          <a:r>
            <a:rPr lang="en-US" sz="1200" dirty="0" err="1"/>
            <a:t>oder</a:t>
          </a:r>
          <a:r>
            <a:rPr lang="en-US" sz="1200" dirty="0"/>
            <a:t> </a:t>
          </a:r>
          <a:r>
            <a:rPr lang="en-US" sz="1200" dirty="0" err="1"/>
            <a:t>Datenverarbeitung</a:t>
          </a:r>
          <a:r>
            <a:rPr lang="en-US" sz="1200" dirty="0"/>
            <a:t>)</a:t>
          </a:r>
        </a:p>
      </dgm:t>
    </dgm:pt>
    <dgm:pt modelId="{FA82B4E2-7D70-4B2B-A1C9-9DA17C789963}" type="parTrans" cxnId="{74023D4E-F7AE-446B-97FF-592BC7D0344B}">
      <dgm:prSet/>
      <dgm:spPr/>
      <dgm:t>
        <a:bodyPr/>
        <a:lstStyle/>
        <a:p>
          <a:endParaRPr lang="en-US" sz="1800"/>
        </a:p>
      </dgm:t>
    </dgm:pt>
    <dgm:pt modelId="{5B2396E7-C69D-4440-836E-D4B26D1CDF5E}" type="sibTrans" cxnId="{74023D4E-F7AE-446B-97FF-592BC7D0344B}">
      <dgm:prSet/>
      <dgm:spPr/>
      <dgm:t>
        <a:bodyPr/>
        <a:lstStyle/>
        <a:p>
          <a:endParaRPr lang="en-US" sz="1800"/>
        </a:p>
      </dgm:t>
    </dgm:pt>
    <dgm:pt modelId="{0F1227CD-53E5-4ED5-B548-E55AEC2989F4}">
      <dgm:prSet phldrT="[Text]" custT="1"/>
      <dgm:spPr/>
      <dgm:t>
        <a:bodyPr/>
        <a:lstStyle/>
        <a:p>
          <a:r>
            <a:rPr lang="en-US" sz="1200" dirty="0" err="1"/>
            <a:t>Zusammenschluss</a:t>
          </a:r>
          <a:r>
            <a:rPr lang="en-US" sz="1200" dirty="0"/>
            <a:t> </a:t>
          </a:r>
          <a:r>
            <a:rPr lang="en-US" sz="1200" dirty="0" err="1"/>
            <a:t>großer</a:t>
          </a:r>
          <a:r>
            <a:rPr lang="en-US" sz="1200" dirty="0"/>
            <a:t> </a:t>
          </a:r>
          <a:r>
            <a:rPr lang="en-US" sz="1200" dirty="0" err="1"/>
            <a:t>wissenschaftlicher</a:t>
          </a:r>
          <a:r>
            <a:rPr lang="en-US" sz="1200" dirty="0"/>
            <a:t> Communities</a:t>
          </a:r>
        </a:p>
      </dgm:t>
    </dgm:pt>
    <dgm:pt modelId="{05D2FB76-1DD5-4847-A3BA-EAC471732EE0}" type="parTrans" cxnId="{666A9052-82D9-42D3-B4AD-963451FA7572}">
      <dgm:prSet/>
      <dgm:spPr/>
      <dgm:t>
        <a:bodyPr/>
        <a:lstStyle/>
        <a:p>
          <a:endParaRPr lang="en-US" sz="1800"/>
        </a:p>
      </dgm:t>
    </dgm:pt>
    <dgm:pt modelId="{38AF780E-A7E1-4E55-B90D-042F61A591E5}" type="sibTrans" cxnId="{666A9052-82D9-42D3-B4AD-963451FA7572}">
      <dgm:prSet/>
      <dgm:spPr/>
      <dgm:t>
        <a:bodyPr/>
        <a:lstStyle/>
        <a:p>
          <a:endParaRPr lang="en-US" sz="1800"/>
        </a:p>
      </dgm:t>
    </dgm:pt>
    <dgm:pt modelId="{73BF7BDB-9607-43C6-AA5D-24B174901C0A}">
      <dgm:prSet phldrT="[Text]" custT="1"/>
      <dgm:spPr/>
      <dgm:t>
        <a:bodyPr/>
        <a:lstStyle/>
        <a:p>
          <a:r>
            <a:rPr lang="en-US" sz="1200" dirty="0" err="1"/>
            <a:t>Nachverfolgbarer</a:t>
          </a:r>
          <a:r>
            <a:rPr lang="en-US" sz="1200" dirty="0"/>
            <a:t> </a:t>
          </a:r>
          <a:r>
            <a:rPr lang="en-US" sz="1200" dirty="0" err="1"/>
            <a:t>Wissenschaftlicher</a:t>
          </a:r>
          <a:r>
            <a:rPr lang="en-US" sz="1200" dirty="0"/>
            <a:t> </a:t>
          </a:r>
          <a:r>
            <a:rPr lang="en-US" sz="1200" dirty="0" err="1"/>
            <a:t>Diskurs</a:t>
          </a:r>
          <a:r>
            <a:rPr lang="en-US" sz="1200" dirty="0"/>
            <a:t> und </a:t>
          </a:r>
          <a:r>
            <a:rPr lang="en-US" sz="1200" dirty="0" err="1"/>
            <a:t>Qualitätssicherung</a:t>
          </a:r>
          <a:r>
            <a:rPr lang="en-US" sz="1200" dirty="0"/>
            <a:t> in der </a:t>
          </a:r>
          <a:r>
            <a:rPr lang="en-US" sz="1200" dirty="0" err="1"/>
            <a:t>öffentlichen</a:t>
          </a:r>
          <a:r>
            <a:rPr lang="en-US" sz="1200" dirty="0"/>
            <a:t> </a:t>
          </a:r>
          <a:r>
            <a:rPr lang="en-US" sz="1200" dirty="0" err="1"/>
            <a:t>Sphäre</a:t>
          </a:r>
          <a:endParaRPr lang="en-US" sz="1200" dirty="0"/>
        </a:p>
      </dgm:t>
    </dgm:pt>
    <dgm:pt modelId="{F99BF9AC-CBAB-4FAE-9F9E-EE75DB23FFCD}" type="parTrans" cxnId="{8DC484C3-34CB-4455-BF5E-E55E6C8845DB}">
      <dgm:prSet/>
      <dgm:spPr/>
      <dgm:t>
        <a:bodyPr/>
        <a:lstStyle/>
        <a:p>
          <a:endParaRPr lang="en-US" sz="1800"/>
        </a:p>
      </dgm:t>
    </dgm:pt>
    <dgm:pt modelId="{87339D85-F659-400D-BFEB-4CEA1CBD71DF}" type="sibTrans" cxnId="{8DC484C3-34CB-4455-BF5E-E55E6C8845DB}">
      <dgm:prSet/>
      <dgm:spPr/>
      <dgm:t>
        <a:bodyPr/>
        <a:lstStyle/>
        <a:p>
          <a:endParaRPr lang="en-US" sz="1800"/>
        </a:p>
      </dgm:t>
    </dgm:pt>
    <dgm:pt modelId="{85512E46-F3DB-4C19-863D-4893CE31220F}" type="pres">
      <dgm:prSet presAssocID="{2453CC0A-1441-4F72-AE68-082965212212}" presName="Name0" presStyleCnt="0">
        <dgm:presLayoutVars>
          <dgm:dir/>
          <dgm:resizeHandles val="exact"/>
        </dgm:presLayoutVars>
      </dgm:prSet>
      <dgm:spPr/>
    </dgm:pt>
    <dgm:pt modelId="{F540D781-6830-4B74-A275-687FB6AACC6F}" type="pres">
      <dgm:prSet presAssocID="{9B65AE8F-A421-494C-8C5A-F27811B11B76}" presName="composite" presStyleCnt="0"/>
      <dgm:spPr/>
    </dgm:pt>
    <dgm:pt modelId="{DF72D210-16A7-4F95-84C6-DDE31A9A78EB}" type="pres">
      <dgm:prSet presAssocID="{9B65AE8F-A421-494C-8C5A-F27811B11B76}" presName="rect1" presStyleLbl="trAlignAcc1" presStyleIdx="0" presStyleCnt="8">
        <dgm:presLayoutVars>
          <dgm:bulletEnabled val="1"/>
        </dgm:presLayoutVars>
      </dgm:prSet>
      <dgm:spPr/>
    </dgm:pt>
    <dgm:pt modelId="{2DF3B7CD-0191-4103-BD12-FCF919CE4DA5}" type="pres">
      <dgm:prSet presAssocID="{9B65AE8F-A421-494C-8C5A-F27811B11B76}" presName="rect2" presStyleLbl="fgImgPlace1" presStyleIdx="0" presStyleCnt="8"/>
      <dgm:spPr/>
    </dgm:pt>
    <dgm:pt modelId="{A36A2832-FAAC-4D8D-81F3-048456E425E3}" type="pres">
      <dgm:prSet presAssocID="{E6C59E02-A9A9-4A6A-B9C2-C963F9622F1E}" presName="sibTrans" presStyleCnt="0"/>
      <dgm:spPr/>
    </dgm:pt>
    <dgm:pt modelId="{358C2400-9674-479F-8532-7E91F84CBFCC}" type="pres">
      <dgm:prSet presAssocID="{3083B140-C1D4-4AE4-9094-C882B004A293}" presName="composite" presStyleCnt="0"/>
      <dgm:spPr/>
    </dgm:pt>
    <dgm:pt modelId="{B0F8CCE0-559B-4DF2-B4AE-17602425B3C9}" type="pres">
      <dgm:prSet presAssocID="{3083B140-C1D4-4AE4-9094-C882B004A293}" presName="rect1" presStyleLbl="trAlignAcc1" presStyleIdx="1" presStyleCnt="8">
        <dgm:presLayoutVars>
          <dgm:bulletEnabled val="1"/>
        </dgm:presLayoutVars>
      </dgm:prSet>
      <dgm:spPr/>
    </dgm:pt>
    <dgm:pt modelId="{24CEF428-F3F7-422B-B6CE-F559546322D2}" type="pres">
      <dgm:prSet presAssocID="{3083B140-C1D4-4AE4-9094-C882B004A293}" presName="rect2" presStyleLbl="fgImgPlace1" presStyleIdx="1" presStyleCnt="8"/>
      <dgm:spPr/>
    </dgm:pt>
    <dgm:pt modelId="{AFBCCF54-C279-42F1-85FE-306581C4582F}" type="pres">
      <dgm:prSet presAssocID="{8890738D-A9FF-4B91-B070-3F7CEB7ABA3D}" presName="sibTrans" presStyleCnt="0"/>
      <dgm:spPr/>
    </dgm:pt>
    <dgm:pt modelId="{80D5E9BC-B202-444E-89B2-6A78D984FCD2}" type="pres">
      <dgm:prSet presAssocID="{15037E42-BE39-4FDB-9001-D76D79110981}" presName="composite" presStyleCnt="0"/>
      <dgm:spPr/>
    </dgm:pt>
    <dgm:pt modelId="{0C12BD03-181C-4263-969F-AAE2546C4D02}" type="pres">
      <dgm:prSet presAssocID="{15037E42-BE39-4FDB-9001-D76D79110981}" presName="rect1" presStyleLbl="trAlignAcc1" presStyleIdx="2" presStyleCnt="8">
        <dgm:presLayoutVars>
          <dgm:bulletEnabled val="1"/>
        </dgm:presLayoutVars>
      </dgm:prSet>
      <dgm:spPr/>
    </dgm:pt>
    <dgm:pt modelId="{ED5424D3-85AF-49A0-9FF5-A53D1FAE11F7}" type="pres">
      <dgm:prSet presAssocID="{15037E42-BE39-4FDB-9001-D76D79110981}" presName="rect2" presStyleLbl="fgImgPlace1" presStyleIdx="2" presStyleCnt="8"/>
      <dgm:spPr/>
    </dgm:pt>
    <dgm:pt modelId="{6053924C-67B8-4638-A17B-EAB1864EF47D}" type="pres">
      <dgm:prSet presAssocID="{BB8CA0A4-F0F0-46F5-9557-7FA08DC0DF78}" presName="sibTrans" presStyleCnt="0"/>
      <dgm:spPr/>
    </dgm:pt>
    <dgm:pt modelId="{AD517EDF-D83F-4F9E-B7F0-3D908DFC1258}" type="pres">
      <dgm:prSet presAssocID="{318C8979-D10A-49BF-82A0-2F450FADCD61}" presName="composite" presStyleCnt="0"/>
      <dgm:spPr/>
    </dgm:pt>
    <dgm:pt modelId="{20174927-3640-4DAA-A990-E83CED575228}" type="pres">
      <dgm:prSet presAssocID="{318C8979-D10A-49BF-82A0-2F450FADCD61}" presName="rect1" presStyleLbl="trAlignAcc1" presStyleIdx="3" presStyleCnt="8">
        <dgm:presLayoutVars>
          <dgm:bulletEnabled val="1"/>
        </dgm:presLayoutVars>
      </dgm:prSet>
      <dgm:spPr/>
    </dgm:pt>
    <dgm:pt modelId="{788CB696-3EC6-4068-9ACB-4878CD2BB3B4}" type="pres">
      <dgm:prSet presAssocID="{318C8979-D10A-49BF-82A0-2F450FADCD61}" presName="rect2" presStyleLbl="fgImgPlace1" presStyleIdx="3" presStyleCnt="8"/>
      <dgm:spPr/>
    </dgm:pt>
    <dgm:pt modelId="{6F94C6E7-EC98-4201-A97C-242A4BE6D05C}" type="pres">
      <dgm:prSet presAssocID="{61C075C4-20B0-4FA7-8160-3FAF8E2BB062}" presName="sibTrans" presStyleCnt="0"/>
      <dgm:spPr/>
    </dgm:pt>
    <dgm:pt modelId="{DF2787E9-DECF-474C-89F4-8246C8C656CE}" type="pres">
      <dgm:prSet presAssocID="{3EE17455-0168-47C0-A657-B6971304EAC0}" presName="composite" presStyleCnt="0"/>
      <dgm:spPr/>
    </dgm:pt>
    <dgm:pt modelId="{59A86A9C-E9D4-4578-9053-4AB2EBD96DC8}" type="pres">
      <dgm:prSet presAssocID="{3EE17455-0168-47C0-A657-B6971304EAC0}" presName="rect1" presStyleLbl="trAlignAcc1" presStyleIdx="4" presStyleCnt="8">
        <dgm:presLayoutVars>
          <dgm:bulletEnabled val="1"/>
        </dgm:presLayoutVars>
      </dgm:prSet>
      <dgm:spPr/>
    </dgm:pt>
    <dgm:pt modelId="{66F27817-EC29-4332-97DE-635B75EDB46D}" type="pres">
      <dgm:prSet presAssocID="{3EE17455-0168-47C0-A657-B6971304EAC0}" presName="rect2" presStyleLbl="fgImgPlace1" presStyleIdx="4" presStyleCnt="8"/>
      <dgm:spPr/>
    </dgm:pt>
    <dgm:pt modelId="{48F69559-8285-4E10-8525-46E2D443C043}" type="pres">
      <dgm:prSet presAssocID="{1CEFAE5A-D7CC-402D-827B-D91F1810AC07}" presName="sibTrans" presStyleCnt="0"/>
      <dgm:spPr/>
    </dgm:pt>
    <dgm:pt modelId="{6FF0BBC6-2042-4A6B-99A2-B03C57537FD7}" type="pres">
      <dgm:prSet presAssocID="{FFD776F4-25ED-4CBB-8824-3FFB5F684DD7}" presName="composite" presStyleCnt="0"/>
      <dgm:spPr/>
    </dgm:pt>
    <dgm:pt modelId="{15BF9CE3-737B-4CC2-B893-F21F6FFA5AAC}" type="pres">
      <dgm:prSet presAssocID="{FFD776F4-25ED-4CBB-8824-3FFB5F684DD7}" presName="rect1" presStyleLbl="trAlignAcc1" presStyleIdx="5" presStyleCnt="8">
        <dgm:presLayoutVars>
          <dgm:bulletEnabled val="1"/>
        </dgm:presLayoutVars>
      </dgm:prSet>
      <dgm:spPr/>
    </dgm:pt>
    <dgm:pt modelId="{4ABA37DE-C3F9-4DCB-A47F-DED921C560A9}" type="pres">
      <dgm:prSet presAssocID="{FFD776F4-25ED-4CBB-8824-3FFB5F684DD7}" presName="rect2" presStyleLbl="fgImgPlace1" presStyleIdx="5" presStyleCnt="8"/>
      <dgm:spPr/>
    </dgm:pt>
    <dgm:pt modelId="{605DCDC6-C39D-49ED-9DC6-D76906CF347D}" type="pres">
      <dgm:prSet presAssocID="{F3621623-A3E7-499E-ADD0-78BF0FD4FC39}" presName="sibTrans" presStyleCnt="0"/>
      <dgm:spPr/>
    </dgm:pt>
    <dgm:pt modelId="{9380CA88-BF97-453C-BC67-CC08ADD4E7E5}" type="pres">
      <dgm:prSet presAssocID="{78899F89-62BD-4F71-B5D9-BCBD2E14E17C}" presName="composite" presStyleCnt="0"/>
      <dgm:spPr/>
    </dgm:pt>
    <dgm:pt modelId="{0A02814B-D27F-4791-95C3-AA1082F0DB29}" type="pres">
      <dgm:prSet presAssocID="{78899F89-62BD-4F71-B5D9-BCBD2E14E17C}" presName="rect1" presStyleLbl="trAlignAcc1" presStyleIdx="6" presStyleCnt="8">
        <dgm:presLayoutVars>
          <dgm:bulletEnabled val="1"/>
        </dgm:presLayoutVars>
      </dgm:prSet>
      <dgm:spPr/>
    </dgm:pt>
    <dgm:pt modelId="{24FBF5A0-2A70-4385-AC7F-B63324703A0A}" type="pres">
      <dgm:prSet presAssocID="{78899F89-62BD-4F71-B5D9-BCBD2E14E17C}" presName="rect2" presStyleLbl="fgImgPlace1" presStyleIdx="6" presStyleCnt="8"/>
      <dgm:spPr/>
    </dgm:pt>
    <dgm:pt modelId="{211816E7-903C-4E8B-BF80-1DDD914D7B7B}" type="pres">
      <dgm:prSet presAssocID="{6EF0D5B9-F060-4BF0-929C-610C93B975EA}" presName="sibTrans" presStyleCnt="0"/>
      <dgm:spPr/>
    </dgm:pt>
    <dgm:pt modelId="{7061925C-DDED-43CE-B798-E2D50C387DBC}" type="pres">
      <dgm:prSet presAssocID="{88C7C22E-3654-4358-9990-5A59E0E58EC3}" presName="composite" presStyleCnt="0"/>
      <dgm:spPr/>
    </dgm:pt>
    <dgm:pt modelId="{88A44DD6-3C3F-4EA4-BB3A-6AB8BA3C0A2C}" type="pres">
      <dgm:prSet presAssocID="{88C7C22E-3654-4358-9990-5A59E0E58EC3}" presName="rect1" presStyleLbl="trAlignAcc1" presStyleIdx="7" presStyleCnt="8">
        <dgm:presLayoutVars>
          <dgm:bulletEnabled val="1"/>
        </dgm:presLayoutVars>
      </dgm:prSet>
      <dgm:spPr/>
    </dgm:pt>
    <dgm:pt modelId="{5A014310-7DF4-478F-92E0-A03F0DEB7E39}" type="pres">
      <dgm:prSet presAssocID="{88C7C22E-3654-4358-9990-5A59E0E58EC3}" presName="rect2" presStyleLbl="fgImgPlace1" presStyleIdx="7" presStyleCnt="8"/>
      <dgm:spPr/>
    </dgm:pt>
  </dgm:ptLst>
  <dgm:cxnLst>
    <dgm:cxn modelId="{4C0EFB02-0809-4B74-B9F4-3A6FAE19874B}" srcId="{2453CC0A-1441-4F72-AE68-082965212212}" destId="{318C8979-D10A-49BF-82A0-2F450FADCD61}" srcOrd="3" destOrd="0" parTransId="{21EE0904-3B4A-4E8A-8C29-2AC148923792}" sibTransId="{61C075C4-20B0-4FA7-8160-3FAF8E2BB062}"/>
    <dgm:cxn modelId="{4221520F-4BAB-4454-9B90-AC67A43480ED}" type="presOf" srcId="{71755954-522A-4207-A60E-9F9D79D25FE7}" destId="{59A86A9C-E9D4-4578-9053-4AB2EBD96DC8}" srcOrd="0" destOrd="1" presId="urn:microsoft.com/office/officeart/2008/layout/PictureStrips"/>
    <dgm:cxn modelId="{E4328E18-3F6D-4F5A-A494-BB6DDBE82B5F}" type="presOf" srcId="{FFD776F4-25ED-4CBB-8824-3FFB5F684DD7}" destId="{15BF9CE3-737B-4CC2-B893-F21F6FFA5AAC}" srcOrd="0" destOrd="0" presId="urn:microsoft.com/office/officeart/2008/layout/PictureStrips"/>
    <dgm:cxn modelId="{BF91DC25-7B48-417A-B634-8E912EA09951}" type="presOf" srcId="{563FAC6C-54AD-4DE6-94A8-CBF5A5A4E487}" destId="{B0F8CCE0-559B-4DF2-B4AE-17602425B3C9}" srcOrd="0" destOrd="1" presId="urn:microsoft.com/office/officeart/2008/layout/PictureStrips"/>
    <dgm:cxn modelId="{FB9A663E-4200-4676-A5E4-8D22F3185CC9}" type="presOf" srcId="{600F4CB9-D82A-4D30-9176-1E2167717CCB}" destId="{0C12BD03-181C-4263-969F-AAE2546C4D02}" srcOrd="0" destOrd="1" presId="urn:microsoft.com/office/officeart/2008/layout/PictureStrips"/>
    <dgm:cxn modelId="{E0388044-BD92-454D-A045-578E646FD4CA}" type="presOf" srcId="{F2425FC5-5EEC-4356-A16F-C163F73B5E30}" destId="{20174927-3640-4DAA-A990-E83CED575228}" srcOrd="0" destOrd="1" presId="urn:microsoft.com/office/officeart/2008/layout/PictureStrips"/>
    <dgm:cxn modelId="{A5ED034C-1280-4F63-BB13-69A53D59488F}" type="presOf" srcId="{681167FC-F769-483D-9391-949768AE4092}" destId="{DF72D210-16A7-4F95-84C6-DDE31A9A78EB}" srcOrd="0" destOrd="1" presId="urn:microsoft.com/office/officeart/2008/layout/PictureStrips"/>
    <dgm:cxn modelId="{D4235A4C-A005-4D17-B2F4-FD33CD0D3C1B}" srcId="{2453CC0A-1441-4F72-AE68-082965212212}" destId="{88C7C22E-3654-4358-9990-5A59E0E58EC3}" srcOrd="7" destOrd="0" parTransId="{3FDC9522-2343-4AD3-9190-E2BE61E85403}" sibTransId="{D2DE9758-ED9F-4CD9-9CB1-64CA0E61FB05}"/>
    <dgm:cxn modelId="{74023D4E-F7AE-446B-97FF-592BC7D0344B}" srcId="{FFD776F4-25ED-4CBB-8824-3FFB5F684DD7}" destId="{4AE0A1E5-68AE-4CD8-AA6E-A66227553B99}" srcOrd="0" destOrd="0" parTransId="{FA82B4E2-7D70-4B2B-A1C9-9DA17C789963}" sibTransId="{5B2396E7-C69D-4440-836E-D4B26D1CDF5E}"/>
    <dgm:cxn modelId="{7CD0834E-EC13-4073-8D6B-41D79C977751}" srcId="{2453CC0A-1441-4F72-AE68-082965212212}" destId="{3EE17455-0168-47C0-A657-B6971304EAC0}" srcOrd="4" destOrd="0" parTransId="{8D19378A-D276-4B44-ACB6-8A1D71EE4234}" sibTransId="{1CEFAE5A-D7CC-402D-827B-D91F1810AC07}"/>
    <dgm:cxn modelId="{CEA9CB4F-B059-4B6F-94C1-61A3075F9701}" srcId="{2453CC0A-1441-4F72-AE68-082965212212}" destId="{78899F89-62BD-4F71-B5D9-BCBD2E14E17C}" srcOrd="6" destOrd="0" parTransId="{C3885715-360C-4E3D-A85F-0BADC68CCB70}" sibTransId="{6EF0D5B9-F060-4BF0-929C-610C93B975EA}"/>
    <dgm:cxn modelId="{BB8A9571-6A0B-47D5-9BD7-A68F6E66FB44}" srcId="{318C8979-D10A-49BF-82A0-2F450FADCD61}" destId="{F2425FC5-5EEC-4356-A16F-C163F73B5E30}" srcOrd="0" destOrd="0" parTransId="{210B5756-56D5-4938-95C5-C04E22B13A2D}" sibTransId="{C4E87FBA-2850-4C57-9892-EABD35487B09}"/>
    <dgm:cxn modelId="{666A9052-82D9-42D3-B4AD-963451FA7572}" srcId="{78899F89-62BD-4F71-B5D9-BCBD2E14E17C}" destId="{0F1227CD-53E5-4ED5-B548-E55AEC2989F4}" srcOrd="0" destOrd="0" parTransId="{05D2FB76-1DD5-4847-A3BA-EAC471732EE0}" sibTransId="{38AF780E-A7E1-4E55-B90D-042F61A591E5}"/>
    <dgm:cxn modelId="{18709B52-6FB2-45DE-864A-9AB6B0347081}" type="presOf" srcId="{4AE0A1E5-68AE-4CD8-AA6E-A66227553B99}" destId="{15BF9CE3-737B-4CC2-B893-F21F6FFA5AAC}" srcOrd="0" destOrd="1" presId="urn:microsoft.com/office/officeart/2008/layout/PictureStrips"/>
    <dgm:cxn modelId="{5E8ED174-2E43-4AAE-8800-9E348DB92F03}" srcId="{2453CC0A-1441-4F72-AE68-082965212212}" destId="{FFD776F4-25ED-4CBB-8824-3FFB5F684DD7}" srcOrd="5" destOrd="0" parTransId="{19CE044C-F818-4911-A5F8-B90D130E33C6}" sibTransId="{F3621623-A3E7-499E-ADD0-78BF0FD4FC39}"/>
    <dgm:cxn modelId="{1FF8C485-3560-4C8D-8DE0-83A66EFD28ED}" type="presOf" srcId="{2453CC0A-1441-4F72-AE68-082965212212}" destId="{85512E46-F3DB-4C19-863D-4893CE31220F}" srcOrd="0" destOrd="0" presId="urn:microsoft.com/office/officeart/2008/layout/PictureStrips"/>
    <dgm:cxn modelId="{71FD9B8F-AD1B-47F0-A455-6D26FEC2DB8B}" srcId="{9B65AE8F-A421-494C-8C5A-F27811B11B76}" destId="{681167FC-F769-483D-9391-949768AE4092}" srcOrd="0" destOrd="0" parTransId="{496B4C56-DF8D-4A46-B560-C6C03256979D}" sibTransId="{9F6F2010-E62D-4380-81F7-EDCB183121F3}"/>
    <dgm:cxn modelId="{FAA2C38F-CC9E-4F0D-AEBC-F46AFA8C50ED}" type="presOf" srcId="{9B65AE8F-A421-494C-8C5A-F27811B11B76}" destId="{DF72D210-16A7-4F95-84C6-DDE31A9A78EB}" srcOrd="0" destOrd="0" presId="urn:microsoft.com/office/officeart/2008/layout/PictureStrips"/>
    <dgm:cxn modelId="{20241993-755D-46A7-9EC6-F01DA6551131}" srcId="{2453CC0A-1441-4F72-AE68-082965212212}" destId="{3083B140-C1D4-4AE4-9094-C882B004A293}" srcOrd="1" destOrd="0" parTransId="{3DFC7CAD-A28D-4E4D-B32E-8FDCB703E727}" sibTransId="{8890738D-A9FF-4B91-B070-3F7CEB7ABA3D}"/>
    <dgm:cxn modelId="{8A76A699-9D6B-4CC8-8E05-3950E96FCA7B}" srcId="{15037E42-BE39-4FDB-9001-D76D79110981}" destId="{600F4CB9-D82A-4D30-9176-1E2167717CCB}" srcOrd="0" destOrd="0" parTransId="{C22D994C-F451-453F-A585-7D9904B6D308}" sibTransId="{595EB462-2B36-4148-9804-A06FBFB5740D}"/>
    <dgm:cxn modelId="{C817BB9B-A113-4DB0-A53B-7F976D2F433E}" type="presOf" srcId="{318C8979-D10A-49BF-82A0-2F450FADCD61}" destId="{20174927-3640-4DAA-A990-E83CED575228}" srcOrd="0" destOrd="0" presId="urn:microsoft.com/office/officeart/2008/layout/PictureStrips"/>
    <dgm:cxn modelId="{4AF3F8A6-5194-4470-8DCD-3E0E38E3B962}" type="presOf" srcId="{0F1227CD-53E5-4ED5-B548-E55AEC2989F4}" destId="{0A02814B-D27F-4791-95C3-AA1082F0DB29}" srcOrd="0" destOrd="1" presId="urn:microsoft.com/office/officeart/2008/layout/PictureStrips"/>
    <dgm:cxn modelId="{DEDBAAB0-2292-416A-A21F-870A1ABE958E}" type="presOf" srcId="{73BF7BDB-9607-43C6-AA5D-24B174901C0A}" destId="{88A44DD6-3C3F-4EA4-BB3A-6AB8BA3C0A2C}" srcOrd="0" destOrd="1" presId="urn:microsoft.com/office/officeart/2008/layout/PictureStrips"/>
    <dgm:cxn modelId="{5A36C4B6-A6CB-44FE-B01A-10C801DE188F}" type="presOf" srcId="{3083B140-C1D4-4AE4-9094-C882B004A293}" destId="{B0F8CCE0-559B-4DF2-B4AE-17602425B3C9}" srcOrd="0" destOrd="0" presId="urn:microsoft.com/office/officeart/2008/layout/PictureStrips"/>
    <dgm:cxn modelId="{D15331B7-8C18-40EF-B33B-C13C1ABFF723}" type="presOf" srcId="{78899F89-62BD-4F71-B5D9-BCBD2E14E17C}" destId="{0A02814B-D27F-4791-95C3-AA1082F0DB29}" srcOrd="0" destOrd="0" presId="urn:microsoft.com/office/officeart/2008/layout/PictureStrips"/>
    <dgm:cxn modelId="{0A19E5BD-166C-40A5-9139-7A05A243C6FA}" srcId="{3EE17455-0168-47C0-A657-B6971304EAC0}" destId="{71755954-522A-4207-A60E-9F9D79D25FE7}" srcOrd="0" destOrd="0" parTransId="{AA66DA06-1F29-441E-92AE-031E9F28C148}" sibTransId="{DEA0D6FC-1773-4580-AE7F-929402123877}"/>
    <dgm:cxn modelId="{6AE23CC3-4FC3-4F75-8EFA-9A405F6B2141}" type="presOf" srcId="{88C7C22E-3654-4358-9990-5A59E0E58EC3}" destId="{88A44DD6-3C3F-4EA4-BB3A-6AB8BA3C0A2C}" srcOrd="0" destOrd="0" presId="urn:microsoft.com/office/officeart/2008/layout/PictureStrips"/>
    <dgm:cxn modelId="{8DC484C3-34CB-4455-BF5E-E55E6C8845DB}" srcId="{88C7C22E-3654-4358-9990-5A59E0E58EC3}" destId="{73BF7BDB-9607-43C6-AA5D-24B174901C0A}" srcOrd="0" destOrd="0" parTransId="{F99BF9AC-CBAB-4FAE-9F9E-EE75DB23FFCD}" sibTransId="{87339D85-F659-400D-BFEB-4CEA1CBD71DF}"/>
    <dgm:cxn modelId="{C43BA5C8-334E-4B94-A487-64702B3F2E87}" srcId="{2453CC0A-1441-4F72-AE68-082965212212}" destId="{9B65AE8F-A421-494C-8C5A-F27811B11B76}" srcOrd="0" destOrd="0" parTransId="{F4E03D4B-F241-4E0B-8343-59368CBB85DF}" sibTransId="{E6C59E02-A9A9-4A6A-B9C2-C963F9622F1E}"/>
    <dgm:cxn modelId="{2E66C2D6-D2BC-461C-AE67-62ADCEDF1CAE}" srcId="{2453CC0A-1441-4F72-AE68-082965212212}" destId="{15037E42-BE39-4FDB-9001-D76D79110981}" srcOrd="2" destOrd="0" parTransId="{56B1181A-358D-4248-8DBC-230B1A6146EE}" sibTransId="{BB8CA0A4-F0F0-46F5-9557-7FA08DC0DF78}"/>
    <dgm:cxn modelId="{7FF677DD-744A-4DDE-90C2-9741C1600550}" srcId="{3083B140-C1D4-4AE4-9094-C882B004A293}" destId="{563FAC6C-54AD-4DE6-94A8-CBF5A5A4E487}" srcOrd="0" destOrd="0" parTransId="{CDA5AAA4-B310-40D7-932C-F082BC0EB92A}" sibTransId="{E51E538D-FCB8-456F-9C19-CD5EB0762D54}"/>
    <dgm:cxn modelId="{0864FCDE-1BFB-4A32-8AC2-0FBCB4FC0459}" type="presOf" srcId="{15037E42-BE39-4FDB-9001-D76D79110981}" destId="{0C12BD03-181C-4263-969F-AAE2546C4D02}" srcOrd="0" destOrd="0" presId="urn:microsoft.com/office/officeart/2008/layout/PictureStrips"/>
    <dgm:cxn modelId="{400011ED-B137-402A-9D4C-7EFA84278229}" type="presOf" srcId="{3EE17455-0168-47C0-A657-B6971304EAC0}" destId="{59A86A9C-E9D4-4578-9053-4AB2EBD96DC8}" srcOrd="0" destOrd="0" presId="urn:microsoft.com/office/officeart/2008/layout/PictureStrips"/>
    <dgm:cxn modelId="{A4F1C3A7-AA30-46C6-A917-57620895E3BB}" type="presParOf" srcId="{85512E46-F3DB-4C19-863D-4893CE31220F}" destId="{F540D781-6830-4B74-A275-687FB6AACC6F}" srcOrd="0" destOrd="0" presId="urn:microsoft.com/office/officeart/2008/layout/PictureStrips"/>
    <dgm:cxn modelId="{1068667B-7D5B-4418-A105-432DC4641F0D}" type="presParOf" srcId="{F540D781-6830-4B74-A275-687FB6AACC6F}" destId="{DF72D210-16A7-4F95-84C6-DDE31A9A78EB}" srcOrd="0" destOrd="0" presId="urn:microsoft.com/office/officeart/2008/layout/PictureStrips"/>
    <dgm:cxn modelId="{BA2C0629-59F2-4C2F-AA52-7ADDF751F8CE}" type="presParOf" srcId="{F540D781-6830-4B74-A275-687FB6AACC6F}" destId="{2DF3B7CD-0191-4103-BD12-FCF919CE4DA5}" srcOrd="1" destOrd="0" presId="urn:microsoft.com/office/officeart/2008/layout/PictureStrips"/>
    <dgm:cxn modelId="{E03B3354-921B-4F18-A8AB-15839B021A9F}" type="presParOf" srcId="{85512E46-F3DB-4C19-863D-4893CE31220F}" destId="{A36A2832-FAAC-4D8D-81F3-048456E425E3}" srcOrd="1" destOrd="0" presId="urn:microsoft.com/office/officeart/2008/layout/PictureStrips"/>
    <dgm:cxn modelId="{8BEB28A0-7153-4025-B1BE-CBF3D84908A3}" type="presParOf" srcId="{85512E46-F3DB-4C19-863D-4893CE31220F}" destId="{358C2400-9674-479F-8532-7E91F84CBFCC}" srcOrd="2" destOrd="0" presId="urn:microsoft.com/office/officeart/2008/layout/PictureStrips"/>
    <dgm:cxn modelId="{8784BD24-6C90-418E-8566-F315541DD21E}" type="presParOf" srcId="{358C2400-9674-479F-8532-7E91F84CBFCC}" destId="{B0F8CCE0-559B-4DF2-B4AE-17602425B3C9}" srcOrd="0" destOrd="0" presId="urn:microsoft.com/office/officeart/2008/layout/PictureStrips"/>
    <dgm:cxn modelId="{095AB664-7FB0-4F8D-A1D6-7AF3B1F94D6B}" type="presParOf" srcId="{358C2400-9674-479F-8532-7E91F84CBFCC}" destId="{24CEF428-F3F7-422B-B6CE-F559546322D2}" srcOrd="1" destOrd="0" presId="urn:microsoft.com/office/officeart/2008/layout/PictureStrips"/>
    <dgm:cxn modelId="{1D21A9ED-9492-48AB-B1AA-C626FEF4FD90}" type="presParOf" srcId="{85512E46-F3DB-4C19-863D-4893CE31220F}" destId="{AFBCCF54-C279-42F1-85FE-306581C4582F}" srcOrd="3" destOrd="0" presId="urn:microsoft.com/office/officeart/2008/layout/PictureStrips"/>
    <dgm:cxn modelId="{43E49DB5-5CCA-45E6-9751-71FAC60F355A}" type="presParOf" srcId="{85512E46-F3DB-4C19-863D-4893CE31220F}" destId="{80D5E9BC-B202-444E-89B2-6A78D984FCD2}" srcOrd="4" destOrd="0" presId="urn:microsoft.com/office/officeart/2008/layout/PictureStrips"/>
    <dgm:cxn modelId="{3291BB12-9791-4B45-B991-C827158CBE56}" type="presParOf" srcId="{80D5E9BC-B202-444E-89B2-6A78D984FCD2}" destId="{0C12BD03-181C-4263-969F-AAE2546C4D02}" srcOrd="0" destOrd="0" presId="urn:microsoft.com/office/officeart/2008/layout/PictureStrips"/>
    <dgm:cxn modelId="{20B1BD3C-F992-4593-9ED7-6DCC92B23175}" type="presParOf" srcId="{80D5E9BC-B202-444E-89B2-6A78D984FCD2}" destId="{ED5424D3-85AF-49A0-9FF5-A53D1FAE11F7}" srcOrd="1" destOrd="0" presId="urn:microsoft.com/office/officeart/2008/layout/PictureStrips"/>
    <dgm:cxn modelId="{A419A967-F120-4482-A873-A09CE0F714A5}" type="presParOf" srcId="{85512E46-F3DB-4C19-863D-4893CE31220F}" destId="{6053924C-67B8-4638-A17B-EAB1864EF47D}" srcOrd="5" destOrd="0" presId="urn:microsoft.com/office/officeart/2008/layout/PictureStrips"/>
    <dgm:cxn modelId="{E3706F31-3C6C-44AD-B576-D5F91853C39D}" type="presParOf" srcId="{85512E46-F3DB-4C19-863D-4893CE31220F}" destId="{AD517EDF-D83F-4F9E-B7F0-3D908DFC1258}" srcOrd="6" destOrd="0" presId="urn:microsoft.com/office/officeart/2008/layout/PictureStrips"/>
    <dgm:cxn modelId="{A20F88DA-EF4E-441E-BEE5-7865640BF6AD}" type="presParOf" srcId="{AD517EDF-D83F-4F9E-B7F0-3D908DFC1258}" destId="{20174927-3640-4DAA-A990-E83CED575228}" srcOrd="0" destOrd="0" presId="urn:microsoft.com/office/officeart/2008/layout/PictureStrips"/>
    <dgm:cxn modelId="{D836AF91-A9E3-4AFD-AFA2-BC1D8E8EAE1A}" type="presParOf" srcId="{AD517EDF-D83F-4F9E-B7F0-3D908DFC1258}" destId="{788CB696-3EC6-4068-9ACB-4878CD2BB3B4}" srcOrd="1" destOrd="0" presId="urn:microsoft.com/office/officeart/2008/layout/PictureStrips"/>
    <dgm:cxn modelId="{12E12F39-44C8-4D14-A441-8B71075A6275}" type="presParOf" srcId="{85512E46-F3DB-4C19-863D-4893CE31220F}" destId="{6F94C6E7-EC98-4201-A97C-242A4BE6D05C}" srcOrd="7" destOrd="0" presId="urn:microsoft.com/office/officeart/2008/layout/PictureStrips"/>
    <dgm:cxn modelId="{73A2DD87-9455-4AA0-9D79-80EF4D11844B}" type="presParOf" srcId="{85512E46-F3DB-4C19-863D-4893CE31220F}" destId="{DF2787E9-DECF-474C-89F4-8246C8C656CE}" srcOrd="8" destOrd="0" presId="urn:microsoft.com/office/officeart/2008/layout/PictureStrips"/>
    <dgm:cxn modelId="{E990CCEB-5DFA-483F-9C4E-DBE294A6BCFC}" type="presParOf" srcId="{DF2787E9-DECF-474C-89F4-8246C8C656CE}" destId="{59A86A9C-E9D4-4578-9053-4AB2EBD96DC8}" srcOrd="0" destOrd="0" presId="urn:microsoft.com/office/officeart/2008/layout/PictureStrips"/>
    <dgm:cxn modelId="{AC2A8BFD-0944-4738-8653-22A88AC1AF2D}" type="presParOf" srcId="{DF2787E9-DECF-474C-89F4-8246C8C656CE}" destId="{66F27817-EC29-4332-97DE-635B75EDB46D}" srcOrd="1" destOrd="0" presId="urn:microsoft.com/office/officeart/2008/layout/PictureStrips"/>
    <dgm:cxn modelId="{2BC09AA6-7FFD-46CC-ADFB-45440625D1A2}" type="presParOf" srcId="{85512E46-F3DB-4C19-863D-4893CE31220F}" destId="{48F69559-8285-4E10-8525-46E2D443C043}" srcOrd="9" destOrd="0" presId="urn:microsoft.com/office/officeart/2008/layout/PictureStrips"/>
    <dgm:cxn modelId="{CCFA91C6-D5FA-4A03-A486-12BA0856C8AF}" type="presParOf" srcId="{85512E46-F3DB-4C19-863D-4893CE31220F}" destId="{6FF0BBC6-2042-4A6B-99A2-B03C57537FD7}" srcOrd="10" destOrd="0" presId="urn:microsoft.com/office/officeart/2008/layout/PictureStrips"/>
    <dgm:cxn modelId="{D4AD1D44-358E-4EB9-B23A-2B212BE033CB}" type="presParOf" srcId="{6FF0BBC6-2042-4A6B-99A2-B03C57537FD7}" destId="{15BF9CE3-737B-4CC2-B893-F21F6FFA5AAC}" srcOrd="0" destOrd="0" presId="urn:microsoft.com/office/officeart/2008/layout/PictureStrips"/>
    <dgm:cxn modelId="{73F45D50-6B04-463E-8B22-A3AC0A303BA1}" type="presParOf" srcId="{6FF0BBC6-2042-4A6B-99A2-B03C57537FD7}" destId="{4ABA37DE-C3F9-4DCB-A47F-DED921C560A9}" srcOrd="1" destOrd="0" presId="urn:microsoft.com/office/officeart/2008/layout/PictureStrips"/>
    <dgm:cxn modelId="{2A908084-A2E4-4911-87E0-F6B514DFDD6E}" type="presParOf" srcId="{85512E46-F3DB-4C19-863D-4893CE31220F}" destId="{605DCDC6-C39D-49ED-9DC6-D76906CF347D}" srcOrd="11" destOrd="0" presId="urn:microsoft.com/office/officeart/2008/layout/PictureStrips"/>
    <dgm:cxn modelId="{30479463-293C-4FA5-84F8-380CA3877935}" type="presParOf" srcId="{85512E46-F3DB-4C19-863D-4893CE31220F}" destId="{9380CA88-BF97-453C-BC67-CC08ADD4E7E5}" srcOrd="12" destOrd="0" presId="urn:microsoft.com/office/officeart/2008/layout/PictureStrips"/>
    <dgm:cxn modelId="{6C75BF96-23DD-42CB-83AE-90A9008D17DC}" type="presParOf" srcId="{9380CA88-BF97-453C-BC67-CC08ADD4E7E5}" destId="{0A02814B-D27F-4791-95C3-AA1082F0DB29}" srcOrd="0" destOrd="0" presId="urn:microsoft.com/office/officeart/2008/layout/PictureStrips"/>
    <dgm:cxn modelId="{75A829C4-2CBD-4EB5-A43D-C24A5EB42EF6}" type="presParOf" srcId="{9380CA88-BF97-453C-BC67-CC08ADD4E7E5}" destId="{24FBF5A0-2A70-4385-AC7F-B63324703A0A}" srcOrd="1" destOrd="0" presId="urn:microsoft.com/office/officeart/2008/layout/PictureStrips"/>
    <dgm:cxn modelId="{E95CD0A6-E832-4A61-9AB4-09A536B17016}" type="presParOf" srcId="{85512E46-F3DB-4C19-863D-4893CE31220F}" destId="{211816E7-903C-4E8B-BF80-1DDD914D7B7B}" srcOrd="13" destOrd="0" presId="urn:microsoft.com/office/officeart/2008/layout/PictureStrips"/>
    <dgm:cxn modelId="{84AECD81-2F65-4720-80E6-C6AE2B07507D}" type="presParOf" srcId="{85512E46-F3DB-4C19-863D-4893CE31220F}" destId="{7061925C-DDED-43CE-B798-E2D50C387DBC}" srcOrd="14" destOrd="0" presId="urn:microsoft.com/office/officeart/2008/layout/PictureStrips"/>
    <dgm:cxn modelId="{832DEDA7-3FC4-4948-ABE9-90E3FA6A80C8}" type="presParOf" srcId="{7061925C-DDED-43CE-B798-E2D50C387DBC}" destId="{88A44DD6-3C3F-4EA4-BB3A-6AB8BA3C0A2C}" srcOrd="0" destOrd="0" presId="urn:microsoft.com/office/officeart/2008/layout/PictureStrips"/>
    <dgm:cxn modelId="{F59F8347-9B47-4193-A77E-CC9CD8107F6A}" type="presParOf" srcId="{7061925C-DDED-43CE-B798-E2D50C387DBC}" destId="{5A014310-7DF4-478F-92E0-A03F0DEB7E3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2D210-16A7-4F95-84C6-DDE31A9A78EB}">
      <dsp:nvSpPr>
        <dsp:cNvPr id="0" name=""/>
        <dsp:cNvSpPr/>
      </dsp:nvSpPr>
      <dsp:spPr>
        <a:xfrm>
          <a:off x="150064" y="82385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Access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Uneingeschränkter</a:t>
          </a:r>
          <a:r>
            <a:rPr lang="en-US" sz="1200" kern="1200" dirty="0"/>
            <a:t> und </a:t>
          </a:r>
          <a:r>
            <a:rPr lang="en-US" sz="1200" kern="1200" dirty="0" err="1"/>
            <a:t>kostenloser</a:t>
          </a:r>
          <a:r>
            <a:rPr lang="en-US" sz="1200" kern="1200" dirty="0"/>
            <a:t> </a:t>
          </a:r>
          <a:r>
            <a:rPr lang="en-US" sz="1200" kern="1200" dirty="0" err="1"/>
            <a:t>Zugang</a:t>
          </a:r>
          <a:r>
            <a:rPr lang="en-US" sz="1200" kern="1200" dirty="0"/>
            <a:t> (</a:t>
          </a:r>
          <a:r>
            <a:rPr lang="en-US" sz="1200" kern="1200" dirty="0" err="1"/>
            <a:t>z.B</a:t>
          </a:r>
          <a:r>
            <a:rPr lang="en-US" sz="1200" kern="1200" dirty="0"/>
            <a:t>. </a:t>
          </a:r>
          <a:r>
            <a:rPr lang="en-US" sz="1200" kern="1200" dirty="0" err="1"/>
            <a:t>für</a:t>
          </a:r>
          <a:r>
            <a:rPr lang="en-US" sz="1200" kern="1200" dirty="0"/>
            <a:t> </a:t>
          </a:r>
          <a:r>
            <a:rPr lang="en-US" sz="1200" kern="1200" dirty="0" err="1"/>
            <a:t>Forschungsergebnisse</a:t>
          </a:r>
          <a:r>
            <a:rPr lang="en-US" sz="1200" kern="1200" dirty="0"/>
            <a:t>)</a:t>
          </a:r>
        </a:p>
      </dsp:txBody>
      <dsp:txXfrm>
        <a:off x="150064" y="823852"/>
        <a:ext cx="3599339" cy="1124793"/>
      </dsp:txXfrm>
    </dsp:sp>
    <dsp:sp modelId="{2DF3B7CD-0191-4103-BD12-FCF919CE4DA5}">
      <dsp:nvSpPr>
        <dsp:cNvPr id="0" name=""/>
        <dsp:cNvSpPr/>
      </dsp:nvSpPr>
      <dsp:spPr>
        <a:xfrm>
          <a:off x="92" y="661382"/>
          <a:ext cx="787355" cy="1181033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8CCE0-559B-4DF2-B4AE-17602425B3C9}">
      <dsp:nvSpPr>
        <dsp:cNvPr id="0" name=""/>
        <dsp:cNvSpPr/>
      </dsp:nvSpPr>
      <dsp:spPr>
        <a:xfrm>
          <a:off x="4227877" y="82385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Materials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Veröffentlichung</a:t>
          </a:r>
          <a:r>
            <a:rPr lang="en-US" sz="1200" kern="1200" dirty="0"/>
            <a:t> von </a:t>
          </a:r>
          <a:r>
            <a:rPr lang="en-US" sz="1200" kern="1200" dirty="0" err="1"/>
            <a:t>Forschungsmaterialien</a:t>
          </a:r>
          <a:endParaRPr lang="en-US" sz="1200" kern="1200" dirty="0"/>
        </a:p>
      </dsp:txBody>
      <dsp:txXfrm>
        <a:off x="4227877" y="823852"/>
        <a:ext cx="3599339" cy="1124793"/>
      </dsp:txXfrm>
    </dsp:sp>
    <dsp:sp modelId="{24CEF428-F3F7-422B-B6CE-F559546322D2}">
      <dsp:nvSpPr>
        <dsp:cNvPr id="0" name=""/>
        <dsp:cNvSpPr/>
      </dsp:nvSpPr>
      <dsp:spPr>
        <a:xfrm>
          <a:off x="4077904" y="661382"/>
          <a:ext cx="787355" cy="1181033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2BD03-181C-4263-969F-AAE2546C4D02}">
      <dsp:nvSpPr>
        <dsp:cNvPr id="0" name=""/>
        <dsp:cNvSpPr/>
      </dsp:nvSpPr>
      <dsp:spPr>
        <a:xfrm>
          <a:off x="150064" y="223984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Aufbereitung</a:t>
          </a:r>
          <a:r>
            <a:rPr lang="en-US" sz="1200" kern="1200" dirty="0"/>
            <a:t> und </a:t>
          </a:r>
          <a:r>
            <a:rPr lang="en-US" sz="1200" kern="1200" dirty="0" err="1"/>
            <a:t>Teilen</a:t>
          </a:r>
          <a:r>
            <a:rPr lang="en-US" sz="1200" kern="1200" dirty="0"/>
            <a:t> von </a:t>
          </a:r>
          <a:r>
            <a:rPr lang="en-US" sz="1200" kern="1200" dirty="0" err="1"/>
            <a:t>Forschungsdaten</a:t>
          </a:r>
          <a:endParaRPr lang="en-US" sz="1200" kern="1200" dirty="0"/>
        </a:p>
      </dsp:txBody>
      <dsp:txXfrm>
        <a:off x="150064" y="2239842"/>
        <a:ext cx="3599339" cy="1124793"/>
      </dsp:txXfrm>
    </dsp:sp>
    <dsp:sp modelId="{ED5424D3-85AF-49A0-9FF5-A53D1FAE11F7}">
      <dsp:nvSpPr>
        <dsp:cNvPr id="0" name=""/>
        <dsp:cNvSpPr/>
      </dsp:nvSpPr>
      <dsp:spPr>
        <a:xfrm>
          <a:off x="92" y="2077372"/>
          <a:ext cx="787355" cy="1181033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74927-3640-4DAA-A990-E83CED575228}">
      <dsp:nvSpPr>
        <dsp:cNvPr id="0" name=""/>
        <dsp:cNvSpPr/>
      </dsp:nvSpPr>
      <dsp:spPr>
        <a:xfrm>
          <a:off x="4227877" y="223984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Source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Offenlegung</a:t>
          </a:r>
          <a:r>
            <a:rPr lang="en-US" sz="1200" kern="1200" dirty="0"/>
            <a:t> von </a:t>
          </a:r>
          <a:r>
            <a:rPr lang="en-US" sz="1200" kern="1200" dirty="0" err="1"/>
            <a:t>Programmcode</a:t>
          </a:r>
          <a:endParaRPr lang="en-US" sz="1200" kern="1200" dirty="0"/>
        </a:p>
      </dsp:txBody>
      <dsp:txXfrm>
        <a:off x="4227877" y="2239842"/>
        <a:ext cx="3599339" cy="1124793"/>
      </dsp:txXfrm>
    </dsp:sp>
    <dsp:sp modelId="{788CB696-3EC6-4068-9ACB-4878CD2BB3B4}">
      <dsp:nvSpPr>
        <dsp:cNvPr id="0" name=""/>
        <dsp:cNvSpPr/>
      </dsp:nvSpPr>
      <dsp:spPr>
        <a:xfrm>
          <a:off x="4077904" y="2077372"/>
          <a:ext cx="787355" cy="1181033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86A9C-E9D4-4578-9053-4AB2EBD96DC8}">
      <dsp:nvSpPr>
        <dsp:cNvPr id="0" name=""/>
        <dsp:cNvSpPr/>
      </dsp:nvSpPr>
      <dsp:spPr>
        <a:xfrm>
          <a:off x="150064" y="365583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Educational Resources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Teilen</a:t>
          </a:r>
          <a:r>
            <a:rPr lang="en-US" sz="1200" kern="1200" dirty="0"/>
            <a:t> von </a:t>
          </a:r>
          <a:r>
            <a:rPr lang="en-US" sz="1200" kern="1200" dirty="0" err="1"/>
            <a:t>Lehrmaterialien</a:t>
          </a:r>
          <a:endParaRPr lang="en-US" sz="1200" kern="1200" dirty="0"/>
        </a:p>
      </dsp:txBody>
      <dsp:txXfrm>
        <a:off x="150064" y="3655832"/>
        <a:ext cx="3599339" cy="1124793"/>
      </dsp:txXfrm>
    </dsp:sp>
    <dsp:sp modelId="{66F27817-EC29-4332-97DE-635B75EDB46D}">
      <dsp:nvSpPr>
        <dsp:cNvPr id="0" name=""/>
        <dsp:cNvSpPr/>
      </dsp:nvSpPr>
      <dsp:spPr>
        <a:xfrm>
          <a:off x="92" y="3493362"/>
          <a:ext cx="787355" cy="1181033"/>
        </a:xfrm>
        <a:prstGeom prst="rect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F9CE3-737B-4CC2-B893-F21F6FFA5AAC}">
      <dsp:nvSpPr>
        <dsp:cNvPr id="0" name=""/>
        <dsp:cNvSpPr/>
      </dsp:nvSpPr>
      <dsp:spPr>
        <a:xfrm>
          <a:off x="4227877" y="365583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Citizen Science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Beteiligung</a:t>
          </a:r>
          <a:r>
            <a:rPr lang="en-US" sz="1200" kern="1200" dirty="0"/>
            <a:t> von </a:t>
          </a:r>
          <a:r>
            <a:rPr lang="en-US" sz="1200" kern="1200" dirty="0" err="1"/>
            <a:t>Nichtwissenschaftler</a:t>
          </a:r>
          <a:r>
            <a:rPr lang="en-US" sz="1200" kern="1200" dirty="0"/>
            <a:t>*</a:t>
          </a:r>
          <a:r>
            <a:rPr lang="en-US" sz="1200" kern="1200" dirty="0" err="1"/>
            <a:t>innen</a:t>
          </a:r>
          <a:r>
            <a:rPr lang="en-US" sz="1200" kern="1200" dirty="0"/>
            <a:t> </a:t>
          </a:r>
          <a:r>
            <a:rPr lang="en-US" sz="1200" kern="1200" dirty="0" err="1"/>
            <a:t>beim</a:t>
          </a:r>
          <a:r>
            <a:rPr lang="en-US" sz="1200" kern="1200" dirty="0"/>
            <a:t> </a:t>
          </a:r>
          <a:r>
            <a:rPr lang="en-US" sz="1200" kern="1200" dirty="0" err="1"/>
            <a:t>Forschungsprozess</a:t>
          </a:r>
          <a:r>
            <a:rPr lang="en-US" sz="1200" kern="1200" dirty="0"/>
            <a:t> (</a:t>
          </a:r>
          <a:r>
            <a:rPr lang="en-US" sz="1200" kern="1200" dirty="0" err="1"/>
            <a:t>z.B</a:t>
          </a:r>
          <a:r>
            <a:rPr lang="en-US" sz="1200" kern="1200" dirty="0"/>
            <a:t>. </a:t>
          </a:r>
          <a:r>
            <a:rPr lang="en-US" sz="1200" kern="1200" dirty="0" err="1"/>
            <a:t>Datenerhebung</a:t>
          </a:r>
          <a:r>
            <a:rPr lang="en-US" sz="1200" kern="1200" dirty="0"/>
            <a:t> </a:t>
          </a:r>
          <a:r>
            <a:rPr lang="en-US" sz="1200" kern="1200" dirty="0" err="1"/>
            <a:t>oder</a:t>
          </a:r>
          <a:r>
            <a:rPr lang="en-US" sz="1200" kern="1200" dirty="0"/>
            <a:t> </a:t>
          </a:r>
          <a:r>
            <a:rPr lang="en-US" sz="1200" kern="1200" dirty="0" err="1"/>
            <a:t>Datenverarbeitung</a:t>
          </a:r>
          <a:r>
            <a:rPr lang="en-US" sz="1200" kern="1200" dirty="0"/>
            <a:t>)</a:t>
          </a:r>
        </a:p>
      </dsp:txBody>
      <dsp:txXfrm>
        <a:off x="4227877" y="3655832"/>
        <a:ext cx="3599339" cy="1124793"/>
      </dsp:txXfrm>
    </dsp:sp>
    <dsp:sp modelId="{4ABA37DE-C3F9-4DCB-A47F-DED921C560A9}">
      <dsp:nvSpPr>
        <dsp:cNvPr id="0" name=""/>
        <dsp:cNvSpPr/>
      </dsp:nvSpPr>
      <dsp:spPr>
        <a:xfrm>
          <a:off x="4077904" y="3493362"/>
          <a:ext cx="787355" cy="1181033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02814B-D27F-4791-95C3-AA1082F0DB29}">
      <dsp:nvSpPr>
        <dsp:cNvPr id="0" name=""/>
        <dsp:cNvSpPr/>
      </dsp:nvSpPr>
      <dsp:spPr>
        <a:xfrm>
          <a:off x="150064" y="507182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Big Team Science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Zusammenschluss</a:t>
          </a:r>
          <a:r>
            <a:rPr lang="en-US" sz="1200" kern="1200" dirty="0"/>
            <a:t> </a:t>
          </a:r>
          <a:r>
            <a:rPr lang="en-US" sz="1200" kern="1200" dirty="0" err="1"/>
            <a:t>großer</a:t>
          </a:r>
          <a:r>
            <a:rPr lang="en-US" sz="1200" kern="1200" dirty="0"/>
            <a:t> </a:t>
          </a:r>
          <a:r>
            <a:rPr lang="en-US" sz="1200" kern="1200" dirty="0" err="1"/>
            <a:t>wissenschaftlicher</a:t>
          </a:r>
          <a:r>
            <a:rPr lang="en-US" sz="1200" kern="1200" dirty="0"/>
            <a:t> Communities</a:t>
          </a:r>
        </a:p>
      </dsp:txBody>
      <dsp:txXfrm>
        <a:off x="150064" y="5071822"/>
        <a:ext cx="3599339" cy="1124793"/>
      </dsp:txXfrm>
    </dsp:sp>
    <dsp:sp modelId="{24FBF5A0-2A70-4385-AC7F-B63324703A0A}">
      <dsp:nvSpPr>
        <dsp:cNvPr id="0" name=""/>
        <dsp:cNvSpPr/>
      </dsp:nvSpPr>
      <dsp:spPr>
        <a:xfrm>
          <a:off x="92" y="4909352"/>
          <a:ext cx="787355" cy="1181033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44DD6-3C3F-4EA4-BB3A-6AB8BA3C0A2C}">
      <dsp:nvSpPr>
        <dsp:cNvPr id="0" name=""/>
        <dsp:cNvSpPr/>
      </dsp:nvSpPr>
      <dsp:spPr>
        <a:xfrm>
          <a:off x="4227877" y="507182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Peer Review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Nachverfolgbarer</a:t>
          </a:r>
          <a:r>
            <a:rPr lang="en-US" sz="1200" kern="1200" dirty="0"/>
            <a:t> </a:t>
          </a:r>
          <a:r>
            <a:rPr lang="en-US" sz="1200" kern="1200" dirty="0" err="1"/>
            <a:t>Wissenschaftlicher</a:t>
          </a:r>
          <a:r>
            <a:rPr lang="en-US" sz="1200" kern="1200" dirty="0"/>
            <a:t> </a:t>
          </a:r>
          <a:r>
            <a:rPr lang="en-US" sz="1200" kern="1200" dirty="0" err="1"/>
            <a:t>Diskurs</a:t>
          </a:r>
          <a:r>
            <a:rPr lang="en-US" sz="1200" kern="1200" dirty="0"/>
            <a:t> und </a:t>
          </a:r>
          <a:r>
            <a:rPr lang="en-US" sz="1200" kern="1200" dirty="0" err="1"/>
            <a:t>Qualitätssicherung</a:t>
          </a:r>
          <a:r>
            <a:rPr lang="en-US" sz="1200" kern="1200" dirty="0"/>
            <a:t> in der </a:t>
          </a:r>
          <a:r>
            <a:rPr lang="en-US" sz="1200" kern="1200" dirty="0" err="1"/>
            <a:t>öffentlichen</a:t>
          </a:r>
          <a:r>
            <a:rPr lang="en-US" sz="1200" kern="1200" dirty="0"/>
            <a:t> </a:t>
          </a:r>
          <a:r>
            <a:rPr lang="en-US" sz="1200" kern="1200" dirty="0" err="1"/>
            <a:t>Sphäre</a:t>
          </a:r>
          <a:endParaRPr lang="en-US" sz="1200" kern="1200" dirty="0"/>
        </a:p>
      </dsp:txBody>
      <dsp:txXfrm>
        <a:off x="4227877" y="5071822"/>
        <a:ext cx="3599339" cy="1124793"/>
      </dsp:txXfrm>
    </dsp:sp>
    <dsp:sp modelId="{5A014310-7DF4-478F-92E0-A03F0DEB7E39}">
      <dsp:nvSpPr>
        <dsp:cNvPr id="0" name=""/>
        <dsp:cNvSpPr/>
      </dsp:nvSpPr>
      <dsp:spPr>
        <a:xfrm>
          <a:off x="4077904" y="4909352"/>
          <a:ext cx="787355" cy="1181033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21AE3-2EA3-414F-B0D4-EF9EF6F6D40F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5BAA2-31C1-4FC6-8352-0D87A238B2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3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EC1EA-A25D-4638-AAE6-39ECCBCDEFE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64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B15C5D-D858-7800-2D6A-6C96766B6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F79F9E-83A6-918E-53F5-884420F48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666A2-F1B4-8EF6-D0BB-8D397341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B45B19-8482-905E-BD01-4699722C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809331-F002-C8BA-8DAA-F44C102F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3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BF1CA-63EC-0583-95D4-EED590C4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E03E89-ECC1-BC2C-FB6F-9844DCF5C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A1F519-9052-1836-5D42-56F94FCB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5FCA2-4EAB-3C80-F200-6E31080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46C237-2C6D-DA27-8911-63358018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4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0937CF1-CC2D-D384-5FDE-0A054A1B2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AD3538-E270-22F6-1A60-2EFCC6308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1FD3D-1230-567F-F992-D943F998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E73BE0-0B39-A28F-4743-17FDF351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F5519D-7233-E550-A3B9-BAC5C5CF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1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2E840-A893-A8AA-E7AF-CBD75E9C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F85DD-F0AC-9694-DEFF-22F9E47C3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0A330-1F16-651C-C3E5-434E1781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D4CAB-CF9A-D954-1A7C-0161F4EF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D2B797-DDD3-AED6-A1D7-7350AAE4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13074-4133-E2FB-B9C5-CA72515A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795352-037E-4C29-2EE0-842034877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C27363-7BB3-195F-C629-7BB43F07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2571B9-FA26-5654-410B-B7E8E13F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7FBB37-792A-7E7D-7B47-2E6116CB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3C318-F283-24FA-8B85-60B0B605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D631CE-3631-E2BB-C24F-E4FEE926A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7D95B7-55F4-3E29-0AC0-2EAEB91BD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E2F0B1-4CA9-31BE-40A6-9672C4B8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DF7384-1577-6D63-29BC-D882B000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5B84CC-4489-C4A6-0792-D88390B1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8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7A0E2-5136-F15D-88F9-A04F6A17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67DD5-8DA0-1DCE-9908-1EB6C464E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B331BE-FCB7-7FE6-CFE2-042ED398F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1F3CE3-D9E4-C3D2-F386-6A7DDA0F0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44CED76-8158-E5F4-2706-2F2F31BED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D2F1DB-152E-BEBA-8B9D-F3B4DC30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B2CA0C-69A9-84D2-F686-4508DE4F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E97FC6-7BE0-E4D8-0990-412F5F4B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6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54306-0DE2-3A9A-AA53-8447370E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FEDA76-8515-8B20-F158-4FB7434E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42255B-C432-3EF0-DE96-8853C29C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802575-F6C7-C94D-2716-62419D25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1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95F0C5-8472-C562-DE1A-30666253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2DD96A-A0E8-1D0E-7DB2-733F486B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56A80E-E603-1F90-6B93-2B4C14D2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5054F-D40F-C2F3-98A8-3B0400EC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EE0D39-9092-179D-6A14-94FD72220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8C6F6E-F696-B219-4FA7-4B33BCD79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5720DD-0E96-081E-1E84-ABCDF098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AB9D4B-F2A0-5C6C-98D7-9116FD04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157B0C-E100-A6A4-47C5-9E531565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1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5CF3-C623-C69F-3D93-DECF0688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80B098-5FC8-2301-11E2-31EAB6EAA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553355-3E9B-6EB6-FB2B-E3E9AA553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E9B112-9AB2-5EDA-E09E-22017668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1B82D5-C59F-853E-DE03-65E4CEC3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7596E3-18CD-3B1C-F1D6-0B00FEF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9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D8950E-6FB8-8F38-60A8-8F2410E6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C148E6-21F7-2882-4004-C6C88A07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8ECBCF-1463-5257-DFA4-A45D7975A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74EF1-788F-47AB-9414-B0E30AA5E1A3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837F6C-728D-1618-92E5-3052BEEE7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7240E-04B0-8D31-565A-5F04B3F6C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7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tadataset.com/" TargetMode="External"/><Relationship Id="rId13" Type="http://schemas.openxmlformats.org/officeDocument/2006/relationships/hyperlink" Target="https://t.co/jl5gHLU7bp" TargetMode="External"/><Relationship Id="rId3" Type="http://schemas.openxmlformats.org/officeDocument/2006/relationships/hyperlink" Target="http://metabus.org/" TargetMode="External"/><Relationship Id="rId7" Type="http://schemas.openxmlformats.org/officeDocument/2006/relationships/hyperlink" Target="https://metaanalyses.shinyapps.io/bodypositions/" TargetMode="External"/><Relationship Id="rId12" Type="http://schemas.openxmlformats.org/officeDocument/2006/relationships/hyperlink" Target="https://t.co/8K2xXOZyPj" TargetMode="External"/><Relationship Id="rId2" Type="http://schemas.openxmlformats.org/officeDocument/2006/relationships/hyperlink" Target="https://langcog.github.io/metala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1p.de/ReD" TargetMode="External"/><Relationship Id="rId11" Type="http://schemas.openxmlformats.org/officeDocument/2006/relationships/hyperlink" Target="https://bmcbiol.biomedcentral.com/articles/10.1186/s12915-021-00974-w" TargetMode="External"/><Relationship Id="rId5" Type="http://schemas.openxmlformats.org/officeDocument/2006/relationships/hyperlink" Target="https://t1p.de/openanchoring" TargetMode="External"/><Relationship Id="rId10" Type="http://schemas.openxmlformats.org/officeDocument/2006/relationships/hyperlink" Target="https://github.com/lukaswallrich/metaui" TargetMode="External"/><Relationship Id="rId4" Type="http://schemas.openxmlformats.org/officeDocument/2006/relationships/hyperlink" Target="https://camarades.shinyapps.io/AD-SOLES/" TargetMode="External"/><Relationship Id="rId9" Type="http://schemas.openxmlformats.org/officeDocument/2006/relationships/hyperlink" Target="https://app.cooperationdatabank.org/" TargetMode="External"/><Relationship Id="rId14" Type="http://schemas.openxmlformats.org/officeDocument/2006/relationships/hyperlink" Target="https://t.co/LdfB2Mf7YY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flickr.com/photos/0815fotos/4740242171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analyses.shinyapps.io/replicationdatabase" TargetMode="External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592A-C192-4F5B-8ECC-3629D6A00C76}" type="slidenum">
              <a:rPr lang="de-DE" smtClean="0"/>
              <a:t>1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344126" y="1727569"/>
            <a:ext cx="2211407" cy="14122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Publikationsbias</a:t>
            </a:r>
          </a:p>
        </p:txBody>
      </p:sp>
      <p:sp>
        <p:nvSpPr>
          <p:cNvPr id="8" name="Rechteck 7"/>
          <p:cNvSpPr/>
          <p:nvPr/>
        </p:nvSpPr>
        <p:spPr>
          <a:xfrm>
            <a:off x="279867" y="1718679"/>
            <a:ext cx="2211407" cy="14122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Wissenschaftliches System</a:t>
            </a:r>
          </a:p>
        </p:txBody>
      </p:sp>
      <p:sp>
        <p:nvSpPr>
          <p:cNvPr id="9" name="Rechteck 8"/>
          <p:cNvSpPr/>
          <p:nvPr/>
        </p:nvSpPr>
        <p:spPr>
          <a:xfrm>
            <a:off x="4989373" y="1727569"/>
            <a:ext cx="2211407" cy="14122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Interessante Befunde werden publiziert</a:t>
            </a:r>
          </a:p>
        </p:txBody>
      </p:sp>
      <p:sp>
        <p:nvSpPr>
          <p:cNvPr id="10" name="Rechteck 9"/>
          <p:cNvSpPr/>
          <p:nvPr/>
        </p:nvSpPr>
        <p:spPr>
          <a:xfrm>
            <a:off x="9698878" y="1727569"/>
            <a:ext cx="2211407" cy="1412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Replikations-fehlschläge</a:t>
            </a:r>
          </a:p>
        </p:txBody>
      </p:sp>
      <p:sp>
        <p:nvSpPr>
          <p:cNvPr id="11" name="Rechteck 10"/>
          <p:cNvSpPr/>
          <p:nvPr/>
        </p:nvSpPr>
        <p:spPr>
          <a:xfrm>
            <a:off x="4983981" y="3139808"/>
            <a:ext cx="2211407" cy="28784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Signifikant? </a:t>
            </a:r>
            <a:r>
              <a:rPr lang="de-DE" sz="1500" dirty="0">
                <a:sym typeface="Wingdings" panose="05000000000000000000" pitchFamily="2" charset="2"/>
              </a:rPr>
              <a:t> Nicht signifikant ist weniger informativ</a:t>
            </a:r>
            <a:endParaRPr lang="de-DE" sz="1500" dirty="0"/>
          </a:p>
          <a:p>
            <a:pPr marL="342900" indent="-342900">
              <a:buFontTx/>
              <a:buChar char="-"/>
            </a:pPr>
            <a:r>
              <a:rPr lang="de-DE" sz="1500" dirty="0"/>
              <a:t>Inhaltlich wichtig? / gut </a:t>
            </a:r>
            <a:r>
              <a:rPr lang="de-DE" sz="1500" dirty="0" err="1"/>
              <a:t>verkaufbar</a:t>
            </a:r>
            <a:r>
              <a:rPr lang="de-DE" sz="1500" dirty="0"/>
              <a:t>?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Kontraintuitiv?</a:t>
            </a:r>
          </a:p>
        </p:txBody>
      </p:sp>
      <p:cxnSp>
        <p:nvCxnSpPr>
          <p:cNvPr id="14" name="Gerade Verbindung mit Pfeil 13"/>
          <p:cNvCxnSpPr>
            <a:cxnSpLocks/>
            <a:stCxn id="7" idx="3"/>
            <a:endCxn id="10" idx="1"/>
          </p:cNvCxnSpPr>
          <p:nvPr/>
        </p:nvCxnSpPr>
        <p:spPr>
          <a:xfrm>
            <a:off x="9555533" y="2433689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erade Verbindung mit Pfeil 15"/>
          <p:cNvCxnSpPr>
            <a:cxnSpLocks/>
            <a:stCxn id="9" idx="3"/>
            <a:endCxn id="7" idx="1"/>
          </p:cNvCxnSpPr>
          <p:nvPr/>
        </p:nvCxnSpPr>
        <p:spPr>
          <a:xfrm>
            <a:off x="7200780" y="2433689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Rechteck 20"/>
          <p:cNvSpPr/>
          <p:nvPr/>
        </p:nvSpPr>
        <p:spPr>
          <a:xfrm>
            <a:off x="2634620" y="1727569"/>
            <a:ext cx="2211407" cy="14122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P-Hacking</a:t>
            </a:r>
          </a:p>
        </p:txBody>
      </p:sp>
      <p:cxnSp>
        <p:nvCxnSpPr>
          <p:cNvPr id="31" name="Gerade Verbindung mit Pfeil 30"/>
          <p:cNvCxnSpPr>
            <a:cxnSpLocks/>
            <a:stCxn id="21" idx="3"/>
            <a:endCxn id="9" idx="1"/>
          </p:cNvCxnSpPr>
          <p:nvPr/>
        </p:nvCxnSpPr>
        <p:spPr>
          <a:xfrm>
            <a:off x="4846027" y="2433689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chteck 33"/>
          <p:cNvSpPr/>
          <p:nvPr/>
        </p:nvSpPr>
        <p:spPr>
          <a:xfrm>
            <a:off x="2631924" y="3139808"/>
            <a:ext cx="2211407" cy="2878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Effizientester Weg zur Erreichung einer unbefristeten Stelle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Verbreitung eigener Interessen / Ideologien</a:t>
            </a:r>
          </a:p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9" name="Rechteck 38"/>
          <p:cNvSpPr/>
          <p:nvPr/>
        </p:nvSpPr>
        <p:spPr>
          <a:xfrm>
            <a:off x="279867" y="3139808"/>
            <a:ext cx="2211407" cy="28784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Prekäre Arbeits-bedingungen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Publikationen als Währung für unbefristete Stellen und Forschungsgelder</a:t>
            </a:r>
          </a:p>
        </p:txBody>
      </p:sp>
      <p:cxnSp>
        <p:nvCxnSpPr>
          <p:cNvPr id="43" name="Gerade Verbindung mit Pfeil 42"/>
          <p:cNvCxnSpPr>
            <a:cxnSpLocks/>
            <a:stCxn id="8" idx="3"/>
            <a:endCxn id="21" idx="1"/>
          </p:cNvCxnSpPr>
          <p:nvPr/>
        </p:nvCxnSpPr>
        <p:spPr>
          <a:xfrm>
            <a:off x="2491274" y="2424799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63511B92-9997-7401-D8AF-1D7CB0D8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Wie konnte es zur Replikationskrise kommen?</a:t>
            </a:r>
            <a:endParaRPr lang="en-US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DAFCF88-15DA-AA0F-585B-6A71A4BAC216}"/>
              </a:ext>
            </a:extLst>
          </p:cNvPr>
          <p:cNvSpPr/>
          <p:nvPr/>
        </p:nvSpPr>
        <p:spPr>
          <a:xfrm>
            <a:off x="7336038" y="3139808"/>
            <a:ext cx="2211407" cy="2878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Veröffentlichte Befunde stellen ein extrem verzerrtes Bild der Realität dar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Meta-Analytische Methoden zur Korrektur der Verzerrung sind noch unzureichend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C838507-840E-D4BD-A129-65B1674BFC59}"/>
              </a:ext>
            </a:extLst>
          </p:cNvPr>
          <p:cNvSpPr/>
          <p:nvPr/>
        </p:nvSpPr>
        <p:spPr>
          <a:xfrm>
            <a:off x="9688096" y="3139808"/>
            <a:ext cx="2211407" cy="28784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50% aller Befunde lassen sich nicht replizieren</a:t>
            </a:r>
          </a:p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Replikationsrate in vielen Disziplinen noch ungewiss</a:t>
            </a:r>
          </a:p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Aufbauen auf bisherigen Befunden ist ein Glücksspiel</a:t>
            </a:r>
          </a:p>
        </p:txBody>
      </p:sp>
    </p:spTree>
    <p:extLst>
      <p:ext uri="{BB962C8B-B14F-4D97-AF65-F5344CB8AC3E}">
        <p14:creationId xmlns:p14="http://schemas.microsoft.com/office/powerpoint/2010/main" val="25012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21" grpId="0" animBg="1"/>
      <p:bldP spid="34" grpId="0" animBg="1"/>
      <p:bldP spid="33" grpId="0" animBg="1"/>
      <p:bldP spid="3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AA8FC-4C2B-4DE8-93B1-519B80E0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14" y="0"/>
            <a:ext cx="10515600" cy="778933"/>
          </a:xfrm>
        </p:spPr>
        <p:txBody>
          <a:bodyPr/>
          <a:lstStyle/>
          <a:p>
            <a:r>
              <a:rPr lang="de-DE" dirty="0"/>
              <a:t>Dynamische MAs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4DBAE68-AC24-4231-AF7C-0072A0BE8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232236"/>
              </p:ext>
            </p:extLst>
          </p:nvPr>
        </p:nvGraphicFramePr>
        <p:xfrm>
          <a:off x="838199" y="778933"/>
          <a:ext cx="10632987" cy="3337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02566">
                  <a:extLst>
                    <a:ext uri="{9D8B030D-6E8A-4147-A177-3AD203B41FA5}">
                      <a16:colId xmlns:a16="http://schemas.microsoft.com/office/drawing/2014/main" val="2256360843"/>
                    </a:ext>
                  </a:extLst>
                </a:gridCol>
                <a:gridCol w="4567568">
                  <a:extLst>
                    <a:ext uri="{9D8B030D-6E8A-4147-A177-3AD203B41FA5}">
                      <a16:colId xmlns:a16="http://schemas.microsoft.com/office/drawing/2014/main" val="2548920671"/>
                    </a:ext>
                  </a:extLst>
                </a:gridCol>
                <a:gridCol w="4062853">
                  <a:extLst>
                    <a:ext uri="{9D8B030D-6E8A-4147-A177-3AD203B41FA5}">
                      <a16:colId xmlns:a16="http://schemas.microsoft.com/office/drawing/2014/main" val="388764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48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MetaLab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2"/>
                        </a:rPr>
                        <a:t>langcog.github.io/metalab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Early Language, </a:t>
                      </a:r>
                      <a:r>
                        <a:rPr lang="de-DE" dirty="0" err="1"/>
                        <a:t>Cognitive</a:t>
                      </a:r>
                      <a:r>
                        <a:rPr lang="de-DE" dirty="0"/>
                        <a:t>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6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metaBUS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3"/>
                        </a:rPr>
                        <a:t>metabus.org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social </a:t>
                      </a:r>
                      <a:r>
                        <a:rPr lang="de-DE" dirty="0" err="1"/>
                        <a:t>sciences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60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4"/>
                        </a:rPr>
                        <a:t>camarades.shinyapps.io/AD-SOLES/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Animal </a:t>
                      </a:r>
                      <a:r>
                        <a:rPr lang="de-DE" dirty="0" err="1"/>
                        <a:t>models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Alzheimer‘s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13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OpAQ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5"/>
                        </a:rPr>
                        <a:t>t1p.de/openanchoring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Anchoring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Effects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67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6"/>
                        </a:rPr>
                        <a:t>t1p.de/ReD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Replications</a:t>
                      </a:r>
                      <a:r>
                        <a:rPr lang="de-DE" dirty="0"/>
                        <a:t> (all </a:t>
                      </a:r>
                      <a:r>
                        <a:rPr lang="de-DE" dirty="0" err="1"/>
                        <a:t>fields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227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Power </a:t>
                      </a:r>
                      <a:r>
                        <a:rPr lang="de-DE" dirty="0" err="1"/>
                        <a:t>Posing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7"/>
                        </a:rPr>
                        <a:t>metaanalyses.shinyapps.io/</a:t>
                      </a:r>
                      <a:r>
                        <a:rPr lang="de-DE" dirty="0" err="1">
                          <a:hlinkClick r:id="rId7"/>
                        </a:rPr>
                        <a:t>bodypositions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Body Position </a:t>
                      </a:r>
                      <a:r>
                        <a:rPr lang="de-DE" dirty="0" err="1"/>
                        <a:t>Effects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1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Metadataset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8"/>
                        </a:rPr>
                        <a:t>metadataset.com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Agriculture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88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9"/>
                        </a:rPr>
                        <a:t>https://app.cooperationdatabank.org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090026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99F30DF2-DB40-4066-ACE9-55288F20C94D}"/>
              </a:ext>
            </a:extLst>
          </p:cNvPr>
          <p:cNvSpPr/>
          <p:nvPr/>
        </p:nvSpPr>
        <p:spPr>
          <a:xfrm>
            <a:off x="720814" y="3972096"/>
            <a:ext cx="83608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DE" dirty="0"/>
          </a:p>
          <a:p>
            <a:r>
              <a:rPr lang="de-DE" dirty="0" err="1"/>
              <a:t>metaUI</a:t>
            </a:r>
            <a:r>
              <a:rPr lang="de-DE" dirty="0"/>
              <a:t>: </a:t>
            </a:r>
            <a:r>
              <a:rPr lang="de-DE" dirty="0">
                <a:hlinkClick r:id="rId10"/>
              </a:rPr>
              <a:t>https://github.com/lukaswallrich/metaui</a:t>
            </a:r>
            <a:r>
              <a:rPr lang="de-DE" dirty="0"/>
              <a:t> </a:t>
            </a:r>
          </a:p>
          <a:p>
            <a:r>
              <a:rPr lang="de-DE" dirty="0" err="1"/>
              <a:t>Dynameta</a:t>
            </a:r>
            <a:r>
              <a:rPr lang="de-DE" dirty="0"/>
              <a:t>: </a:t>
            </a:r>
            <a:r>
              <a:rPr lang="de-DE" dirty="0">
                <a:hlinkClick r:id="rId11"/>
              </a:rPr>
              <a:t>https://bmcbiol.biomedcentral.com/articles/10.1186/s12915-021-00974-w</a:t>
            </a:r>
            <a:r>
              <a:rPr lang="de-DE" dirty="0"/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655177D-7C05-4851-861B-9372DB7E9981}"/>
              </a:ext>
            </a:extLst>
          </p:cNvPr>
          <p:cNvSpPr/>
          <p:nvPr/>
        </p:nvSpPr>
        <p:spPr>
          <a:xfrm>
            <a:off x="1408670" y="480900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F1419"/>
                </a:solidFill>
                <a:latin typeface="TwitterChirp"/>
              </a:rPr>
              <a:t>James Steele on Twitter</a:t>
            </a:r>
          </a:p>
          <a:p>
            <a:r>
              <a:rPr lang="en-US" dirty="0">
                <a:solidFill>
                  <a:srgbClr val="0F1419"/>
                </a:solidFill>
                <a:latin typeface="TwitterChirp"/>
              </a:rPr>
              <a:t>Here's a few more not on your list above I have: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2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2"/>
              </a:rPr>
              <a:t>crsu.shinyapps.io/MetaInsight/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3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matthewbjane.com/</a:t>
            </a:r>
            <a:r>
              <a:rPr lang="en-US" dirty="0" err="1">
                <a:solidFill>
                  <a:srgbClr val="1D9BF0"/>
                </a:solidFill>
                <a:latin typeface="TwitterChirp"/>
                <a:hlinkClick r:id="rId13"/>
              </a:rPr>
              <a:t>utme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-validity-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3"/>
              </a:rPr>
              <a:t>meta-analysis/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…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4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4"/>
              </a:rPr>
              <a:t>metahag.github.io/website/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I am working on one myself too - living dose-response meta-analysis of resistance training interventions.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6443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7286910-C362-4B73-B01B-3854F551414B}"/>
              </a:ext>
            </a:extLst>
          </p:cNvPr>
          <p:cNvSpPr/>
          <p:nvPr/>
        </p:nvSpPr>
        <p:spPr>
          <a:xfrm>
            <a:off x="2187390" y="1559858"/>
            <a:ext cx="252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953267-7FDD-45B5-8B95-30AE3F33A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718" y="2032509"/>
            <a:ext cx="2377646" cy="3438442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15D5EF35-1676-4239-98F3-EDB75650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Buchcover</a:t>
            </a:r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C5C78B1-0805-40C8-9336-885AE62733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31" t="4879" r="12631" b="319"/>
          <a:stretch/>
        </p:blipFill>
        <p:spPr>
          <a:xfrm>
            <a:off x="2187387" y="2260600"/>
            <a:ext cx="2520001" cy="2607426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6CC0C8A-F3E7-47D3-B804-09359963710D}"/>
              </a:ext>
            </a:extLst>
          </p:cNvPr>
          <p:cNvSpPr/>
          <p:nvPr/>
        </p:nvSpPr>
        <p:spPr>
          <a:xfrm>
            <a:off x="2187389" y="5802179"/>
            <a:ext cx="5095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https://flickr.com/photos/0815fotos/47402421712</a:t>
            </a:r>
            <a:r>
              <a:rPr lang="en-US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95B2253-5287-4F7B-9F9E-F9C2CD11AB59}"/>
              </a:ext>
            </a:extLst>
          </p:cNvPr>
          <p:cNvSpPr/>
          <p:nvPr/>
        </p:nvSpPr>
        <p:spPr>
          <a:xfrm>
            <a:off x="2187389" y="1559859"/>
            <a:ext cx="2520000" cy="7007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1880F2C-E9C8-4FC3-A370-4383D007484B}"/>
              </a:ext>
            </a:extLst>
          </p:cNvPr>
          <p:cNvSpPr/>
          <p:nvPr/>
        </p:nvSpPr>
        <p:spPr>
          <a:xfrm>
            <a:off x="2187389" y="1559859"/>
            <a:ext cx="2520000" cy="70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Open Science </a:t>
            </a:r>
          </a:p>
          <a:p>
            <a:r>
              <a:rPr lang="de-DE" sz="10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Wie sich die Wissenschaft öffnet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87CEBD8-ADB2-4835-B028-8205F7DCD399}"/>
              </a:ext>
            </a:extLst>
          </p:cNvPr>
          <p:cNvSpPr/>
          <p:nvPr/>
        </p:nvSpPr>
        <p:spPr>
          <a:xfrm>
            <a:off x="2187388" y="4876799"/>
            <a:ext cx="2520000" cy="283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C134705-91A6-4AAD-8703-7169EC599A64}"/>
              </a:ext>
            </a:extLst>
          </p:cNvPr>
          <p:cNvSpPr/>
          <p:nvPr/>
        </p:nvSpPr>
        <p:spPr>
          <a:xfrm>
            <a:off x="2187389" y="4872412"/>
            <a:ext cx="2520000" cy="28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Lukas Röseler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D42208D-81E3-4142-95A8-9A1A35059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712" y="50930"/>
            <a:ext cx="2530059" cy="36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30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A3B52188-7AEE-4418-85DC-0B5004F7F72C}"/>
              </a:ext>
            </a:extLst>
          </p:cNvPr>
          <p:cNvSpPr/>
          <p:nvPr/>
        </p:nvSpPr>
        <p:spPr>
          <a:xfrm>
            <a:off x="4034118" y="0"/>
            <a:ext cx="813883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D20F09-EC58-4BC6-B74B-BAFB627C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25906" cy="1325563"/>
          </a:xfrm>
        </p:spPr>
        <p:txBody>
          <a:bodyPr/>
          <a:lstStyle/>
          <a:p>
            <a:r>
              <a:rPr lang="en-US" dirty="0" err="1"/>
              <a:t>Facetten</a:t>
            </a:r>
            <a:r>
              <a:rPr lang="en-US" dirty="0"/>
              <a:t> von Open Science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0107110A-70F3-4444-A575-15306BD2E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761511"/>
              </p:ext>
            </p:extLst>
          </p:nvPr>
        </p:nvGraphicFramePr>
        <p:xfrm>
          <a:off x="4113679" y="-1"/>
          <a:ext cx="7827309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1C5A9692-E0B7-4695-8943-1E3D7189A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8056" y="0"/>
            <a:ext cx="8135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9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0C3AA35-A4AA-4B6C-8E89-E4A8F02D8A26}"/>
              </a:ext>
            </a:extLst>
          </p:cNvPr>
          <p:cNvSpPr/>
          <p:nvPr/>
        </p:nvSpPr>
        <p:spPr>
          <a:xfrm>
            <a:off x="1954306" y="3630706"/>
            <a:ext cx="8534400" cy="788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F6328A-5A28-4D2E-985A-F74D2AF4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Spektrum der </a:t>
            </a:r>
            <a:r>
              <a:rPr lang="en-US" dirty="0" err="1"/>
              <a:t>Reaktionen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7E7BAE0-4337-4AB8-A198-58396D268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36" y="3642505"/>
            <a:ext cx="8535140" cy="774259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822B3CA-BC9A-42D9-89F0-706FD706400E}"/>
              </a:ext>
            </a:extLst>
          </p:cNvPr>
          <p:cNvCxnSpPr>
            <a:cxnSpLocks/>
          </p:cNvCxnSpPr>
          <p:nvPr/>
        </p:nvCxnSpPr>
        <p:spPr>
          <a:xfrm>
            <a:off x="3182472" y="5811631"/>
            <a:ext cx="4984377" cy="0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8D723695-25BF-4149-B92A-7A82568CAA00}"/>
              </a:ext>
            </a:extLst>
          </p:cNvPr>
          <p:cNvSpPr txBox="1"/>
          <p:nvPr/>
        </p:nvSpPr>
        <p:spPr>
          <a:xfrm>
            <a:off x="1479177" y="5488465"/>
            <a:ext cx="1571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Weitermachen</a:t>
            </a:r>
            <a:br>
              <a:rPr lang="de-DE" dirty="0"/>
            </a:br>
            <a:r>
              <a:rPr lang="de-DE" dirty="0"/>
              <a:t>wie immer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7C8C4DC-77A7-4413-88A6-72ED7ECB42AA}"/>
              </a:ext>
            </a:extLst>
          </p:cNvPr>
          <p:cNvSpPr txBox="1"/>
          <p:nvPr/>
        </p:nvSpPr>
        <p:spPr>
          <a:xfrm>
            <a:off x="8258006" y="5488465"/>
            <a:ext cx="1652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Nochmal von</a:t>
            </a:r>
            <a:br>
              <a:rPr lang="de-DE" dirty="0"/>
            </a:br>
            <a:r>
              <a:rPr lang="de-DE" dirty="0"/>
              <a:t>vorne anfangen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E532DD-8B1A-4DBA-8874-65CE0343A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430" y="3035774"/>
            <a:ext cx="8535140" cy="7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5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4983981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2631924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Was bringen die neuen Ansätze?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Publikationsbias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Wissenschaftliches System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4989373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Interessante Befunde werden publiziert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Replikations-fehlschläge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200780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2634620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P-Hacking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554A3D-5E38-30BC-75AE-668BC2C945A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846027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D0F87AC-96AA-09CB-9E70-6D6A412CD696}"/>
              </a:ext>
            </a:extLst>
          </p:cNvPr>
          <p:cNvSpPr txBox="1"/>
          <p:nvPr/>
        </p:nvSpPr>
        <p:spPr>
          <a:xfrm>
            <a:off x="3073205" y="2964446"/>
            <a:ext cx="128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Statcheck.io</a:t>
            </a:r>
            <a:endParaRPr lang="en-US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311089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Meta-analytische</a:t>
            </a:r>
            <a:br>
              <a:rPr lang="de-DE" sz="1400" dirty="0"/>
            </a:br>
            <a:r>
              <a:rPr lang="de-DE" sz="1400" dirty="0"/>
              <a:t>Bias Korrektur</a:t>
            </a:r>
            <a:endParaRPr lang="en-US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E627484-4771-C92C-F542-9946786F1C64}"/>
              </a:ext>
            </a:extLst>
          </p:cNvPr>
          <p:cNvSpPr txBox="1"/>
          <p:nvPr/>
        </p:nvSpPr>
        <p:spPr>
          <a:xfrm>
            <a:off x="7851250" y="4314832"/>
            <a:ext cx="108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P-</a:t>
            </a:r>
            <a:r>
              <a:rPr lang="de-DE" sz="1400" dirty="0" err="1"/>
              <a:t>Curve</a:t>
            </a:r>
            <a:endParaRPr lang="en-US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5259C25-7463-7F54-DB10-5E168C9D9F4C}"/>
              </a:ext>
            </a:extLst>
          </p:cNvPr>
          <p:cNvSpPr txBox="1"/>
          <p:nvPr/>
        </p:nvSpPr>
        <p:spPr>
          <a:xfrm>
            <a:off x="2833165" y="3604416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Präregistrierung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Access Zeitschriften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5146571" y="483403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FE63CB-F3E3-0C2D-960E-3900DFF7D5C0}"/>
              </a:ext>
            </a:extLst>
          </p:cNvPr>
          <p:cNvSpPr txBox="1"/>
          <p:nvPr/>
        </p:nvSpPr>
        <p:spPr>
          <a:xfrm>
            <a:off x="5146571" y="5987844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Registered Reports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4482720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Replikationen-datenbanken</a:t>
            </a:r>
            <a:endParaRPr lang="en-US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E26CB0-36BF-D46E-D6CF-69CAF1FB83B0}"/>
              </a:ext>
            </a:extLst>
          </p:cNvPr>
          <p:cNvSpPr txBox="1"/>
          <p:nvPr/>
        </p:nvSpPr>
        <p:spPr>
          <a:xfrm>
            <a:off x="2833165" y="578209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Repositorien für Daten (OSF, </a:t>
            </a:r>
            <a:r>
              <a:rPr lang="de-DE" sz="1400" dirty="0" err="1"/>
              <a:t>Researchbox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9DC4ED0-DD3D-ED33-A9EF-85FB03A99699}"/>
              </a:ext>
            </a:extLst>
          </p:cNvPr>
          <p:cNvSpPr txBox="1"/>
          <p:nvPr/>
        </p:nvSpPr>
        <p:spPr>
          <a:xfrm>
            <a:off x="2833165" y="407438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Source Software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300998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Junior-Professuren / Tenure Track</a:t>
            </a:r>
            <a:endParaRPr lang="en-US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75006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Reform des Wissenschafts-Zeitgesetz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5146571" y="393928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51768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Replikationsprojekte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3359702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Bewertungskriterien für Replikations-studien und -ergebnisse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822152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Mindestsätze für wiss. MA Stellen bei DFG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5146571" y="295147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476771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Nur noch 5 wichtigste Publikationen bei Bewerbungen</a:t>
            </a:r>
            <a:endParaRPr lang="en-US" sz="1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6702761-6A71-C490-95DF-6485E3DC233A}"/>
              </a:ext>
            </a:extLst>
          </p:cNvPr>
          <p:cNvSpPr txBox="1"/>
          <p:nvPr/>
        </p:nvSpPr>
        <p:spPr>
          <a:xfrm>
            <a:off x="2833165" y="487993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Data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01ACC9-DDB4-D1EF-27FF-11F3E6B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44E53FF9-478A-42D2-9448-671ACA75D73C}"/>
              </a:ext>
            </a:extLst>
          </p:cNvPr>
          <p:cNvSpPr/>
          <p:nvPr/>
        </p:nvSpPr>
        <p:spPr>
          <a:xfrm>
            <a:off x="93133" y="1295400"/>
            <a:ext cx="11980334" cy="5517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2639164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28"/>
            <a:ext cx="10515600" cy="1325563"/>
          </a:xfrm>
        </p:spPr>
        <p:txBody>
          <a:bodyPr/>
          <a:lstStyle/>
          <a:p>
            <a:r>
              <a:rPr lang="de-DE" dirty="0"/>
              <a:t>Was bringen die neuen Ansätze?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Publication</a:t>
            </a:r>
            <a:r>
              <a:rPr lang="de-DE" dirty="0"/>
              <a:t> Bias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Scientific System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2644556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Drive </a:t>
            </a:r>
            <a:r>
              <a:rPr lang="de-DE" dirty="0" err="1"/>
              <a:t>for</a:t>
            </a:r>
            <a:r>
              <a:rPr lang="de-DE" dirty="0"/>
              <a:t> Innovation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Replication </a:t>
            </a:r>
            <a:r>
              <a:rPr lang="de-DE" dirty="0" err="1">
                <a:solidFill>
                  <a:schemeClr val="bg1"/>
                </a:solidFill>
              </a:rPr>
              <a:t>Failures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</p:cNvCxnSpPr>
          <p:nvPr/>
        </p:nvCxnSpPr>
        <p:spPr>
          <a:xfrm>
            <a:off x="4863699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311089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</a:t>
            </a:r>
            <a:r>
              <a:rPr lang="de-DE" sz="1400" dirty="0" err="1"/>
              <a:t>analytical</a:t>
            </a:r>
            <a:r>
              <a:rPr lang="de-DE" sz="1400" dirty="0"/>
              <a:t> </a:t>
            </a:r>
            <a:r>
              <a:rPr lang="de-DE" sz="1400" dirty="0" err="1"/>
              <a:t>bias</a:t>
            </a:r>
            <a:r>
              <a:rPr lang="de-DE" sz="1400" dirty="0"/>
              <a:t> </a:t>
            </a:r>
            <a:r>
              <a:rPr lang="de-DE" sz="1400" dirty="0" err="1"/>
              <a:t>correction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Researchers-</a:t>
            </a:r>
            <a:r>
              <a:rPr lang="de-DE" sz="1400" dirty="0" err="1"/>
              <a:t>led</a:t>
            </a:r>
            <a:r>
              <a:rPr lang="de-DE" sz="1400" dirty="0"/>
              <a:t> </a:t>
            </a:r>
            <a:r>
              <a:rPr lang="de-DE" sz="1400" dirty="0" err="1"/>
              <a:t>diamond</a:t>
            </a:r>
            <a:r>
              <a:rPr lang="de-DE" sz="1400" dirty="0"/>
              <a:t> Open Access Journals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2833162" y="483403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FE63CB-F3E3-0C2D-960E-3900DFF7D5C0}"/>
              </a:ext>
            </a:extLst>
          </p:cNvPr>
          <p:cNvSpPr txBox="1"/>
          <p:nvPr/>
        </p:nvSpPr>
        <p:spPr>
          <a:xfrm>
            <a:off x="2833162" y="5987844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Registered Reports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326587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Databases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300998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Permanent </a:t>
            </a:r>
            <a:r>
              <a:rPr lang="en-US" sz="1400" dirty="0" err="1"/>
              <a:t>PostDoc</a:t>
            </a:r>
            <a:r>
              <a:rPr lang="en-US" sz="1400" dirty="0"/>
              <a:t> Positions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843650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Legal </a:t>
            </a:r>
            <a:r>
              <a:rPr lang="de-DE" sz="1400" dirty="0" err="1"/>
              <a:t>reforms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2833162" y="393928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4896035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Large </a:t>
            </a:r>
            <a:r>
              <a:rPr lang="de-DE" sz="1400" dirty="0" err="1"/>
              <a:t>scale</a:t>
            </a:r>
            <a:r>
              <a:rPr lang="de-DE" sz="1400" dirty="0"/>
              <a:t> </a:t>
            </a:r>
            <a:r>
              <a:rPr lang="de-DE" sz="1400" dirty="0" err="1"/>
              <a:t>replication</a:t>
            </a:r>
            <a:r>
              <a:rPr lang="de-DE" sz="1400" dirty="0"/>
              <a:t> </a:t>
            </a:r>
            <a:r>
              <a:rPr lang="de-DE" sz="1400" dirty="0" err="1"/>
              <a:t>projects</a:t>
            </a:r>
            <a:r>
              <a:rPr lang="de-DE" sz="1400" dirty="0"/>
              <a:t>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265666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Methods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82215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Education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careers</a:t>
            </a:r>
            <a:r>
              <a:rPr lang="de-DE" sz="1400" dirty="0"/>
              <a:t> in </a:t>
            </a:r>
            <a:r>
              <a:rPr lang="de-DE" sz="1400" dirty="0" err="1"/>
              <a:t>academia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2833162" y="295147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4767715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Quality </a:t>
            </a:r>
            <a:r>
              <a:rPr lang="de-DE" sz="1400" dirty="0" err="1"/>
              <a:t>over</a:t>
            </a:r>
            <a:r>
              <a:rPr lang="de-DE" sz="1400" dirty="0"/>
              <a:t> </a:t>
            </a:r>
            <a:r>
              <a:rPr lang="de-DE" sz="1400" dirty="0" err="1"/>
              <a:t>Quantity</a:t>
            </a:r>
            <a:r>
              <a:rPr lang="de-DE" sz="1400" dirty="0"/>
              <a:t> (e.g., max. 5 </a:t>
            </a:r>
            <a:r>
              <a:rPr lang="de-DE" sz="1400" dirty="0" err="1"/>
              <a:t>publications</a:t>
            </a:r>
            <a:r>
              <a:rPr lang="de-DE" sz="1400" dirty="0"/>
              <a:t> in </a:t>
            </a:r>
            <a:r>
              <a:rPr lang="de-DE" sz="1400" dirty="0" err="1"/>
              <a:t>applications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729CD403-3775-447E-914D-AF6D4F7C0990}"/>
              </a:ext>
            </a:extLst>
          </p:cNvPr>
          <p:cNvSpPr/>
          <p:nvPr/>
        </p:nvSpPr>
        <p:spPr>
          <a:xfrm>
            <a:off x="4982909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EE6D69E-C60D-4661-9DC1-4F3A589E3748}"/>
              </a:ext>
            </a:extLst>
          </p:cNvPr>
          <p:cNvSpPr/>
          <p:nvPr/>
        </p:nvSpPr>
        <p:spPr>
          <a:xfrm>
            <a:off x="4985605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Questionable</a:t>
            </a:r>
            <a:r>
              <a:rPr lang="de-DE" dirty="0"/>
              <a:t> Research Practices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17E2682-7919-4BD4-9324-28338E627F50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7197012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C95ABDA5-C11A-4AD5-A232-CCA3541E5CEC}"/>
              </a:ext>
            </a:extLst>
          </p:cNvPr>
          <p:cNvSpPr txBox="1"/>
          <p:nvPr/>
        </p:nvSpPr>
        <p:spPr>
          <a:xfrm>
            <a:off x="5424190" y="2964446"/>
            <a:ext cx="128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Statcheck.io</a:t>
            </a:r>
            <a:endParaRPr lang="en-US" sz="14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A590CFDE-BB75-44BB-81FA-6BF4AC8FD745}"/>
              </a:ext>
            </a:extLst>
          </p:cNvPr>
          <p:cNvSpPr txBox="1"/>
          <p:nvPr/>
        </p:nvSpPr>
        <p:spPr>
          <a:xfrm>
            <a:off x="5184150" y="3604416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Preregistration</a:t>
            </a:r>
            <a:endParaRPr lang="en-US" sz="14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BA2754D-7A1C-4887-91B5-3897E9C4968C}"/>
              </a:ext>
            </a:extLst>
          </p:cNvPr>
          <p:cNvSpPr txBox="1"/>
          <p:nvPr/>
        </p:nvSpPr>
        <p:spPr>
          <a:xfrm>
            <a:off x="5184150" y="578209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Data </a:t>
            </a:r>
            <a:r>
              <a:rPr lang="de-DE" sz="1400" dirty="0" err="1"/>
              <a:t>repositories</a:t>
            </a:r>
            <a:r>
              <a:rPr lang="de-DE" sz="1400" dirty="0"/>
              <a:t> (re3data.org)</a:t>
            </a:r>
            <a:endParaRPr lang="en-US" sz="14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248B977-E53A-4529-9534-A520F35E463D}"/>
              </a:ext>
            </a:extLst>
          </p:cNvPr>
          <p:cNvSpPr txBox="1"/>
          <p:nvPr/>
        </p:nvSpPr>
        <p:spPr>
          <a:xfrm>
            <a:off x="5184150" y="407438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Source Software</a:t>
            </a:r>
            <a:endParaRPr lang="en-US" sz="1400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37F58CC1-860B-4851-A93B-D031D2F915C2}"/>
              </a:ext>
            </a:extLst>
          </p:cNvPr>
          <p:cNvSpPr txBox="1"/>
          <p:nvPr/>
        </p:nvSpPr>
        <p:spPr>
          <a:xfrm>
            <a:off x="5184150" y="487993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Data</a:t>
            </a:r>
            <a:endParaRPr lang="en-US" sz="1400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E2DD98D-8296-4959-A059-5734C12ACE1F}"/>
              </a:ext>
            </a:extLst>
          </p:cNvPr>
          <p:cNvSpPr txBox="1"/>
          <p:nvPr/>
        </p:nvSpPr>
        <p:spPr>
          <a:xfrm>
            <a:off x="7325256" y="4294078"/>
            <a:ext cx="213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Mega-Datasets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8D1B5257-59E7-4AEB-A132-FD546032711F}"/>
              </a:ext>
            </a:extLst>
          </p:cNvPr>
          <p:cNvSpPr txBox="1"/>
          <p:nvPr/>
        </p:nvSpPr>
        <p:spPr>
          <a:xfrm>
            <a:off x="9917305" y="4090517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Journals (e.g., </a:t>
            </a:r>
            <a:r>
              <a:rPr lang="de-DE" sz="1400" dirty="0" err="1"/>
              <a:t>JCRe</a:t>
            </a:r>
            <a:r>
              <a:rPr lang="de-DE" sz="1400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63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7" grpId="0" animBg="1"/>
      <p:bldP spid="4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4983981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2631924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Was soll ich tun?</a:t>
            </a:r>
            <a:br>
              <a:rPr lang="de-DE" sz="3200" dirty="0"/>
            </a:br>
            <a:r>
              <a:rPr lang="de-DE" sz="3200" dirty="0"/>
              <a:t>Open Science auf allen Ebenen des Wissenschaftssystem</a:t>
            </a:r>
            <a:endParaRPr lang="en-US" sz="32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Veröffentlichte Literatur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Institutionen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4989373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Zeitschriften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Replizierbarkeits-einschätzung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200780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2634620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Forschende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554A3D-5E38-30BC-75AE-668BC2C945A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846027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D0F87AC-96AA-09CB-9E70-6D6A412CD696}"/>
              </a:ext>
            </a:extLst>
          </p:cNvPr>
          <p:cNvSpPr txBox="1"/>
          <p:nvPr/>
        </p:nvSpPr>
        <p:spPr>
          <a:xfrm>
            <a:off x="2902185" y="3148143"/>
            <a:ext cx="1625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Prüfung der Reproduzierbarkeit (z.B. Statcheck.io)</a:t>
            </a:r>
            <a:endParaRPr lang="en-US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255517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Meta-analytische</a:t>
            </a:r>
            <a:br>
              <a:rPr lang="de-DE" sz="1400" dirty="0"/>
            </a:br>
            <a:r>
              <a:rPr lang="de-DE" sz="1400" dirty="0"/>
              <a:t>Bias Korrektur</a:t>
            </a:r>
            <a:endParaRPr lang="en-US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E627484-4771-C92C-F542-9946786F1C64}"/>
              </a:ext>
            </a:extLst>
          </p:cNvPr>
          <p:cNvSpPr txBox="1"/>
          <p:nvPr/>
        </p:nvSpPr>
        <p:spPr>
          <a:xfrm>
            <a:off x="7851250" y="4314832"/>
            <a:ext cx="108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P-</a:t>
            </a:r>
            <a:r>
              <a:rPr lang="de-DE" sz="1400" dirty="0" err="1"/>
              <a:t>Curve</a:t>
            </a:r>
            <a:endParaRPr lang="en-US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5259C25-7463-7F54-DB10-5E168C9D9F4C}"/>
              </a:ext>
            </a:extLst>
          </p:cNvPr>
          <p:cNvSpPr txBox="1"/>
          <p:nvPr/>
        </p:nvSpPr>
        <p:spPr>
          <a:xfrm>
            <a:off x="2833165" y="24094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Präregistrierung von Studien inkl. Analyseskripten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Access Zeitschriften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5146571" y="514428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4482720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Replikationen-datenbanken</a:t>
            </a:r>
            <a:endParaRPr lang="en-US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E26CB0-36BF-D46E-D6CF-69CAF1FB83B0}"/>
              </a:ext>
            </a:extLst>
          </p:cNvPr>
          <p:cNvSpPr txBox="1"/>
          <p:nvPr/>
        </p:nvSpPr>
        <p:spPr>
          <a:xfrm>
            <a:off x="2833165" y="5576277"/>
            <a:ext cx="1763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Veröffentlichung von </a:t>
            </a:r>
            <a:r>
              <a:rPr lang="de-DE" sz="1400" dirty="0" err="1"/>
              <a:t>Pre</a:t>
            </a:r>
            <a:r>
              <a:rPr lang="de-DE" sz="1400" dirty="0"/>
              <a:t>-Prints und File-</a:t>
            </a:r>
            <a:r>
              <a:rPr lang="de-DE" sz="1400" dirty="0" err="1"/>
              <a:t>Drawer</a:t>
            </a:r>
            <a:r>
              <a:rPr lang="de-DE" sz="1400" dirty="0"/>
              <a:t>-Reports / Registrierung von Ergebnissen</a:t>
            </a:r>
            <a:endParaRPr lang="en-US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9DC4ED0-DD3D-ED33-A9EF-85FB03A99699}"/>
              </a:ext>
            </a:extLst>
          </p:cNvPr>
          <p:cNvSpPr txBox="1"/>
          <p:nvPr/>
        </p:nvSpPr>
        <p:spPr>
          <a:xfrm>
            <a:off x="2833165" y="395429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Nutzen Open Source Software (z.B. R)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247183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Junior-Professuren / Tenure Track</a:t>
            </a:r>
            <a:endParaRPr lang="en-US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75006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Reform des Wissenschafts-Zeitgesetz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5146571" y="4614855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51768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Replikationsprojekte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3359702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Bewertungskriterien für Replikations-studien und -ergebnisse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078396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Mindestsätze für wiss. MA Stellen bei Projektförderung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5146571" y="320536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392070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Nur noch 5 wichtigste Publikationen bei Bewerbungen</a:t>
            </a:r>
            <a:endParaRPr lang="en-US" sz="1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6702761-6A71-C490-95DF-6485E3DC233A}"/>
              </a:ext>
            </a:extLst>
          </p:cNvPr>
          <p:cNvSpPr txBox="1"/>
          <p:nvPr/>
        </p:nvSpPr>
        <p:spPr>
          <a:xfrm>
            <a:off x="2833165" y="4477512"/>
            <a:ext cx="1763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Veröffentlichung von Materialien und Daten (z.B. nach FAIR Kriterien) über Repositorien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01ACC9-DDB4-D1EF-27FF-11F3E6B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4</a:t>
            </a:fld>
            <a:endParaRPr lang="en-US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81C844F-0B52-5C5A-BFE2-90F21D553267}"/>
              </a:ext>
            </a:extLst>
          </p:cNvPr>
          <p:cNvSpPr txBox="1"/>
          <p:nvPr/>
        </p:nvSpPr>
        <p:spPr>
          <a:xfrm>
            <a:off x="520656" y="4800623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Tiefergehende Kriterien für leistungsorientierte Mittelvergabe</a:t>
            </a:r>
            <a:endParaRPr lang="en-US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E9EE4E3-82EF-1551-DF56-99801A0C15A3}"/>
              </a:ext>
            </a:extLst>
          </p:cNvPr>
          <p:cNvSpPr txBox="1"/>
          <p:nvPr/>
        </p:nvSpPr>
        <p:spPr>
          <a:xfrm>
            <a:off x="5146571" y="3882613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Diamond Open Access</a:t>
            </a:r>
            <a:endParaRPr lang="en-US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9B5EBF3-5CD2-2609-EA29-041F6C7BA415}"/>
              </a:ext>
            </a:extLst>
          </p:cNvPr>
          <p:cNvSpPr txBox="1"/>
          <p:nvPr/>
        </p:nvSpPr>
        <p:spPr>
          <a:xfrm>
            <a:off x="5146571" y="2523003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Implementation von TOP-Guidelines</a:t>
            </a:r>
            <a:endParaRPr lang="en-US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05FBA0-0216-C487-36EB-8F78C8352A23}"/>
              </a:ext>
            </a:extLst>
          </p:cNvPr>
          <p:cNvSpPr txBox="1"/>
          <p:nvPr/>
        </p:nvSpPr>
        <p:spPr>
          <a:xfrm>
            <a:off x="7325256" y="3237273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Kommentierung (z.B. über PubPeer)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56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6002590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Präregistrierung von Studien inkl. Analyseskripten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Prüfung der Reproduzierbarkeit (z.B. Statcheck.io)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Nutzen Open Source Software (z.B. R)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Materialien und Daten (z.B. nach FAIR Kriterien) über Repositorien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</a:t>
            </a:r>
            <a:r>
              <a:rPr lang="de-DE" sz="1400" dirty="0" err="1"/>
              <a:t>Pre</a:t>
            </a:r>
            <a:r>
              <a:rPr lang="de-DE" sz="1400" dirty="0"/>
              <a:t>-Prints und File-</a:t>
            </a:r>
            <a:r>
              <a:rPr lang="de-DE" sz="1400" dirty="0" err="1"/>
              <a:t>Drawer</a:t>
            </a:r>
            <a:r>
              <a:rPr lang="de-DE" sz="1400" dirty="0"/>
              <a:t>-Reports / Registrierung von Ergebnissen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Eintragung von Ergebnissen in CAMAs oder Replikationendatenbanken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Adversarial</a:t>
            </a:r>
            <a:r>
              <a:rPr lang="de-DE" sz="1400" dirty="0"/>
              <a:t> </a:t>
            </a:r>
            <a:r>
              <a:rPr lang="de-DE" sz="1400" dirty="0" err="1"/>
              <a:t>Collaborations</a:t>
            </a:r>
            <a:endParaRPr lang="en-US" sz="14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3077867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Implementation von TOP-Guidelines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Teilnahme am Programm </a:t>
            </a:r>
            <a:r>
              <a:rPr lang="de-DE" sz="1400" i="1" dirty="0"/>
              <a:t>Peer-Community-In Registered Reports</a:t>
            </a:r>
            <a:endParaRPr lang="en-US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Veröffentlichen von 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Alternative Begutachtungs-verfahren (z.B. </a:t>
            </a:r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review, Open Peer Review)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Diamond Open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Forderung von Bias-Korrektur bei Meta-Analysen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Replikationen</a:t>
            </a:r>
            <a:endParaRPr lang="en-US" sz="14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153144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Junior-Professuren / Tenure Track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Mindestsätze für wiss. MA Stellen bei Projektförderung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Nur noch 5 wichtigste Publikationen bei Bewerbungen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Tiefergehende Kriterien für leistungsorientierte Mittelvergabe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Reform des Wissenschafts-Zeitgesetzes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Was soll ich tun?</a:t>
            </a:r>
            <a:br>
              <a:rPr lang="de-DE" sz="3200" dirty="0"/>
            </a:br>
            <a:r>
              <a:rPr lang="de-DE" sz="3200" dirty="0"/>
              <a:t>Open Science auf allen Ebenen des Wissenschaftssystem</a:t>
            </a:r>
            <a:endParaRPr lang="en-US" sz="32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153144" y="142884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Wissenschaftliche Institutionen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6007982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Forschende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3080563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Zeitschriften (Editors)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01ACC9-DDB4-D1EF-27FF-11F3E6B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5</a:t>
            </a:fld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18FB6C9-37E1-C886-2B9C-3F36680AB1D5}"/>
              </a:ext>
            </a:extLst>
          </p:cNvPr>
          <p:cNvSpPr/>
          <p:nvPr/>
        </p:nvSpPr>
        <p:spPr>
          <a:xfrm>
            <a:off x="8924617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Auseinandersetzen mit der Open Science Bewegung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Hinterfragen der gelehrten Inhalte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Einforderung wissenschaftlicher Mindeststandards von Lehrenden und Professor*innen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Durchführung von Replikationen und Meta-Analysen im Rahmen von Abschlussarbeiten oder </a:t>
            </a:r>
            <a:r>
              <a:rPr lang="de-DE" sz="1400" dirty="0" err="1"/>
              <a:t>Empiriepraktika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BA08B7D-1F2B-B729-201F-28278025886C}"/>
              </a:ext>
            </a:extLst>
          </p:cNvPr>
          <p:cNvSpPr/>
          <p:nvPr/>
        </p:nvSpPr>
        <p:spPr>
          <a:xfrm>
            <a:off x="8930009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Studierende</a:t>
            </a:r>
          </a:p>
        </p:txBody>
      </p:sp>
    </p:spTree>
    <p:extLst>
      <p:ext uri="{BB962C8B-B14F-4D97-AF65-F5344CB8AC3E}">
        <p14:creationId xmlns:p14="http://schemas.microsoft.com/office/powerpoint/2010/main" val="361883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F2417-18A1-CC48-BF89-797AC653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kriege ich die Ergebnisse, die ich haben möchte?</a:t>
            </a:r>
            <a:endParaRPr lang="en-U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96D7E53-7167-6AED-DD77-4DA08BFBC240}"/>
              </a:ext>
            </a:extLst>
          </p:cNvPr>
          <p:cNvSpPr/>
          <p:nvPr/>
        </p:nvSpPr>
        <p:spPr>
          <a:xfrm>
            <a:off x="177280" y="3311137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Rohdaten</a:t>
            </a:r>
            <a:endParaRPr lang="en-US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5A4928D-4858-8FF0-3D63-B3005D138288}"/>
              </a:ext>
            </a:extLst>
          </p:cNvPr>
          <p:cNvSpPr/>
          <p:nvPr/>
        </p:nvSpPr>
        <p:spPr>
          <a:xfrm>
            <a:off x="10580905" y="2499373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bestätigt</a:t>
            </a:r>
            <a:endParaRPr lang="en-US" sz="20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5E76DB3-FD0B-043E-794B-BC82F37A73C7}"/>
              </a:ext>
            </a:extLst>
          </p:cNvPr>
          <p:cNvSpPr/>
          <p:nvPr/>
        </p:nvSpPr>
        <p:spPr>
          <a:xfrm>
            <a:off x="1772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Datensatz</a:t>
            </a:r>
            <a:endParaRPr lang="en-US" sz="1400" i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607B9FC-3362-23DC-89B0-EF2B91CB8129}"/>
              </a:ext>
            </a:extLst>
          </p:cNvPr>
          <p:cNvSpPr/>
          <p:nvPr/>
        </p:nvSpPr>
        <p:spPr>
          <a:xfrm>
            <a:off x="22580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Zielstichprobe</a:t>
            </a:r>
            <a:endParaRPr lang="en-US" sz="1400" i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1C58C14-4EB9-834C-F3A1-803844490A56}"/>
              </a:ext>
            </a:extLst>
          </p:cNvPr>
          <p:cNvSpPr/>
          <p:nvPr/>
        </p:nvSpPr>
        <p:spPr>
          <a:xfrm>
            <a:off x="433873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Ausschlusskriterien</a:t>
            </a:r>
            <a:endParaRPr lang="en-US" sz="1400" i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BF880C9-E8F1-E575-4F96-5E61542A2344}"/>
              </a:ext>
            </a:extLst>
          </p:cNvPr>
          <p:cNvSpPr/>
          <p:nvPr/>
        </p:nvSpPr>
        <p:spPr>
          <a:xfrm>
            <a:off x="641945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Transformationen</a:t>
            </a:r>
            <a:endParaRPr lang="en-US" sz="1400" i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6FF152B-4FB7-7873-D283-125E1BD13459}"/>
              </a:ext>
            </a:extLst>
          </p:cNvPr>
          <p:cNvSpPr/>
          <p:nvPr/>
        </p:nvSpPr>
        <p:spPr>
          <a:xfrm>
            <a:off x="85001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Analysewahl</a:t>
            </a:r>
            <a:endParaRPr lang="en-US" sz="1400" i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D7AB398-7F31-ED85-37CF-FF9654146472}"/>
              </a:ext>
            </a:extLst>
          </p:cNvPr>
          <p:cNvSpPr/>
          <p:nvPr/>
        </p:nvSpPr>
        <p:spPr>
          <a:xfrm>
            <a:off x="105809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Ergebnis</a:t>
            </a:r>
            <a:endParaRPr lang="en-US" sz="1400" i="1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3BB9CC0-32B5-DA14-28AC-6980EE0EFA16}"/>
              </a:ext>
            </a:extLst>
          </p:cNvPr>
          <p:cNvSpPr/>
          <p:nvPr/>
        </p:nvSpPr>
        <p:spPr>
          <a:xfrm>
            <a:off x="10580905" y="3385164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unklar</a:t>
            </a:r>
            <a:endParaRPr lang="en-US" sz="2000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3396F54-DED4-BF61-F487-82BB67199B47}"/>
              </a:ext>
            </a:extLst>
          </p:cNvPr>
          <p:cNvSpPr/>
          <p:nvPr/>
        </p:nvSpPr>
        <p:spPr>
          <a:xfrm>
            <a:off x="10580905" y="43648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nicht bestätigt</a:t>
            </a:r>
            <a:endParaRPr lang="en-US" sz="2000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42AF637-2C7C-03BC-8FC5-A79E612DD383}"/>
              </a:ext>
            </a:extLst>
          </p:cNvPr>
          <p:cNvSpPr/>
          <p:nvPr/>
        </p:nvSpPr>
        <p:spPr>
          <a:xfrm>
            <a:off x="10580905" y="52792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Auswertung nicht möglich</a:t>
            </a:r>
            <a:endParaRPr lang="en-US" sz="14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6DA768C-B174-E32E-52F8-AB85E670D002}"/>
              </a:ext>
            </a:extLst>
          </p:cNvPr>
          <p:cNvSpPr/>
          <p:nvPr/>
        </p:nvSpPr>
        <p:spPr>
          <a:xfrm>
            <a:off x="225800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Erhebung musste frühzeitig abgebrochen werden</a:t>
            </a:r>
            <a:endParaRPr lang="en-US" sz="140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BC3D497-21B0-77A0-0E3D-3DF673222112}"/>
              </a:ext>
            </a:extLst>
          </p:cNvPr>
          <p:cNvSpPr/>
          <p:nvPr/>
        </p:nvSpPr>
        <p:spPr>
          <a:xfrm>
            <a:off x="2258005" y="367874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Es wurde überrekrutiert</a:t>
            </a:r>
            <a:endParaRPr lang="en-US" sz="140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5F16AE3-FB45-D0DE-0865-F16D99998632}"/>
              </a:ext>
            </a:extLst>
          </p:cNvPr>
          <p:cNvSpPr/>
          <p:nvPr/>
        </p:nvSpPr>
        <p:spPr>
          <a:xfrm>
            <a:off x="2258005" y="495483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Überrekrutierte Personen wurden entfernt</a:t>
            </a:r>
            <a:endParaRPr lang="en-US" sz="14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5D8D91E-1606-598B-3BA3-3980FF5FC9CC}"/>
              </a:ext>
            </a:extLst>
          </p:cNvPr>
          <p:cNvSpPr/>
          <p:nvPr/>
        </p:nvSpPr>
        <p:spPr>
          <a:xfrm>
            <a:off x="4338730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allen Analysen ausgeschlossen</a:t>
            </a:r>
            <a:endParaRPr lang="en-US" sz="14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F3E96D2-BFB7-3916-A403-9BE763115A1A}"/>
              </a:ext>
            </a:extLst>
          </p:cNvPr>
          <p:cNvSpPr/>
          <p:nvPr/>
        </p:nvSpPr>
        <p:spPr>
          <a:xfrm>
            <a:off x="4338730" y="353097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A imputiert</a:t>
            </a:r>
            <a:endParaRPr lang="en-US" sz="14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1DD5DE1-83BE-BBD9-7AAF-5BAA72ED3CC1}"/>
              </a:ext>
            </a:extLst>
          </p:cNvPr>
          <p:cNvSpPr/>
          <p:nvPr/>
        </p:nvSpPr>
        <p:spPr>
          <a:xfrm>
            <a:off x="4338730" y="471643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</a:t>
            </a:r>
            <a:r>
              <a:rPr lang="de-DE" sz="1400" dirty="0" err="1"/>
              <a:t>Bimputiert</a:t>
            </a:r>
            <a:endParaRPr lang="en-US" sz="14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3FA2D1C-33AD-DCB5-DA0C-F23A0314471D}"/>
              </a:ext>
            </a:extLst>
          </p:cNvPr>
          <p:cNvSpPr/>
          <p:nvPr/>
        </p:nvSpPr>
        <p:spPr>
          <a:xfrm>
            <a:off x="4338730" y="585638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manchen Analysen ausgeschlossen</a:t>
            </a:r>
            <a:endParaRPr lang="en-US" sz="14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0A66095-6FB3-9186-8BE0-13CCB1D4759C}"/>
              </a:ext>
            </a:extLst>
          </p:cNvPr>
          <p:cNvSpPr/>
          <p:nvPr/>
        </p:nvSpPr>
        <p:spPr>
          <a:xfrm>
            <a:off x="641945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auf Weg A aggregiert</a:t>
            </a:r>
            <a:endParaRPr lang="en-US" sz="14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B1D5210-0703-0662-F7C1-9420CA47E4A0}"/>
              </a:ext>
            </a:extLst>
          </p:cNvPr>
          <p:cNvSpPr/>
          <p:nvPr/>
        </p:nvSpPr>
        <p:spPr>
          <a:xfrm>
            <a:off x="6419455" y="338397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wegen Verteilung transformiert</a:t>
            </a:r>
            <a:endParaRPr lang="en-US" sz="14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A79DCB4-04F5-59C0-B498-1821FBDC578B}"/>
              </a:ext>
            </a:extLst>
          </p:cNvPr>
          <p:cNvSpPr/>
          <p:nvPr/>
        </p:nvSpPr>
        <p:spPr>
          <a:xfrm>
            <a:off x="8500180" y="240789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metrisch behandelt</a:t>
            </a:r>
            <a:endParaRPr lang="en-US" sz="1400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0CDF747-A5B0-DC51-97BE-4CFB068F4C02}"/>
              </a:ext>
            </a:extLst>
          </p:cNvPr>
          <p:cNvSpPr/>
          <p:nvPr/>
        </p:nvSpPr>
        <p:spPr>
          <a:xfrm>
            <a:off x="6419455" y="546335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B wird als Abhängige Variable gewählt</a:t>
            </a:r>
            <a:endParaRPr lang="en-US" sz="14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066A2336-2DF9-B681-EE03-847D0C31F000}"/>
              </a:ext>
            </a:extLst>
          </p:cNvPr>
          <p:cNvSpPr/>
          <p:nvPr/>
        </p:nvSpPr>
        <p:spPr>
          <a:xfrm>
            <a:off x="6419455" y="444288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A wird als Abhängige Variable gewählt</a:t>
            </a:r>
            <a:endParaRPr lang="en-US" sz="1400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9DF9523-6F48-9ABA-3A7A-D6290B5C62E2}"/>
              </a:ext>
            </a:extLst>
          </p:cNvPr>
          <p:cNvSpPr/>
          <p:nvPr/>
        </p:nvSpPr>
        <p:spPr>
          <a:xfrm>
            <a:off x="8500180" y="340129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ordinal behandelt</a:t>
            </a:r>
            <a:endParaRPr lang="en-US" sz="1400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A477011-8E05-B5C4-2A56-4DD4A2AEA5A0}"/>
              </a:ext>
            </a:extLst>
          </p:cNvPr>
          <p:cNvSpPr/>
          <p:nvPr/>
        </p:nvSpPr>
        <p:spPr>
          <a:xfrm>
            <a:off x="8500180" y="4394696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einseitig gerechnet</a:t>
            </a:r>
            <a:endParaRPr lang="en-US" sz="1400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ED69D44B-FA3B-5FC7-D2DA-EB3F50A517AE}"/>
              </a:ext>
            </a:extLst>
          </p:cNvPr>
          <p:cNvSpPr/>
          <p:nvPr/>
        </p:nvSpPr>
        <p:spPr>
          <a:xfrm>
            <a:off x="8500180" y="5399302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zweiseitig gerechnet</a:t>
            </a:r>
            <a:endParaRPr lang="en-US" sz="1400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0D72098-A4F1-0898-78FC-77187FBF2BE5}"/>
              </a:ext>
            </a:extLst>
          </p:cNvPr>
          <p:cNvCxnSpPr>
            <a:stCxn id="4" idx="6"/>
            <a:endCxn id="33" idx="1"/>
          </p:cNvCxnSpPr>
          <p:nvPr/>
        </p:nvCxnSpPr>
        <p:spPr>
          <a:xfrm flipV="1">
            <a:off x="1772816" y="2866985"/>
            <a:ext cx="485189" cy="85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B79C1C1-72FF-4D9D-FD2A-874D07588D73}"/>
              </a:ext>
            </a:extLst>
          </p:cNvPr>
          <p:cNvCxnSpPr>
            <a:stCxn id="4" idx="6"/>
            <a:endCxn id="34" idx="1"/>
          </p:cNvCxnSpPr>
          <p:nvPr/>
        </p:nvCxnSpPr>
        <p:spPr>
          <a:xfrm>
            <a:off x="1772816" y="3717019"/>
            <a:ext cx="485189" cy="40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393EC2D-0BE3-1D46-2284-248195B7969C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3055773" y="4567051"/>
            <a:ext cx="0" cy="38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7BDAE2A-D024-1649-EA04-094C45381806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3853541" y="2866985"/>
            <a:ext cx="485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4221A34-DC8B-2AA2-65DE-C437A668D69D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>
            <a:off x="3853541" y="2866985"/>
            <a:ext cx="485189" cy="118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7A39D8C8-EC36-D56D-F0ED-7A4B7F6202D4}"/>
              </a:ext>
            </a:extLst>
          </p:cNvPr>
          <p:cNvCxnSpPr>
            <a:stCxn id="33" idx="3"/>
            <a:endCxn id="38" idx="1"/>
          </p:cNvCxnSpPr>
          <p:nvPr/>
        </p:nvCxnSpPr>
        <p:spPr>
          <a:xfrm>
            <a:off x="3853541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5E35A600-B69C-28D0-701C-1326B4632365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5136498" y="4567051"/>
            <a:ext cx="0" cy="14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07BB8AE-5664-D7E8-CA82-163D8815DC64}"/>
              </a:ext>
            </a:extLst>
          </p:cNvPr>
          <p:cNvCxnSpPr>
            <a:stCxn id="33" idx="3"/>
            <a:endCxn id="39" idx="1"/>
          </p:cNvCxnSpPr>
          <p:nvPr/>
        </p:nvCxnSpPr>
        <p:spPr>
          <a:xfrm>
            <a:off x="3853541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1100140C-EDF8-6017-3F73-EE524F09838E}"/>
              </a:ext>
            </a:extLst>
          </p:cNvPr>
          <p:cNvCxnSpPr>
            <a:stCxn id="39" idx="0"/>
            <a:endCxn id="38" idx="2"/>
          </p:cNvCxnSpPr>
          <p:nvPr/>
        </p:nvCxnSpPr>
        <p:spPr>
          <a:xfrm flipV="1">
            <a:off x="5136498" y="5752511"/>
            <a:ext cx="0" cy="1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7569269-51E2-1F6E-64B3-99AC2A035A6F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3853541" y="2866985"/>
            <a:ext cx="485189" cy="125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6D6D755-7A66-1E8F-4FDE-EA5DF8700199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 flipV="1">
            <a:off x="3853541" y="4049013"/>
            <a:ext cx="485189" cy="7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1BC78CAD-8DBB-D213-9A1C-FD17F2B522B2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3853541" y="4122900"/>
            <a:ext cx="485189" cy="111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D46AF74-6B17-DA93-5D07-43E39FEF531B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3853541" y="4122900"/>
            <a:ext cx="485189" cy="217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B0C035F-D593-A293-F478-65C4986D00CB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3853541" y="2866985"/>
            <a:ext cx="485189" cy="253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BD886263-DE23-33F6-A083-449E3DCB6458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 flipV="1">
            <a:off x="3853541" y="4049013"/>
            <a:ext cx="485189" cy="134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9861FE71-9955-8615-7103-21BF19E99B32}"/>
              </a:ext>
            </a:extLst>
          </p:cNvPr>
          <p:cNvCxnSpPr>
            <a:stCxn id="35" idx="3"/>
            <a:endCxn id="38" idx="1"/>
          </p:cNvCxnSpPr>
          <p:nvPr/>
        </p:nvCxnSpPr>
        <p:spPr>
          <a:xfrm flipV="1">
            <a:off x="3853541" y="5234473"/>
            <a:ext cx="485189" cy="16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AC0F77AF-DB2F-82AE-D124-DDFFB7E7EFA7}"/>
              </a:ext>
            </a:extLst>
          </p:cNvPr>
          <p:cNvCxnSpPr>
            <a:stCxn id="35" idx="3"/>
            <a:endCxn id="39" idx="1"/>
          </p:cNvCxnSpPr>
          <p:nvPr/>
        </p:nvCxnSpPr>
        <p:spPr>
          <a:xfrm>
            <a:off x="3853541" y="5398991"/>
            <a:ext cx="485189" cy="90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B580DFA8-A7D5-3182-4876-7E31B3C65A78}"/>
              </a:ext>
            </a:extLst>
          </p:cNvPr>
          <p:cNvCxnSpPr>
            <a:stCxn id="36" idx="3"/>
            <a:endCxn id="40" idx="1"/>
          </p:cNvCxnSpPr>
          <p:nvPr/>
        </p:nvCxnSpPr>
        <p:spPr>
          <a:xfrm>
            <a:off x="5934266" y="2866985"/>
            <a:ext cx="485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DA9A89F2-1416-B10D-31B9-FA2AA2EAB554}"/>
              </a:ext>
            </a:extLst>
          </p:cNvPr>
          <p:cNvCxnSpPr>
            <a:stCxn id="36" idx="3"/>
            <a:endCxn id="42" idx="1"/>
          </p:cNvCxnSpPr>
          <p:nvPr/>
        </p:nvCxnSpPr>
        <p:spPr>
          <a:xfrm>
            <a:off x="5934266" y="2866985"/>
            <a:ext cx="485189" cy="96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EA7D7FE7-6EB9-C767-2184-3F76CE2299DC}"/>
              </a:ext>
            </a:extLst>
          </p:cNvPr>
          <p:cNvCxnSpPr>
            <a:stCxn id="36" idx="3"/>
            <a:endCxn id="48" idx="1"/>
          </p:cNvCxnSpPr>
          <p:nvPr/>
        </p:nvCxnSpPr>
        <p:spPr>
          <a:xfrm>
            <a:off x="5934266" y="2866985"/>
            <a:ext cx="485189" cy="202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016934B-35DE-5BFA-C1AA-F8FE51F759A3}"/>
              </a:ext>
            </a:extLst>
          </p:cNvPr>
          <p:cNvCxnSpPr>
            <a:stCxn id="36" idx="3"/>
            <a:endCxn id="45" idx="1"/>
          </p:cNvCxnSpPr>
          <p:nvPr/>
        </p:nvCxnSpPr>
        <p:spPr>
          <a:xfrm>
            <a:off x="5934266" y="2866985"/>
            <a:ext cx="485189" cy="304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2BFE63B-60FB-1D3C-18F8-BEFA30A6F951}"/>
              </a:ext>
            </a:extLst>
          </p:cNvPr>
          <p:cNvCxnSpPr>
            <a:stCxn id="48" idx="0"/>
            <a:endCxn id="42" idx="2"/>
          </p:cNvCxnSpPr>
          <p:nvPr/>
        </p:nvCxnSpPr>
        <p:spPr>
          <a:xfrm flipV="1">
            <a:off x="7217223" y="4272282"/>
            <a:ext cx="0" cy="17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E7174DBB-763D-6240-34BD-DB016046213B}"/>
              </a:ext>
            </a:extLst>
          </p:cNvPr>
          <p:cNvCxnSpPr>
            <a:stCxn id="37" idx="3"/>
            <a:endCxn id="40" idx="1"/>
          </p:cNvCxnSpPr>
          <p:nvPr/>
        </p:nvCxnSpPr>
        <p:spPr>
          <a:xfrm flipV="1">
            <a:off x="5934266" y="2866985"/>
            <a:ext cx="485189" cy="118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82E6EF1-BD71-F62B-6B0A-648AAD8446C7}"/>
              </a:ext>
            </a:extLst>
          </p:cNvPr>
          <p:cNvCxnSpPr>
            <a:stCxn id="37" idx="3"/>
            <a:endCxn id="42" idx="1"/>
          </p:cNvCxnSpPr>
          <p:nvPr/>
        </p:nvCxnSpPr>
        <p:spPr>
          <a:xfrm flipV="1">
            <a:off x="5934266" y="3828131"/>
            <a:ext cx="485189" cy="22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C866C43B-C041-DFF7-56CF-64FA480E0BB9}"/>
              </a:ext>
            </a:extLst>
          </p:cNvPr>
          <p:cNvCxnSpPr>
            <a:stCxn id="37" idx="3"/>
            <a:endCxn id="48" idx="1"/>
          </p:cNvCxnSpPr>
          <p:nvPr/>
        </p:nvCxnSpPr>
        <p:spPr>
          <a:xfrm>
            <a:off x="5934266" y="4049013"/>
            <a:ext cx="485189" cy="8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0ADC0F3-000E-E4E8-0E3D-A9328199A441}"/>
              </a:ext>
            </a:extLst>
          </p:cNvPr>
          <p:cNvCxnSpPr>
            <a:stCxn id="37" idx="3"/>
            <a:endCxn id="45" idx="1"/>
          </p:cNvCxnSpPr>
          <p:nvPr/>
        </p:nvCxnSpPr>
        <p:spPr>
          <a:xfrm>
            <a:off x="5934266" y="4049013"/>
            <a:ext cx="485189" cy="185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B6D733C8-F127-CF8F-6F2A-BFB0A144649C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934266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5EEA805-DE2C-BC23-E4A8-8D6E3271493F}"/>
              </a:ext>
            </a:extLst>
          </p:cNvPr>
          <p:cNvCxnSpPr>
            <a:stCxn id="38" idx="3"/>
            <a:endCxn id="42" idx="1"/>
          </p:cNvCxnSpPr>
          <p:nvPr/>
        </p:nvCxnSpPr>
        <p:spPr>
          <a:xfrm flipV="1">
            <a:off x="5934266" y="3828131"/>
            <a:ext cx="485189" cy="140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AD20CC7C-4F0A-DFA5-50AB-9692ED4667DB}"/>
              </a:ext>
            </a:extLst>
          </p:cNvPr>
          <p:cNvCxnSpPr>
            <a:stCxn id="38" idx="3"/>
            <a:endCxn id="48" idx="1"/>
          </p:cNvCxnSpPr>
          <p:nvPr/>
        </p:nvCxnSpPr>
        <p:spPr>
          <a:xfrm flipV="1">
            <a:off x="5934266" y="4887040"/>
            <a:ext cx="485189" cy="34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1B37E2CA-77BD-1714-E701-C754E92704C9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5934266" y="5234473"/>
            <a:ext cx="485189" cy="67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E15080B1-864F-0DC0-3E6D-AEC0BE579513}"/>
              </a:ext>
            </a:extLst>
          </p:cNvPr>
          <p:cNvCxnSpPr>
            <a:stCxn id="39" idx="3"/>
            <a:endCxn id="45" idx="1"/>
          </p:cNvCxnSpPr>
          <p:nvPr/>
        </p:nvCxnSpPr>
        <p:spPr>
          <a:xfrm flipV="1">
            <a:off x="5934266" y="5907510"/>
            <a:ext cx="485189" cy="39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E4AD756E-585E-45D9-D12E-884576724EAC}"/>
              </a:ext>
            </a:extLst>
          </p:cNvPr>
          <p:cNvCxnSpPr>
            <a:stCxn id="39" idx="3"/>
            <a:endCxn id="48" idx="1"/>
          </p:cNvCxnSpPr>
          <p:nvPr/>
        </p:nvCxnSpPr>
        <p:spPr>
          <a:xfrm flipV="1">
            <a:off x="5934266" y="4887040"/>
            <a:ext cx="485189" cy="141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B1417EDD-A0AC-1F73-A7F2-AC4164C002E0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 flipV="1">
            <a:off x="5934266" y="3828131"/>
            <a:ext cx="485189" cy="247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63EF3BFD-3D6B-1986-F029-ED3A22708E52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5934266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74872EA-0C68-D253-3245-6CCF9C313AB0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 flipV="1">
            <a:off x="8014991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17ED2D86-65CE-D10D-BBDB-765EE7ABDC85}"/>
              </a:ext>
            </a:extLst>
          </p:cNvPr>
          <p:cNvCxnSpPr>
            <a:stCxn id="40" idx="3"/>
            <a:endCxn id="49" idx="1"/>
          </p:cNvCxnSpPr>
          <p:nvPr/>
        </p:nvCxnSpPr>
        <p:spPr>
          <a:xfrm>
            <a:off x="8014991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8F6AA634-755B-0ED4-97BC-EC9610E62011}"/>
              </a:ext>
            </a:extLst>
          </p:cNvPr>
          <p:cNvCxnSpPr>
            <a:stCxn id="40" idx="3"/>
            <a:endCxn id="50" idx="1"/>
          </p:cNvCxnSpPr>
          <p:nvPr/>
        </p:nvCxnSpPr>
        <p:spPr>
          <a:xfrm>
            <a:off x="8014991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77CA0E5E-451F-DF51-514F-79EFD8960EEA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>
            <a:off x="8014991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E2B1BD1-173F-32FE-E93D-5DABC9D1B100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 flipV="1">
            <a:off x="8014991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7F041C23-028D-8D09-162A-A5144A824E46}"/>
              </a:ext>
            </a:extLst>
          </p:cNvPr>
          <p:cNvCxnSpPr>
            <a:stCxn id="42" idx="3"/>
            <a:endCxn id="49" idx="1"/>
          </p:cNvCxnSpPr>
          <p:nvPr/>
        </p:nvCxnSpPr>
        <p:spPr>
          <a:xfrm>
            <a:off x="8014991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0565172-AA17-2BAB-073D-EADF010F54E1}"/>
              </a:ext>
            </a:extLst>
          </p:cNvPr>
          <p:cNvCxnSpPr>
            <a:stCxn id="42" idx="3"/>
            <a:endCxn id="50" idx="1"/>
          </p:cNvCxnSpPr>
          <p:nvPr/>
        </p:nvCxnSpPr>
        <p:spPr>
          <a:xfrm>
            <a:off x="8014991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37B1E290-D124-76AE-88F9-D3D38D2C456E}"/>
              </a:ext>
            </a:extLst>
          </p:cNvPr>
          <p:cNvCxnSpPr>
            <a:stCxn id="42" idx="3"/>
            <a:endCxn id="51" idx="1"/>
          </p:cNvCxnSpPr>
          <p:nvPr/>
        </p:nvCxnSpPr>
        <p:spPr>
          <a:xfrm>
            <a:off x="8014991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09ED0B1E-486C-E7A9-A5A0-AC66934EE755}"/>
              </a:ext>
            </a:extLst>
          </p:cNvPr>
          <p:cNvCxnSpPr>
            <a:stCxn id="48" idx="3"/>
            <a:endCxn id="44" idx="1"/>
          </p:cNvCxnSpPr>
          <p:nvPr/>
        </p:nvCxnSpPr>
        <p:spPr>
          <a:xfrm flipV="1">
            <a:off x="8014991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EE37DE4E-4F50-930F-5FA1-94E8710CA8B8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 flipV="1">
            <a:off x="8014991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812E1B8E-BF47-ACD4-4647-B86AFC1AEB47}"/>
              </a:ext>
            </a:extLst>
          </p:cNvPr>
          <p:cNvCxnSpPr>
            <a:stCxn id="48" idx="3"/>
            <a:endCxn id="50" idx="1"/>
          </p:cNvCxnSpPr>
          <p:nvPr/>
        </p:nvCxnSpPr>
        <p:spPr>
          <a:xfrm flipV="1">
            <a:off x="8014991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5DA5FF97-DAC0-8503-C584-1D9965B037BD}"/>
              </a:ext>
            </a:extLst>
          </p:cNvPr>
          <p:cNvCxnSpPr>
            <a:stCxn id="48" idx="3"/>
            <a:endCxn id="51" idx="1"/>
          </p:cNvCxnSpPr>
          <p:nvPr/>
        </p:nvCxnSpPr>
        <p:spPr>
          <a:xfrm>
            <a:off x="8014991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44303D2C-564D-C52E-C059-390F15E5D692}"/>
              </a:ext>
            </a:extLst>
          </p:cNvPr>
          <p:cNvCxnSpPr>
            <a:stCxn id="45" idx="3"/>
            <a:endCxn id="44" idx="1"/>
          </p:cNvCxnSpPr>
          <p:nvPr/>
        </p:nvCxnSpPr>
        <p:spPr>
          <a:xfrm flipV="1">
            <a:off x="8014991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2C28D43-7597-CC9E-3248-3EA10DFE482A}"/>
              </a:ext>
            </a:extLst>
          </p:cNvPr>
          <p:cNvCxnSpPr>
            <a:stCxn id="45" idx="3"/>
            <a:endCxn id="49" idx="1"/>
          </p:cNvCxnSpPr>
          <p:nvPr/>
        </p:nvCxnSpPr>
        <p:spPr>
          <a:xfrm flipV="1">
            <a:off x="8014991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21906557-A025-A21D-45BC-0F35F1FD4780}"/>
              </a:ext>
            </a:extLst>
          </p:cNvPr>
          <p:cNvCxnSpPr>
            <a:stCxn id="45" idx="3"/>
            <a:endCxn id="50" idx="1"/>
          </p:cNvCxnSpPr>
          <p:nvPr/>
        </p:nvCxnSpPr>
        <p:spPr>
          <a:xfrm flipV="1">
            <a:off x="8014991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7323B45F-A366-281C-B782-57199DAF91A2}"/>
              </a:ext>
            </a:extLst>
          </p:cNvPr>
          <p:cNvCxnSpPr>
            <a:stCxn id="45" idx="3"/>
            <a:endCxn id="51" idx="1"/>
          </p:cNvCxnSpPr>
          <p:nvPr/>
        </p:nvCxnSpPr>
        <p:spPr>
          <a:xfrm flipV="1">
            <a:off x="8014991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566316E9-6859-A9B6-7354-BBFFFFDC3621}"/>
              </a:ext>
            </a:extLst>
          </p:cNvPr>
          <p:cNvCxnSpPr/>
          <p:nvPr/>
        </p:nvCxnSpPr>
        <p:spPr>
          <a:xfrm flipV="1">
            <a:off x="10095716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6A2F70CD-3FB8-A814-BAA8-FDD998D0B165}"/>
              </a:ext>
            </a:extLst>
          </p:cNvPr>
          <p:cNvCxnSpPr/>
          <p:nvPr/>
        </p:nvCxnSpPr>
        <p:spPr>
          <a:xfrm>
            <a:off x="10095716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213A4620-BD19-5452-41BA-A867C30399BA}"/>
              </a:ext>
            </a:extLst>
          </p:cNvPr>
          <p:cNvCxnSpPr/>
          <p:nvPr/>
        </p:nvCxnSpPr>
        <p:spPr>
          <a:xfrm>
            <a:off x="10095716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926F23E-C7B6-92A9-5A68-3071D4BC8E23}"/>
              </a:ext>
            </a:extLst>
          </p:cNvPr>
          <p:cNvCxnSpPr/>
          <p:nvPr/>
        </p:nvCxnSpPr>
        <p:spPr>
          <a:xfrm>
            <a:off x="10095716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A11C470F-4FC7-0891-8BA8-1FC6A74EC03C}"/>
              </a:ext>
            </a:extLst>
          </p:cNvPr>
          <p:cNvCxnSpPr/>
          <p:nvPr/>
        </p:nvCxnSpPr>
        <p:spPr>
          <a:xfrm flipV="1">
            <a:off x="10095716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6072AD3D-13FF-72EF-BBA9-110D82AF1296}"/>
              </a:ext>
            </a:extLst>
          </p:cNvPr>
          <p:cNvCxnSpPr/>
          <p:nvPr/>
        </p:nvCxnSpPr>
        <p:spPr>
          <a:xfrm>
            <a:off x="10095716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35F04175-E583-C41E-9E83-CF8CF7EE8F0F}"/>
              </a:ext>
            </a:extLst>
          </p:cNvPr>
          <p:cNvCxnSpPr/>
          <p:nvPr/>
        </p:nvCxnSpPr>
        <p:spPr>
          <a:xfrm>
            <a:off x="10095716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F00D6AA5-C65E-0C4A-F96D-D93D151B1F0D}"/>
              </a:ext>
            </a:extLst>
          </p:cNvPr>
          <p:cNvCxnSpPr/>
          <p:nvPr/>
        </p:nvCxnSpPr>
        <p:spPr>
          <a:xfrm>
            <a:off x="10095716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8E2B1B8A-9B08-349A-ACB0-A8E6B6E54E6F}"/>
              </a:ext>
            </a:extLst>
          </p:cNvPr>
          <p:cNvCxnSpPr/>
          <p:nvPr/>
        </p:nvCxnSpPr>
        <p:spPr>
          <a:xfrm flipV="1">
            <a:off x="10095716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9497D800-70A1-4594-1237-C873C08077BD}"/>
              </a:ext>
            </a:extLst>
          </p:cNvPr>
          <p:cNvCxnSpPr/>
          <p:nvPr/>
        </p:nvCxnSpPr>
        <p:spPr>
          <a:xfrm flipV="1">
            <a:off x="10095716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246C748B-5A70-1FB9-B5E5-2B0D6F514656}"/>
              </a:ext>
            </a:extLst>
          </p:cNvPr>
          <p:cNvCxnSpPr/>
          <p:nvPr/>
        </p:nvCxnSpPr>
        <p:spPr>
          <a:xfrm flipV="1">
            <a:off x="10095716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6BC3D5AB-1DF7-0044-2E10-982C99F4A29D}"/>
              </a:ext>
            </a:extLst>
          </p:cNvPr>
          <p:cNvCxnSpPr/>
          <p:nvPr/>
        </p:nvCxnSpPr>
        <p:spPr>
          <a:xfrm>
            <a:off x="10095716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6D2C6CD6-BD92-1C7B-F2D8-62637DD5FBB2}"/>
              </a:ext>
            </a:extLst>
          </p:cNvPr>
          <p:cNvCxnSpPr/>
          <p:nvPr/>
        </p:nvCxnSpPr>
        <p:spPr>
          <a:xfrm flipV="1">
            <a:off x="10095716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E1531E76-D39C-E610-575D-9E1C6EA28EAF}"/>
              </a:ext>
            </a:extLst>
          </p:cNvPr>
          <p:cNvCxnSpPr/>
          <p:nvPr/>
        </p:nvCxnSpPr>
        <p:spPr>
          <a:xfrm flipV="1">
            <a:off x="10095716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5FC6B95-3D51-B36A-0FB3-E71448EAF23B}"/>
              </a:ext>
            </a:extLst>
          </p:cNvPr>
          <p:cNvCxnSpPr/>
          <p:nvPr/>
        </p:nvCxnSpPr>
        <p:spPr>
          <a:xfrm flipV="1">
            <a:off x="10095716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A2501D5E-652D-248D-A361-E9FC8E79ECC2}"/>
              </a:ext>
            </a:extLst>
          </p:cNvPr>
          <p:cNvCxnSpPr/>
          <p:nvPr/>
        </p:nvCxnSpPr>
        <p:spPr>
          <a:xfrm flipV="1">
            <a:off x="10095716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A6D341-55EB-037D-EDB8-7F65D59B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6</a:t>
            </a:fld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5F4AAF1-E435-4937-B56A-E1C923DEA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1" y="926375"/>
            <a:ext cx="12016257" cy="50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8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63C628A-B01F-776C-B74E-8DCE09EBE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200" y="-1"/>
            <a:ext cx="8068372" cy="6839917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CA4AED6-D7BF-24B3-8F5A-DD59ADC3AD11}"/>
              </a:ext>
            </a:extLst>
          </p:cNvPr>
          <p:cNvSpPr txBox="1"/>
          <p:nvPr/>
        </p:nvSpPr>
        <p:spPr>
          <a:xfrm>
            <a:off x="6094446" y="643982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https://metaanalyses.shinyapps.io/replicationdatabase</a:t>
            </a:r>
            <a:r>
              <a:rPr lang="en-US" dirty="0"/>
              <a:t>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609CBDD-7AAC-E0E7-EA2B-5FBBD77F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4697"/>
            <a:ext cx="2743200" cy="365125"/>
          </a:xfrm>
        </p:spPr>
        <p:txBody>
          <a:bodyPr/>
          <a:lstStyle/>
          <a:p>
            <a:fld id="{674BB171-FB21-4E89-A54F-691082BB06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77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9C0C2E80-5DEA-4AAF-84BE-DB8A6575F525}"/>
              </a:ext>
            </a:extLst>
          </p:cNvPr>
          <p:cNvSpPr/>
          <p:nvPr/>
        </p:nvSpPr>
        <p:spPr>
          <a:xfrm>
            <a:off x="3478757" y="1236133"/>
            <a:ext cx="1956843" cy="990600"/>
          </a:xfrm>
          <a:custGeom>
            <a:avLst/>
            <a:gdLst>
              <a:gd name="connsiteX0" fmla="*/ 1465777 w 1956843"/>
              <a:gd name="connsiteY0" fmla="*/ 990600 h 990600"/>
              <a:gd name="connsiteX1" fmla="*/ 1465777 w 1956843"/>
              <a:gd name="connsiteY1" fmla="*/ 990600 h 990600"/>
              <a:gd name="connsiteX2" fmla="*/ 1355710 w 1956843"/>
              <a:gd name="connsiteY2" fmla="*/ 948267 h 990600"/>
              <a:gd name="connsiteX3" fmla="*/ 1287977 w 1956843"/>
              <a:gd name="connsiteY3" fmla="*/ 897467 h 990600"/>
              <a:gd name="connsiteX4" fmla="*/ 1245643 w 1956843"/>
              <a:gd name="connsiteY4" fmla="*/ 889000 h 990600"/>
              <a:gd name="connsiteX5" fmla="*/ 1152510 w 1956843"/>
              <a:gd name="connsiteY5" fmla="*/ 829734 h 990600"/>
              <a:gd name="connsiteX6" fmla="*/ 1076310 w 1956843"/>
              <a:gd name="connsiteY6" fmla="*/ 778934 h 990600"/>
              <a:gd name="connsiteX7" fmla="*/ 1042443 w 1956843"/>
              <a:gd name="connsiteY7" fmla="*/ 762000 h 990600"/>
              <a:gd name="connsiteX8" fmla="*/ 966243 w 1956843"/>
              <a:gd name="connsiteY8" fmla="*/ 719667 h 990600"/>
              <a:gd name="connsiteX9" fmla="*/ 923910 w 1956843"/>
              <a:gd name="connsiteY9" fmla="*/ 694267 h 990600"/>
              <a:gd name="connsiteX10" fmla="*/ 890043 w 1956843"/>
              <a:gd name="connsiteY10" fmla="*/ 668867 h 990600"/>
              <a:gd name="connsiteX11" fmla="*/ 864643 w 1956843"/>
              <a:gd name="connsiteY11" fmla="*/ 660400 h 990600"/>
              <a:gd name="connsiteX12" fmla="*/ 805377 w 1956843"/>
              <a:gd name="connsiteY12" fmla="*/ 618067 h 990600"/>
              <a:gd name="connsiteX13" fmla="*/ 779977 w 1956843"/>
              <a:gd name="connsiteY13" fmla="*/ 601134 h 990600"/>
              <a:gd name="connsiteX14" fmla="*/ 763043 w 1956843"/>
              <a:gd name="connsiteY14" fmla="*/ 584200 h 990600"/>
              <a:gd name="connsiteX15" fmla="*/ 729177 w 1956843"/>
              <a:gd name="connsiteY15" fmla="*/ 567267 h 990600"/>
              <a:gd name="connsiteX16" fmla="*/ 695310 w 1956843"/>
              <a:gd name="connsiteY16" fmla="*/ 533400 h 990600"/>
              <a:gd name="connsiteX17" fmla="*/ 652977 w 1956843"/>
              <a:gd name="connsiteY17" fmla="*/ 508000 h 990600"/>
              <a:gd name="connsiteX18" fmla="*/ 610643 w 1956843"/>
              <a:gd name="connsiteY18" fmla="*/ 474134 h 990600"/>
              <a:gd name="connsiteX19" fmla="*/ 576777 w 1956843"/>
              <a:gd name="connsiteY19" fmla="*/ 457200 h 990600"/>
              <a:gd name="connsiteX20" fmla="*/ 500577 w 1956843"/>
              <a:gd name="connsiteY20" fmla="*/ 397934 h 990600"/>
              <a:gd name="connsiteX21" fmla="*/ 475177 w 1956843"/>
              <a:gd name="connsiteY21" fmla="*/ 372534 h 990600"/>
              <a:gd name="connsiteX22" fmla="*/ 432843 w 1956843"/>
              <a:gd name="connsiteY22" fmla="*/ 347134 h 990600"/>
              <a:gd name="connsiteX23" fmla="*/ 398977 w 1956843"/>
              <a:gd name="connsiteY23" fmla="*/ 330200 h 990600"/>
              <a:gd name="connsiteX24" fmla="*/ 373577 w 1956843"/>
              <a:gd name="connsiteY24" fmla="*/ 304800 h 990600"/>
              <a:gd name="connsiteX25" fmla="*/ 348177 w 1956843"/>
              <a:gd name="connsiteY25" fmla="*/ 287867 h 990600"/>
              <a:gd name="connsiteX26" fmla="*/ 331243 w 1956843"/>
              <a:gd name="connsiteY26" fmla="*/ 270934 h 990600"/>
              <a:gd name="connsiteX27" fmla="*/ 305843 w 1956843"/>
              <a:gd name="connsiteY27" fmla="*/ 262467 h 990600"/>
              <a:gd name="connsiteX28" fmla="*/ 263510 w 1956843"/>
              <a:gd name="connsiteY28" fmla="*/ 228600 h 990600"/>
              <a:gd name="connsiteX29" fmla="*/ 212710 w 1956843"/>
              <a:gd name="connsiteY29" fmla="*/ 194734 h 990600"/>
              <a:gd name="connsiteX30" fmla="*/ 161910 w 1956843"/>
              <a:gd name="connsiteY30" fmla="*/ 127000 h 990600"/>
              <a:gd name="connsiteX31" fmla="*/ 128043 w 1956843"/>
              <a:gd name="connsiteY31" fmla="*/ 110067 h 990600"/>
              <a:gd name="connsiteX32" fmla="*/ 77243 w 1956843"/>
              <a:gd name="connsiteY32" fmla="*/ 59267 h 990600"/>
              <a:gd name="connsiteX33" fmla="*/ 51843 w 1956843"/>
              <a:gd name="connsiteY33" fmla="*/ 33867 h 990600"/>
              <a:gd name="connsiteX34" fmla="*/ 26443 w 1956843"/>
              <a:gd name="connsiteY34" fmla="*/ 16934 h 990600"/>
              <a:gd name="connsiteX35" fmla="*/ 1043 w 1956843"/>
              <a:gd name="connsiteY35" fmla="*/ 8467 h 990600"/>
              <a:gd name="connsiteX36" fmla="*/ 1043 w 1956843"/>
              <a:gd name="connsiteY36" fmla="*/ 0 h 990600"/>
              <a:gd name="connsiteX37" fmla="*/ 1043 w 1956843"/>
              <a:gd name="connsiteY37" fmla="*/ 0 h 990600"/>
              <a:gd name="connsiteX38" fmla="*/ 238110 w 1956843"/>
              <a:gd name="connsiteY38" fmla="*/ 16934 h 990600"/>
              <a:gd name="connsiteX39" fmla="*/ 365110 w 1956843"/>
              <a:gd name="connsiteY39" fmla="*/ 42334 h 990600"/>
              <a:gd name="connsiteX40" fmla="*/ 644510 w 1956843"/>
              <a:gd name="connsiteY40" fmla="*/ 42334 h 990600"/>
              <a:gd name="connsiteX41" fmla="*/ 652977 w 1956843"/>
              <a:gd name="connsiteY41" fmla="*/ 42334 h 990600"/>
              <a:gd name="connsiteX42" fmla="*/ 754577 w 1956843"/>
              <a:gd name="connsiteY42" fmla="*/ 76200 h 990600"/>
              <a:gd name="connsiteX43" fmla="*/ 847710 w 1956843"/>
              <a:gd name="connsiteY43" fmla="*/ 143934 h 990600"/>
              <a:gd name="connsiteX44" fmla="*/ 991643 w 1956843"/>
              <a:gd name="connsiteY44" fmla="*/ 245534 h 990600"/>
              <a:gd name="connsiteX45" fmla="*/ 1076310 w 1956843"/>
              <a:gd name="connsiteY45" fmla="*/ 296334 h 990600"/>
              <a:gd name="connsiteX46" fmla="*/ 1228710 w 1956843"/>
              <a:gd name="connsiteY46" fmla="*/ 423334 h 990600"/>
              <a:gd name="connsiteX47" fmla="*/ 1330310 w 1956843"/>
              <a:gd name="connsiteY47" fmla="*/ 508000 h 990600"/>
              <a:gd name="connsiteX48" fmla="*/ 1516577 w 1956843"/>
              <a:gd name="connsiteY48" fmla="*/ 651934 h 990600"/>
              <a:gd name="connsiteX49" fmla="*/ 1592777 w 1956843"/>
              <a:gd name="connsiteY49" fmla="*/ 711200 h 990600"/>
              <a:gd name="connsiteX50" fmla="*/ 1694377 w 1956843"/>
              <a:gd name="connsiteY50" fmla="*/ 753534 h 990600"/>
              <a:gd name="connsiteX51" fmla="*/ 1812910 w 1956843"/>
              <a:gd name="connsiteY51" fmla="*/ 795867 h 990600"/>
              <a:gd name="connsiteX52" fmla="*/ 1914510 w 1956843"/>
              <a:gd name="connsiteY52" fmla="*/ 838200 h 990600"/>
              <a:gd name="connsiteX53" fmla="*/ 1956843 w 1956843"/>
              <a:gd name="connsiteY53" fmla="*/ 846667 h 990600"/>
              <a:gd name="connsiteX54" fmla="*/ 1465777 w 1956843"/>
              <a:gd name="connsiteY54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956843" h="990600">
                <a:moveTo>
                  <a:pt x="1465777" y="990600"/>
                </a:moveTo>
                <a:lnTo>
                  <a:pt x="1465777" y="990600"/>
                </a:lnTo>
                <a:cubicBezTo>
                  <a:pt x="1429088" y="976489"/>
                  <a:pt x="1391723" y="964023"/>
                  <a:pt x="1355710" y="948267"/>
                </a:cubicBezTo>
                <a:cubicBezTo>
                  <a:pt x="1327634" y="935984"/>
                  <a:pt x="1316305" y="911631"/>
                  <a:pt x="1287977" y="897467"/>
                </a:cubicBezTo>
                <a:cubicBezTo>
                  <a:pt x="1275106" y="891031"/>
                  <a:pt x="1259754" y="891822"/>
                  <a:pt x="1245643" y="889000"/>
                </a:cubicBezTo>
                <a:cubicBezTo>
                  <a:pt x="1156567" y="817740"/>
                  <a:pt x="1252956" y="890002"/>
                  <a:pt x="1152510" y="829734"/>
                </a:cubicBezTo>
                <a:cubicBezTo>
                  <a:pt x="1126333" y="814028"/>
                  <a:pt x="1103614" y="792586"/>
                  <a:pt x="1076310" y="778934"/>
                </a:cubicBezTo>
                <a:cubicBezTo>
                  <a:pt x="1065021" y="773289"/>
                  <a:pt x="1052945" y="769001"/>
                  <a:pt x="1042443" y="762000"/>
                </a:cubicBezTo>
                <a:cubicBezTo>
                  <a:pt x="974570" y="716751"/>
                  <a:pt x="1028236" y="735166"/>
                  <a:pt x="966243" y="719667"/>
                </a:cubicBezTo>
                <a:cubicBezTo>
                  <a:pt x="952132" y="711200"/>
                  <a:pt x="937602" y="703395"/>
                  <a:pt x="923910" y="694267"/>
                </a:cubicBezTo>
                <a:cubicBezTo>
                  <a:pt x="912169" y="686440"/>
                  <a:pt x="902295" y="675868"/>
                  <a:pt x="890043" y="668867"/>
                </a:cubicBezTo>
                <a:cubicBezTo>
                  <a:pt x="882294" y="664439"/>
                  <a:pt x="872625" y="664391"/>
                  <a:pt x="864643" y="660400"/>
                </a:cubicBezTo>
                <a:cubicBezTo>
                  <a:pt x="851337" y="653747"/>
                  <a:pt x="814331" y="624463"/>
                  <a:pt x="805377" y="618067"/>
                </a:cubicBezTo>
                <a:cubicBezTo>
                  <a:pt x="797097" y="612153"/>
                  <a:pt x="787923" y="607491"/>
                  <a:pt x="779977" y="601134"/>
                </a:cubicBezTo>
                <a:cubicBezTo>
                  <a:pt x="773743" y="596147"/>
                  <a:pt x="769685" y="588628"/>
                  <a:pt x="763043" y="584200"/>
                </a:cubicBezTo>
                <a:cubicBezTo>
                  <a:pt x="752542" y="577199"/>
                  <a:pt x="739274" y="574840"/>
                  <a:pt x="729177" y="567267"/>
                </a:cubicBezTo>
                <a:cubicBezTo>
                  <a:pt x="716405" y="557688"/>
                  <a:pt x="709000" y="541614"/>
                  <a:pt x="695310" y="533400"/>
                </a:cubicBezTo>
                <a:cubicBezTo>
                  <a:pt x="681199" y="524933"/>
                  <a:pt x="666368" y="517565"/>
                  <a:pt x="652977" y="508000"/>
                </a:cubicBezTo>
                <a:cubicBezTo>
                  <a:pt x="597345" y="468264"/>
                  <a:pt x="682842" y="515391"/>
                  <a:pt x="610643" y="474134"/>
                </a:cubicBezTo>
                <a:cubicBezTo>
                  <a:pt x="599685" y="467872"/>
                  <a:pt x="586632" y="465085"/>
                  <a:pt x="576777" y="457200"/>
                </a:cubicBezTo>
                <a:cubicBezTo>
                  <a:pt x="495194" y="391933"/>
                  <a:pt x="557816" y="417012"/>
                  <a:pt x="500577" y="397934"/>
                </a:cubicBezTo>
                <a:cubicBezTo>
                  <a:pt x="492110" y="389467"/>
                  <a:pt x="484756" y="379718"/>
                  <a:pt x="475177" y="372534"/>
                </a:cubicBezTo>
                <a:cubicBezTo>
                  <a:pt x="462012" y="362660"/>
                  <a:pt x="447228" y="355126"/>
                  <a:pt x="432843" y="347134"/>
                </a:cubicBezTo>
                <a:cubicBezTo>
                  <a:pt x="421810" y="341004"/>
                  <a:pt x="409247" y="337536"/>
                  <a:pt x="398977" y="330200"/>
                </a:cubicBezTo>
                <a:cubicBezTo>
                  <a:pt x="389234" y="323240"/>
                  <a:pt x="382775" y="312465"/>
                  <a:pt x="373577" y="304800"/>
                </a:cubicBezTo>
                <a:cubicBezTo>
                  <a:pt x="365760" y="298286"/>
                  <a:pt x="356123" y="294224"/>
                  <a:pt x="348177" y="287867"/>
                </a:cubicBezTo>
                <a:cubicBezTo>
                  <a:pt x="341944" y="282880"/>
                  <a:pt x="338088" y="275041"/>
                  <a:pt x="331243" y="270934"/>
                </a:cubicBezTo>
                <a:cubicBezTo>
                  <a:pt x="323590" y="266342"/>
                  <a:pt x="313825" y="266458"/>
                  <a:pt x="305843" y="262467"/>
                </a:cubicBezTo>
                <a:cubicBezTo>
                  <a:pt x="264397" y="241744"/>
                  <a:pt x="295015" y="252229"/>
                  <a:pt x="263510" y="228600"/>
                </a:cubicBezTo>
                <a:cubicBezTo>
                  <a:pt x="247229" y="216389"/>
                  <a:pt x="212710" y="194734"/>
                  <a:pt x="212710" y="194734"/>
                </a:cubicBezTo>
                <a:cubicBezTo>
                  <a:pt x="206364" y="185215"/>
                  <a:pt x="180702" y="139528"/>
                  <a:pt x="161910" y="127000"/>
                </a:cubicBezTo>
                <a:cubicBezTo>
                  <a:pt x="151408" y="119999"/>
                  <a:pt x="139332" y="115711"/>
                  <a:pt x="128043" y="110067"/>
                </a:cubicBezTo>
                <a:lnTo>
                  <a:pt x="77243" y="59267"/>
                </a:lnTo>
                <a:cubicBezTo>
                  <a:pt x="68776" y="50800"/>
                  <a:pt x="61806" y="40509"/>
                  <a:pt x="51843" y="33867"/>
                </a:cubicBezTo>
                <a:cubicBezTo>
                  <a:pt x="43376" y="28223"/>
                  <a:pt x="35544" y="21485"/>
                  <a:pt x="26443" y="16934"/>
                </a:cubicBezTo>
                <a:cubicBezTo>
                  <a:pt x="18461" y="12943"/>
                  <a:pt x="8469" y="13418"/>
                  <a:pt x="1043" y="8467"/>
                </a:cubicBezTo>
                <a:cubicBezTo>
                  <a:pt x="-1305" y="6901"/>
                  <a:pt x="1043" y="2822"/>
                  <a:pt x="1043" y="0"/>
                </a:cubicBezTo>
                <a:lnTo>
                  <a:pt x="1043" y="0"/>
                </a:lnTo>
                <a:cubicBezTo>
                  <a:pt x="96925" y="4566"/>
                  <a:pt x="154362" y="1707"/>
                  <a:pt x="238110" y="16934"/>
                </a:cubicBezTo>
                <a:cubicBezTo>
                  <a:pt x="280585" y="24657"/>
                  <a:pt x="321938" y="42334"/>
                  <a:pt x="365110" y="42334"/>
                </a:cubicBezTo>
                <a:lnTo>
                  <a:pt x="644510" y="42334"/>
                </a:lnTo>
                <a:lnTo>
                  <a:pt x="652977" y="42334"/>
                </a:lnTo>
                <a:cubicBezTo>
                  <a:pt x="686844" y="53623"/>
                  <a:pt x="722927" y="59687"/>
                  <a:pt x="754577" y="76200"/>
                </a:cubicBezTo>
                <a:cubicBezTo>
                  <a:pt x="788610" y="93956"/>
                  <a:pt x="814154" y="125292"/>
                  <a:pt x="847710" y="143934"/>
                </a:cubicBezTo>
                <a:cubicBezTo>
                  <a:pt x="1029685" y="245030"/>
                  <a:pt x="819909" y="121503"/>
                  <a:pt x="991643" y="245534"/>
                </a:cubicBezTo>
                <a:cubicBezTo>
                  <a:pt x="1018325" y="264804"/>
                  <a:pt x="1049980" y="276586"/>
                  <a:pt x="1076310" y="296334"/>
                </a:cubicBezTo>
                <a:cubicBezTo>
                  <a:pt x="1129211" y="336010"/>
                  <a:pt x="1177910" y="381001"/>
                  <a:pt x="1228710" y="423334"/>
                </a:cubicBezTo>
                <a:cubicBezTo>
                  <a:pt x="1262577" y="451556"/>
                  <a:pt x="1296946" y="479186"/>
                  <a:pt x="1330310" y="508000"/>
                </a:cubicBezTo>
                <a:cubicBezTo>
                  <a:pt x="1512825" y="665626"/>
                  <a:pt x="1310925" y="505039"/>
                  <a:pt x="1516577" y="651934"/>
                </a:cubicBezTo>
                <a:cubicBezTo>
                  <a:pt x="1542761" y="670637"/>
                  <a:pt x="1564839" y="695235"/>
                  <a:pt x="1592777" y="711200"/>
                </a:cubicBezTo>
                <a:cubicBezTo>
                  <a:pt x="1624632" y="729403"/>
                  <a:pt x="1660920" y="738478"/>
                  <a:pt x="1694377" y="753534"/>
                </a:cubicBezTo>
                <a:cubicBezTo>
                  <a:pt x="1792125" y="797521"/>
                  <a:pt x="1727241" y="781588"/>
                  <a:pt x="1812910" y="795867"/>
                </a:cubicBezTo>
                <a:cubicBezTo>
                  <a:pt x="1879678" y="829251"/>
                  <a:pt x="1845747" y="815279"/>
                  <a:pt x="1914510" y="838200"/>
                </a:cubicBezTo>
                <a:cubicBezTo>
                  <a:pt x="1945266" y="848452"/>
                  <a:pt x="1930985" y="846667"/>
                  <a:pt x="1956843" y="846667"/>
                </a:cubicBezTo>
                <a:lnTo>
                  <a:pt x="1465777" y="990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47EDFE40-57BA-49EA-B339-E2F54B1F2BE9}"/>
              </a:ext>
            </a:extLst>
          </p:cNvPr>
          <p:cNvSpPr/>
          <p:nvPr/>
        </p:nvSpPr>
        <p:spPr>
          <a:xfrm>
            <a:off x="3268133" y="1456267"/>
            <a:ext cx="1659467" cy="990600"/>
          </a:xfrm>
          <a:custGeom>
            <a:avLst/>
            <a:gdLst>
              <a:gd name="connsiteX0" fmla="*/ 1659467 w 1659467"/>
              <a:gd name="connsiteY0" fmla="*/ 804333 h 990600"/>
              <a:gd name="connsiteX1" fmla="*/ 16934 w 1659467"/>
              <a:gd name="connsiteY1" fmla="*/ 0 h 990600"/>
              <a:gd name="connsiteX2" fmla="*/ 0 w 1659467"/>
              <a:gd name="connsiteY2" fmla="*/ 355600 h 990600"/>
              <a:gd name="connsiteX3" fmla="*/ 1397000 w 1659467"/>
              <a:gd name="connsiteY3" fmla="*/ 990600 h 990600"/>
              <a:gd name="connsiteX4" fmla="*/ 1659467 w 1659467"/>
              <a:gd name="connsiteY4" fmla="*/ 804333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9467" h="990600">
                <a:moveTo>
                  <a:pt x="1659467" y="804333"/>
                </a:moveTo>
                <a:lnTo>
                  <a:pt x="16934" y="0"/>
                </a:lnTo>
                <a:lnTo>
                  <a:pt x="0" y="355600"/>
                </a:lnTo>
                <a:lnTo>
                  <a:pt x="1397000" y="990600"/>
                </a:lnTo>
                <a:lnTo>
                  <a:pt x="1659467" y="80433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767236-C156-45D4-AA85-7B15EFE08F43}"/>
              </a:ext>
            </a:extLst>
          </p:cNvPr>
          <p:cNvSpPr/>
          <p:nvPr/>
        </p:nvSpPr>
        <p:spPr>
          <a:xfrm>
            <a:off x="4191000" y="2921000"/>
            <a:ext cx="1202267" cy="1159933"/>
          </a:xfrm>
          <a:custGeom>
            <a:avLst/>
            <a:gdLst>
              <a:gd name="connsiteX0" fmla="*/ 524933 w 1202267"/>
              <a:gd name="connsiteY0" fmla="*/ 0 h 1159933"/>
              <a:gd name="connsiteX1" fmla="*/ 287867 w 1202267"/>
              <a:gd name="connsiteY1" fmla="*/ 287867 h 1159933"/>
              <a:gd name="connsiteX2" fmla="*/ 0 w 1202267"/>
              <a:gd name="connsiteY2" fmla="*/ 508000 h 1159933"/>
              <a:gd name="connsiteX3" fmla="*/ 804333 w 1202267"/>
              <a:gd name="connsiteY3" fmla="*/ 1159933 h 1159933"/>
              <a:gd name="connsiteX4" fmla="*/ 1007533 w 1202267"/>
              <a:gd name="connsiteY4" fmla="*/ 787400 h 1159933"/>
              <a:gd name="connsiteX5" fmla="*/ 1202267 w 1202267"/>
              <a:gd name="connsiteY5" fmla="*/ 550333 h 1159933"/>
              <a:gd name="connsiteX6" fmla="*/ 524933 w 1202267"/>
              <a:gd name="connsiteY6" fmla="*/ 0 h 1159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2267" h="1159933">
                <a:moveTo>
                  <a:pt x="524933" y="0"/>
                </a:moveTo>
                <a:lnTo>
                  <a:pt x="287867" y="287867"/>
                </a:lnTo>
                <a:lnTo>
                  <a:pt x="0" y="508000"/>
                </a:lnTo>
                <a:lnTo>
                  <a:pt x="804333" y="1159933"/>
                </a:lnTo>
                <a:lnTo>
                  <a:pt x="1007533" y="787400"/>
                </a:lnTo>
                <a:lnTo>
                  <a:pt x="1202267" y="550333"/>
                </a:lnTo>
                <a:lnTo>
                  <a:pt x="524933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A2D4554-C5DC-4039-8D32-B589065E11BD}"/>
              </a:ext>
            </a:extLst>
          </p:cNvPr>
          <p:cNvSpPr/>
          <p:nvPr/>
        </p:nvSpPr>
        <p:spPr>
          <a:xfrm rot="1603830">
            <a:off x="4502369" y="2021349"/>
            <a:ext cx="2287707" cy="15249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01E9D1-0C97-41AD-AA8D-4CD47A470D5A}"/>
              </a:ext>
            </a:extLst>
          </p:cNvPr>
          <p:cNvSpPr/>
          <p:nvPr/>
        </p:nvSpPr>
        <p:spPr>
          <a:xfrm>
            <a:off x="5822582" y="2446867"/>
            <a:ext cx="237066" cy="2370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ED24FCB-39B4-4370-A2F5-E0EF21F3FE09}"/>
              </a:ext>
            </a:extLst>
          </p:cNvPr>
          <p:cNvSpPr/>
          <p:nvPr/>
        </p:nvSpPr>
        <p:spPr>
          <a:xfrm rot="2430297">
            <a:off x="3862828" y="3663284"/>
            <a:ext cx="1448843" cy="151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08EFE9-D5D1-4FAF-914C-4B93932F6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4520">
            <a:off x="8175893" y="1162849"/>
            <a:ext cx="3481118" cy="3042168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0EE7238E-0108-4BF8-8F37-699439287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11" y="3210922"/>
            <a:ext cx="3792041" cy="33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93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76181-1406-40B3-BFCE-F93F22C8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Registered Report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B9C3053-041C-418D-B7E2-305FA34F97C2}"/>
              </a:ext>
            </a:extLst>
          </p:cNvPr>
          <p:cNvSpPr/>
          <p:nvPr/>
        </p:nvSpPr>
        <p:spPr>
          <a:xfrm>
            <a:off x="2586681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FF8395A-4078-4AA9-8F72-AFC9131D3B8F}"/>
              </a:ext>
            </a:extLst>
          </p:cNvPr>
          <p:cNvSpPr/>
          <p:nvPr/>
        </p:nvSpPr>
        <p:spPr>
          <a:xfrm>
            <a:off x="5585253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durchführen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13525EF-7CD0-430A-B5F4-D16AA784AE14}"/>
              </a:ext>
            </a:extLst>
          </p:cNvPr>
          <p:cNvSpPr/>
          <p:nvPr/>
        </p:nvSpPr>
        <p:spPr>
          <a:xfrm>
            <a:off x="7084539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Bericht erstellen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3659CE-2466-46A2-BAA6-18F31357ED4C}"/>
              </a:ext>
            </a:extLst>
          </p:cNvPr>
          <p:cNvSpPr/>
          <p:nvPr/>
        </p:nvSpPr>
        <p:spPr>
          <a:xfrm>
            <a:off x="8583825" y="2051221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A4A799-94FD-4EB6-9C84-1A636B71A2C0}"/>
              </a:ext>
            </a:extLst>
          </p:cNvPr>
          <p:cNvSpPr txBox="1"/>
          <p:nvPr/>
        </p:nvSpPr>
        <p:spPr>
          <a:xfrm>
            <a:off x="148281" y="2115233"/>
            <a:ext cx="1935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Klassischer </a:t>
            </a:r>
          </a:p>
          <a:p>
            <a:pPr algn="ctr"/>
            <a:r>
              <a:rPr lang="de-DE" dirty="0"/>
              <a:t>Forschungsprozess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70EE433-AA0D-4870-BBA2-5CB7046F0ED2}"/>
              </a:ext>
            </a:extLst>
          </p:cNvPr>
          <p:cNvSpPr txBox="1"/>
          <p:nvPr/>
        </p:nvSpPr>
        <p:spPr>
          <a:xfrm>
            <a:off x="528742" y="3250121"/>
            <a:ext cx="117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Registered</a:t>
            </a:r>
          </a:p>
          <a:p>
            <a:pPr algn="ctr"/>
            <a:r>
              <a:rPr lang="de-DE" dirty="0"/>
              <a:t>Report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E4657E5-A83B-4BEA-853D-D7C4958C794C}"/>
              </a:ext>
            </a:extLst>
          </p:cNvPr>
          <p:cNvSpPr txBox="1"/>
          <p:nvPr/>
        </p:nvSpPr>
        <p:spPr>
          <a:xfrm>
            <a:off x="713440" y="454346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PCI-RR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386BF6C-38E7-49AE-8F81-C25647EA4430}"/>
              </a:ext>
            </a:extLst>
          </p:cNvPr>
          <p:cNvSpPr/>
          <p:nvPr/>
        </p:nvSpPr>
        <p:spPr>
          <a:xfrm>
            <a:off x="10083111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Veröffent-lichung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11182D-5419-4BD1-98B3-BF78432F4B49}"/>
              </a:ext>
            </a:extLst>
          </p:cNvPr>
          <p:cNvSpPr/>
          <p:nvPr/>
        </p:nvSpPr>
        <p:spPr>
          <a:xfrm>
            <a:off x="2586681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00F6E8A-BBC6-4742-BE4A-D765FBCC5A00}"/>
              </a:ext>
            </a:extLst>
          </p:cNvPr>
          <p:cNvSpPr/>
          <p:nvPr/>
        </p:nvSpPr>
        <p:spPr>
          <a:xfrm>
            <a:off x="5585253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durchführen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96136F8-4196-49E5-905E-A2CBE2816713}"/>
              </a:ext>
            </a:extLst>
          </p:cNvPr>
          <p:cNvSpPr/>
          <p:nvPr/>
        </p:nvSpPr>
        <p:spPr>
          <a:xfrm>
            <a:off x="7084539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Bericht erstellen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805B3A-CD12-4760-B90D-5D4DEBE5B1A9}"/>
              </a:ext>
            </a:extLst>
          </p:cNvPr>
          <p:cNvSpPr/>
          <p:nvPr/>
        </p:nvSpPr>
        <p:spPr>
          <a:xfrm>
            <a:off x="8583825" y="3163286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C98604F-95DD-4CF0-B1B1-7A812D0FDB08}"/>
              </a:ext>
            </a:extLst>
          </p:cNvPr>
          <p:cNvSpPr/>
          <p:nvPr/>
        </p:nvSpPr>
        <p:spPr>
          <a:xfrm>
            <a:off x="10083111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Veröffent-lichung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CC18E3F-D36A-4ACE-9852-E35A0C6F31D5}"/>
              </a:ext>
            </a:extLst>
          </p:cNvPr>
          <p:cNvSpPr/>
          <p:nvPr/>
        </p:nvSpPr>
        <p:spPr>
          <a:xfrm>
            <a:off x="4085967" y="3163286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BF050FA-C6D5-4718-874C-4F76864DF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166" y="4543461"/>
            <a:ext cx="11394412" cy="19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9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1054</Words>
  <Application>Microsoft Office PowerPoint</Application>
  <PresentationFormat>Breitbild</PresentationFormat>
  <Paragraphs>240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Cambria</vt:lpstr>
      <vt:lpstr>inherit</vt:lpstr>
      <vt:lpstr>TwitterChirp</vt:lpstr>
      <vt:lpstr>Wingdings</vt:lpstr>
      <vt:lpstr>Office</vt:lpstr>
      <vt:lpstr>Wie konnte es zur Replikationskrise kommen?</vt:lpstr>
      <vt:lpstr>Was bringen die neuen Ansätze?</vt:lpstr>
      <vt:lpstr>Was bringen die neuen Ansätze?</vt:lpstr>
      <vt:lpstr>Was soll ich tun? Open Science auf allen Ebenen des Wissenschaftssystem</vt:lpstr>
      <vt:lpstr>Was soll ich tun? Open Science auf allen Ebenen des Wissenschaftssystem</vt:lpstr>
      <vt:lpstr>Wie kriege ich die Ergebnisse, die ich haben möchte?</vt:lpstr>
      <vt:lpstr>PowerPoint-Präsentation</vt:lpstr>
      <vt:lpstr>PowerPoint-Präsentation</vt:lpstr>
      <vt:lpstr>Registered Report</vt:lpstr>
      <vt:lpstr>Dynamische MAs</vt:lpstr>
      <vt:lpstr>Buchcover</vt:lpstr>
      <vt:lpstr>Facetten von Open Science</vt:lpstr>
      <vt:lpstr>Spektrum der Reaktionen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 konnte es zur Replikationskrise kommen?</dc:title>
  <dc:creator>Luk R</dc:creator>
  <cp:lastModifiedBy>Lukas Röseler</cp:lastModifiedBy>
  <cp:revision>41</cp:revision>
  <dcterms:created xsi:type="dcterms:W3CDTF">2022-11-25T14:46:31Z</dcterms:created>
  <dcterms:modified xsi:type="dcterms:W3CDTF">2024-07-08T15:28:24Z</dcterms:modified>
</cp:coreProperties>
</file>