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75" r:id="rId2"/>
    <p:sldId id="582" r:id="rId3"/>
    <p:sldId id="595" r:id="rId4"/>
    <p:sldId id="590" r:id="rId5"/>
    <p:sldId id="591" r:id="rId6"/>
    <p:sldId id="585" r:id="rId7"/>
    <p:sldId id="589" r:id="rId8"/>
    <p:sldId id="592" r:id="rId9"/>
    <p:sldId id="593" r:id="rId10"/>
    <p:sldId id="5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21AE3-2EA3-414F-B0D4-EF9EF6F6D40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BAA2-31C1-4FC6-8352-0D87A238B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15C5D-D858-7800-2D6A-6C96766B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F79F9E-83A6-918E-53F5-884420F4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666A2-F1B4-8EF6-D0BB-8D397341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45B19-8482-905E-BD01-4699722C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09331-F002-C8BA-8DAA-F44C102F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F1CA-63EC-0583-95D4-EED590C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03E89-ECC1-BC2C-FB6F-9844DCF5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A1F519-9052-1836-5D42-56F94FC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5FCA2-4EAB-3C80-F200-6E31080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6C237-2C6D-DA27-8911-63358018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937CF1-CC2D-D384-5FDE-0A054A1B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D3538-E270-22F6-1A60-2EFCC6308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1FD3D-1230-567F-F992-D943F998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73BE0-0B39-A28F-4743-17FDF351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5519D-7233-E550-A3B9-BAC5C5CF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2E840-A893-A8AA-E7AF-CBD75E9C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F85DD-F0AC-9694-DEFF-22F9E47C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0A330-1F16-651C-C3E5-434E1781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D4CAB-CF9A-D954-1A7C-0161F4EF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2B797-DDD3-AED6-A1D7-7350AAE4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13074-4133-E2FB-B9C5-CA72515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95352-037E-4C29-2EE0-84203487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27363-7BB3-195F-C629-7BB43F07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2571B9-FA26-5654-410B-B7E8E13F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FBB37-792A-7E7D-7B47-2E6116C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3C318-F283-24FA-8B85-60B0B605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631CE-3631-E2BB-C24F-E4FEE926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7D95B7-55F4-3E29-0AC0-2EAEB91B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E2F0B1-4CA9-31BE-40A6-9672C4B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F7384-1577-6D63-29BC-D882B000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B84CC-4489-C4A6-0792-D88390B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A0E2-5136-F15D-88F9-A04F6A1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67DD5-8DA0-1DCE-9908-1EB6C464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331BE-FCB7-7FE6-CFE2-042ED398F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1F3CE3-D9E4-C3D2-F386-6A7DDA0F0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4CED76-8158-E5F4-2706-2F2F31BE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D2F1DB-152E-BEBA-8B9D-F3B4DC30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2CA0C-69A9-84D2-F686-4508DE4F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E97FC6-7BE0-E4D8-0990-412F5F4B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54306-0DE2-3A9A-AA53-8447370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FEDA76-8515-8B20-F158-4FB7434E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42255B-C432-3EF0-DE96-8853C29C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802575-F6C7-C94D-2716-62419D2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95F0C5-8472-C562-DE1A-306662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2DD96A-A0E8-1D0E-7DB2-733F486B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56A80E-E603-1F90-6B93-2B4C14D2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5054F-D40F-C2F3-98A8-3B0400EC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E0D39-9092-179D-6A14-94FD7222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8C6F6E-F696-B219-4FA7-4B33BCD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5720DD-0E96-081E-1E84-ABCDF09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B9D4B-F2A0-5C6C-98D7-9116FD04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57B0C-E100-A6A4-47C5-9E531565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5CF3-C623-C69F-3D93-DECF068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80B098-5FC8-2301-11E2-31EAB6EAA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53355-3E9B-6EB6-FB2B-E3E9AA55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E9B112-9AB2-5EDA-E09E-22017668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B82D5-C59F-853E-DE03-65E4CEC3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7596E3-18CD-3B1C-F1D6-0B00FEF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D8950E-6FB8-8F38-60A8-8F2410E6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C148E6-21F7-2882-4004-C6C88A07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ECBCF-1463-5257-DFA4-A45D7975A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4EF1-788F-47AB-9414-B0E30AA5E1A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37F6C-728D-1618-92E5-3052BEEE7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7240E-04B0-8D31-565A-5F04B3F6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tadataset.com/" TargetMode="External"/><Relationship Id="rId13" Type="http://schemas.openxmlformats.org/officeDocument/2006/relationships/hyperlink" Target="https://t.co/jl5gHLU7bp" TargetMode="External"/><Relationship Id="rId3" Type="http://schemas.openxmlformats.org/officeDocument/2006/relationships/hyperlink" Target="http://metabus.org/" TargetMode="External"/><Relationship Id="rId7" Type="http://schemas.openxmlformats.org/officeDocument/2006/relationships/hyperlink" Target="https://metaanalyses.shinyapps.io/bodypositions/" TargetMode="External"/><Relationship Id="rId12" Type="http://schemas.openxmlformats.org/officeDocument/2006/relationships/hyperlink" Target="https://t.co/8K2xXOZyPj" TargetMode="External"/><Relationship Id="rId2" Type="http://schemas.openxmlformats.org/officeDocument/2006/relationships/hyperlink" Target="https://langcog.github.io/meta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1p.de/ReD" TargetMode="External"/><Relationship Id="rId11" Type="http://schemas.openxmlformats.org/officeDocument/2006/relationships/hyperlink" Target="https://bmcbiol.biomedcentral.com/articles/10.1186/s12915-021-00974-w" TargetMode="External"/><Relationship Id="rId5" Type="http://schemas.openxmlformats.org/officeDocument/2006/relationships/hyperlink" Target="https://t1p.de/openanchoring" TargetMode="External"/><Relationship Id="rId10" Type="http://schemas.openxmlformats.org/officeDocument/2006/relationships/hyperlink" Target="https://github.com/lukaswallrich/metaui" TargetMode="External"/><Relationship Id="rId4" Type="http://schemas.openxmlformats.org/officeDocument/2006/relationships/hyperlink" Target="https://camarades.shinyapps.io/AD-SOLES/" TargetMode="External"/><Relationship Id="rId9" Type="http://schemas.openxmlformats.org/officeDocument/2006/relationships/hyperlink" Target="https://app.cooperationdatabank.org/" TargetMode="External"/><Relationship Id="rId14" Type="http://schemas.openxmlformats.org/officeDocument/2006/relationships/hyperlink" Target="https://t.co/LdfB2Mf7Y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analyses.shinyapps.io/replicationdatabase" TargetMode="Externa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92A-C192-4F5B-8ECC-3629D6A00C76}" type="slidenum">
              <a:rPr lang="de-DE" smtClean="0"/>
              <a:t>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344126" y="1727569"/>
            <a:ext cx="2211407" cy="1412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Publikationsbias</a:t>
            </a:r>
          </a:p>
        </p:txBody>
      </p:sp>
      <p:sp>
        <p:nvSpPr>
          <p:cNvPr id="8" name="Rechteck 7"/>
          <p:cNvSpPr/>
          <p:nvPr/>
        </p:nvSpPr>
        <p:spPr>
          <a:xfrm>
            <a:off x="279867" y="1718679"/>
            <a:ext cx="2211407" cy="1412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Wissenschaftliches System</a:t>
            </a:r>
          </a:p>
        </p:txBody>
      </p:sp>
      <p:sp>
        <p:nvSpPr>
          <p:cNvPr id="9" name="Rechteck 8"/>
          <p:cNvSpPr/>
          <p:nvPr/>
        </p:nvSpPr>
        <p:spPr>
          <a:xfrm>
            <a:off x="4989373" y="1727569"/>
            <a:ext cx="2211407" cy="14122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Interessante Befunde werden publiziert</a:t>
            </a:r>
          </a:p>
        </p:txBody>
      </p:sp>
      <p:sp>
        <p:nvSpPr>
          <p:cNvPr id="10" name="Rechteck 9"/>
          <p:cNvSpPr/>
          <p:nvPr/>
        </p:nvSpPr>
        <p:spPr>
          <a:xfrm>
            <a:off x="9698878" y="1727569"/>
            <a:ext cx="2211407" cy="1412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Replikations-fehlschläge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983981" y="3139808"/>
            <a:ext cx="2211407" cy="2878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Signifikant? </a:t>
            </a:r>
            <a:r>
              <a:rPr lang="de-DE" sz="1500" dirty="0">
                <a:sym typeface="Wingdings" panose="05000000000000000000" pitchFamily="2" charset="2"/>
              </a:rPr>
              <a:t> Nicht signifikant ist weniger informativ</a:t>
            </a:r>
            <a:endParaRPr lang="de-DE" sz="1500" dirty="0"/>
          </a:p>
          <a:p>
            <a:pPr marL="342900" indent="-342900">
              <a:buFontTx/>
              <a:buChar char="-"/>
            </a:pPr>
            <a:r>
              <a:rPr lang="de-DE" sz="1500" dirty="0"/>
              <a:t>Inhaltlich wichtig? / gut </a:t>
            </a:r>
            <a:r>
              <a:rPr lang="de-DE" sz="1500" dirty="0" err="1"/>
              <a:t>verkaufbar</a:t>
            </a:r>
            <a:r>
              <a:rPr lang="de-DE" sz="1500" dirty="0"/>
              <a:t>?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Kontraintuitiv?</a:t>
            </a:r>
          </a:p>
        </p:txBody>
      </p:sp>
      <p:cxnSp>
        <p:nvCxnSpPr>
          <p:cNvPr id="14" name="Gerade Verbindung mit Pfeil 13"/>
          <p:cNvCxnSpPr>
            <a:cxnSpLocks/>
            <a:stCxn id="7" idx="3"/>
            <a:endCxn id="10" idx="1"/>
          </p:cNvCxnSpPr>
          <p:nvPr/>
        </p:nvCxnSpPr>
        <p:spPr>
          <a:xfrm>
            <a:off x="9555533" y="2433689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erade Verbindung mit Pfeil 15"/>
          <p:cNvCxnSpPr>
            <a:cxnSpLocks/>
            <a:stCxn id="9" idx="3"/>
            <a:endCxn id="7" idx="1"/>
          </p:cNvCxnSpPr>
          <p:nvPr/>
        </p:nvCxnSpPr>
        <p:spPr>
          <a:xfrm>
            <a:off x="7200780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hteck 20"/>
          <p:cNvSpPr/>
          <p:nvPr/>
        </p:nvSpPr>
        <p:spPr>
          <a:xfrm>
            <a:off x="2634620" y="1727569"/>
            <a:ext cx="2211407" cy="1412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P-Hacking</a:t>
            </a:r>
          </a:p>
        </p:txBody>
      </p:sp>
      <p:cxnSp>
        <p:nvCxnSpPr>
          <p:cNvPr id="31" name="Gerade Verbindung mit Pfeil 30"/>
          <p:cNvCxnSpPr>
            <a:cxnSpLocks/>
            <a:stCxn id="21" idx="3"/>
            <a:endCxn id="9" idx="1"/>
          </p:cNvCxnSpPr>
          <p:nvPr/>
        </p:nvCxnSpPr>
        <p:spPr>
          <a:xfrm>
            <a:off x="4846027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hteck 33"/>
          <p:cNvSpPr/>
          <p:nvPr/>
        </p:nvSpPr>
        <p:spPr>
          <a:xfrm>
            <a:off x="2631924" y="3139808"/>
            <a:ext cx="2211407" cy="2878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Effizientester Weg zur Erreichung einer unbefristeten Stelle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Verbreitung eigener Interessen / Ideologien</a:t>
            </a:r>
          </a:p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9" name="Rechteck 38"/>
          <p:cNvSpPr/>
          <p:nvPr/>
        </p:nvSpPr>
        <p:spPr>
          <a:xfrm>
            <a:off x="279867" y="3139808"/>
            <a:ext cx="2211407" cy="2878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Prekäre Arbeits-bedingungen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Publikationen als Währung für unbefristete Stellen und Forschungsgelder</a:t>
            </a:r>
          </a:p>
        </p:txBody>
      </p:sp>
      <p:cxnSp>
        <p:nvCxnSpPr>
          <p:cNvPr id="43" name="Gerade Verbindung mit Pfeil 42"/>
          <p:cNvCxnSpPr>
            <a:cxnSpLocks/>
            <a:stCxn id="8" idx="3"/>
            <a:endCxn id="21" idx="1"/>
          </p:cNvCxnSpPr>
          <p:nvPr/>
        </p:nvCxnSpPr>
        <p:spPr>
          <a:xfrm>
            <a:off x="2491274" y="2424799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511B92-9997-7401-D8AF-1D7CB0D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Wie konnte es zur Replikationskrise kommen?</a:t>
            </a:r>
            <a:endParaRPr lang="en-US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DAFCF88-15DA-AA0F-585B-6A71A4BAC216}"/>
              </a:ext>
            </a:extLst>
          </p:cNvPr>
          <p:cNvSpPr/>
          <p:nvPr/>
        </p:nvSpPr>
        <p:spPr>
          <a:xfrm>
            <a:off x="7336038" y="3139808"/>
            <a:ext cx="2211407" cy="2878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Veröffentlichte Befunde stellen ein extrem verzerrtes Bild der Realität dar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Meta-Analytische Methoden zur Korrektur der Verzerrung sind noch unzureichend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C838507-840E-D4BD-A129-65B1674BFC59}"/>
              </a:ext>
            </a:extLst>
          </p:cNvPr>
          <p:cNvSpPr/>
          <p:nvPr/>
        </p:nvSpPr>
        <p:spPr>
          <a:xfrm>
            <a:off x="9688096" y="3139808"/>
            <a:ext cx="2211407" cy="2878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50% aller Befunde lassen sich nicht replizieren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Replikationsrate in vielen Disziplinen noch ungewiss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Aufbauen auf bisherigen Befunden ist ein Glücksspiel</a:t>
            </a:r>
          </a:p>
        </p:txBody>
      </p:sp>
    </p:spTree>
    <p:extLst>
      <p:ext uri="{BB962C8B-B14F-4D97-AF65-F5344CB8AC3E}">
        <p14:creationId xmlns:p14="http://schemas.microsoft.com/office/powerpoint/2010/main" val="2501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1" grpId="0" animBg="1"/>
      <p:bldP spid="34" grpId="0" animBg="1"/>
      <p:bldP spid="33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AA8FC-4C2B-4DE8-93B1-519B80E0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4" y="0"/>
            <a:ext cx="10515600" cy="778933"/>
          </a:xfrm>
        </p:spPr>
        <p:txBody>
          <a:bodyPr/>
          <a:lstStyle/>
          <a:p>
            <a:r>
              <a:rPr lang="de-DE" dirty="0"/>
              <a:t>Dynamische MAs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4DBAE68-AC24-4231-AF7C-0072A0BE8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232236"/>
              </p:ext>
            </p:extLst>
          </p:nvPr>
        </p:nvGraphicFramePr>
        <p:xfrm>
          <a:off x="838199" y="778933"/>
          <a:ext cx="10632987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02566">
                  <a:extLst>
                    <a:ext uri="{9D8B030D-6E8A-4147-A177-3AD203B41FA5}">
                      <a16:colId xmlns:a16="http://schemas.microsoft.com/office/drawing/2014/main" val="2256360843"/>
                    </a:ext>
                  </a:extLst>
                </a:gridCol>
                <a:gridCol w="4567568">
                  <a:extLst>
                    <a:ext uri="{9D8B030D-6E8A-4147-A177-3AD203B41FA5}">
                      <a16:colId xmlns:a16="http://schemas.microsoft.com/office/drawing/2014/main" val="2548920671"/>
                    </a:ext>
                  </a:extLst>
                </a:gridCol>
                <a:gridCol w="4062853">
                  <a:extLst>
                    <a:ext uri="{9D8B030D-6E8A-4147-A177-3AD203B41FA5}">
                      <a16:colId xmlns:a16="http://schemas.microsoft.com/office/drawing/2014/main" val="388764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MetaLab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/>
                        </a:rPr>
                        <a:t>langcog.github.io/metalab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Early Language, </a:t>
                      </a:r>
                      <a:r>
                        <a:rPr lang="de-DE" dirty="0" err="1"/>
                        <a:t>Cognitive</a:t>
                      </a:r>
                      <a:r>
                        <a:rPr lang="de-DE" dirty="0"/>
                        <a:t>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metaBUS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3"/>
                        </a:rPr>
                        <a:t>metabus.org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social </a:t>
                      </a:r>
                      <a:r>
                        <a:rPr lang="de-DE" dirty="0" err="1"/>
                        <a:t>sciences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0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4"/>
                        </a:rPr>
                        <a:t>camarades.shinyapps.io/AD-SOLES/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Animal </a:t>
                      </a:r>
                      <a:r>
                        <a:rPr lang="de-DE" dirty="0" err="1"/>
                        <a:t>models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Alzheimer‘s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3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OpAQ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5"/>
                        </a:rPr>
                        <a:t>t1p.de/openanchoring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Anchoring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6"/>
                        </a:rPr>
                        <a:t>t1p.de/ReD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Replications</a:t>
                      </a:r>
                      <a:r>
                        <a:rPr lang="de-DE" dirty="0"/>
                        <a:t> (all </a:t>
                      </a:r>
                      <a:r>
                        <a:rPr lang="de-DE" dirty="0" err="1"/>
                        <a:t>fields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2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Power </a:t>
                      </a:r>
                      <a:r>
                        <a:rPr lang="de-DE" dirty="0" err="1"/>
                        <a:t>Posing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7"/>
                        </a:rPr>
                        <a:t>metaanalyses.shinyapps.io/</a:t>
                      </a:r>
                      <a:r>
                        <a:rPr lang="de-DE" dirty="0" err="1">
                          <a:hlinkClick r:id="rId7"/>
                        </a:rPr>
                        <a:t>bodypositions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Body Position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Metadataset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8"/>
                        </a:rPr>
                        <a:t>metadataset.com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Agriculture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8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9"/>
                        </a:rPr>
                        <a:t>https://app.cooperationdatabank.org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9002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99F30DF2-DB40-4066-ACE9-55288F20C94D}"/>
              </a:ext>
            </a:extLst>
          </p:cNvPr>
          <p:cNvSpPr/>
          <p:nvPr/>
        </p:nvSpPr>
        <p:spPr>
          <a:xfrm>
            <a:off x="720814" y="3972096"/>
            <a:ext cx="8360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  <a:p>
            <a:r>
              <a:rPr lang="de-DE" dirty="0" err="1"/>
              <a:t>metaUI</a:t>
            </a:r>
            <a:r>
              <a:rPr lang="de-DE" dirty="0"/>
              <a:t>: </a:t>
            </a:r>
            <a:r>
              <a:rPr lang="de-DE" dirty="0">
                <a:hlinkClick r:id="rId10"/>
              </a:rPr>
              <a:t>https://github.com/lukaswallrich/metaui</a:t>
            </a:r>
            <a:r>
              <a:rPr lang="de-DE" dirty="0"/>
              <a:t> </a:t>
            </a:r>
          </a:p>
          <a:p>
            <a:r>
              <a:rPr lang="de-DE" dirty="0" err="1"/>
              <a:t>Dynameta</a:t>
            </a:r>
            <a:r>
              <a:rPr lang="de-DE" dirty="0"/>
              <a:t>: </a:t>
            </a:r>
            <a:r>
              <a:rPr lang="de-DE" dirty="0">
                <a:hlinkClick r:id="rId11"/>
              </a:rPr>
              <a:t>https://bmcbiol.biomedcentral.com/articles/10.1186/s12915-021-00974-w</a:t>
            </a:r>
            <a:r>
              <a:rPr lang="de-DE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5177D-7C05-4851-861B-9372DB7E9981}"/>
              </a:ext>
            </a:extLst>
          </p:cNvPr>
          <p:cNvSpPr/>
          <p:nvPr/>
        </p:nvSpPr>
        <p:spPr>
          <a:xfrm>
            <a:off x="1408670" y="48090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F1419"/>
                </a:solidFill>
                <a:latin typeface="TwitterChirp"/>
              </a:rPr>
              <a:t>James Steele on Twitter</a:t>
            </a:r>
          </a:p>
          <a:p>
            <a:r>
              <a:rPr lang="en-US" dirty="0">
                <a:solidFill>
                  <a:srgbClr val="0F1419"/>
                </a:solidFill>
                <a:latin typeface="TwitterChirp"/>
              </a:rPr>
              <a:t>Here's a few more not on your list above I have: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2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2"/>
              </a:rPr>
              <a:t>crsu.shinyapps.io/MetaInsight/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matthewbjane.com/</a:t>
            </a:r>
            <a:r>
              <a:rPr lang="en-US" dirty="0" err="1">
                <a:solidFill>
                  <a:srgbClr val="1D9BF0"/>
                </a:solidFill>
                <a:latin typeface="TwitterChirp"/>
                <a:hlinkClick r:id="rId13"/>
              </a:rPr>
              <a:t>utme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-validity-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meta-analysis/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…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4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4"/>
              </a:rPr>
              <a:t>metahag.github.io/website/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I am working on one myself too - living dose-response meta-analysis of resistance training interventions.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44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Publikationsbias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Wissenschaftliches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Interessante Befunde werden publiziert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Replikations-fehlschläge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P-Hacking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3073205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5146571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78209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Repositorien für Daten (OSF, </a:t>
            </a:r>
            <a:r>
              <a:rPr lang="de-DE" sz="1400" dirty="0" err="1"/>
              <a:t>Researchbox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DFG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44E53FF9-478A-42D2-9448-671ACA75D73C}"/>
              </a:ext>
            </a:extLst>
          </p:cNvPr>
          <p:cNvSpPr/>
          <p:nvPr/>
        </p:nvSpPr>
        <p:spPr>
          <a:xfrm>
            <a:off x="93133" y="1295400"/>
            <a:ext cx="11980334" cy="55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2639164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8"/>
            <a:ext cx="10515600" cy="1325563"/>
          </a:xfrm>
        </p:spPr>
        <p:txBody>
          <a:bodyPr/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Publication</a:t>
            </a:r>
            <a:r>
              <a:rPr lang="de-DE" dirty="0"/>
              <a:t> 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Scientific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2644556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Drive </a:t>
            </a:r>
            <a:r>
              <a:rPr lang="de-DE" dirty="0" err="1"/>
              <a:t>for</a:t>
            </a:r>
            <a:r>
              <a:rPr lang="de-DE" dirty="0"/>
              <a:t> Innovation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Replication </a:t>
            </a:r>
            <a:r>
              <a:rPr lang="de-DE" dirty="0" err="1">
                <a:solidFill>
                  <a:schemeClr val="bg1"/>
                </a:solidFill>
              </a:rPr>
              <a:t>Failures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</p:cNvCxnSpPr>
          <p:nvPr/>
        </p:nvCxnSpPr>
        <p:spPr>
          <a:xfrm>
            <a:off x="4863699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</a:t>
            </a:r>
            <a:r>
              <a:rPr lang="de-DE" sz="1400" dirty="0" err="1"/>
              <a:t>analytical</a:t>
            </a:r>
            <a:r>
              <a:rPr lang="de-DE" sz="1400" dirty="0"/>
              <a:t> </a:t>
            </a:r>
            <a:r>
              <a:rPr lang="de-DE" sz="1400" dirty="0" err="1"/>
              <a:t>bias</a:t>
            </a:r>
            <a:r>
              <a:rPr lang="de-DE" sz="1400" dirty="0"/>
              <a:t> </a:t>
            </a:r>
            <a:r>
              <a:rPr lang="de-DE" sz="1400" dirty="0" err="1"/>
              <a:t>correction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Researchers-</a:t>
            </a:r>
            <a:r>
              <a:rPr lang="de-DE" sz="1400" dirty="0" err="1"/>
              <a:t>led</a:t>
            </a:r>
            <a:r>
              <a:rPr lang="de-DE" sz="1400" dirty="0"/>
              <a:t> </a:t>
            </a:r>
            <a:r>
              <a:rPr lang="de-DE" sz="1400" dirty="0" err="1"/>
              <a:t>diamond</a:t>
            </a:r>
            <a:r>
              <a:rPr lang="de-DE" sz="1400" dirty="0"/>
              <a:t> Open Access Journals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2833162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2833162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326587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Databases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Permanent </a:t>
            </a:r>
            <a:r>
              <a:rPr lang="en-US" sz="1400" dirty="0" err="1"/>
              <a:t>PostDoc</a:t>
            </a:r>
            <a:r>
              <a:rPr lang="en-US" sz="1400" dirty="0"/>
              <a:t> Positions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843650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Legal </a:t>
            </a:r>
            <a:r>
              <a:rPr lang="de-DE" sz="1400" dirty="0" err="1"/>
              <a:t>reforms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2833162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489603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Large </a:t>
            </a:r>
            <a:r>
              <a:rPr lang="de-DE" sz="1400" dirty="0" err="1"/>
              <a:t>scale</a:t>
            </a:r>
            <a:r>
              <a:rPr lang="de-DE" sz="1400" dirty="0"/>
              <a:t> </a:t>
            </a:r>
            <a:r>
              <a:rPr lang="de-DE" sz="1400" dirty="0" err="1"/>
              <a:t>replication</a:t>
            </a:r>
            <a:r>
              <a:rPr lang="de-DE" sz="1400" dirty="0"/>
              <a:t> </a:t>
            </a:r>
            <a:r>
              <a:rPr lang="de-DE" sz="1400" dirty="0" err="1"/>
              <a:t>projects</a:t>
            </a:r>
            <a:r>
              <a:rPr lang="de-DE" sz="1400" dirty="0"/>
              <a:t>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265666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Methods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Education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careers</a:t>
            </a:r>
            <a:r>
              <a:rPr lang="de-DE" sz="1400" dirty="0"/>
              <a:t> in </a:t>
            </a:r>
            <a:r>
              <a:rPr lang="de-DE" sz="1400" dirty="0" err="1"/>
              <a:t>academia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2833162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Quality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Quantity</a:t>
            </a:r>
            <a:r>
              <a:rPr lang="de-DE" sz="1400" dirty="0"/>
              <a:t> (e.g., max. 5 </a:t>
            </a:r>
            <a:r>
              <a:rPr lang="de-DE" sz="1400" dirty="0" err="1"/>
              <a:t>publications</a:t>
            </a:r>
            <a:r>
              <a:rPr lang="de-DE" sz="1400" dirty="0"/>
              <a:t> in </a:t>
            </a:r>
            <a:r>
              <a:rPr lang="de-DE" sz="1400" dirty="0" err="1"/>
              <a:t>applications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29CD403-3775-447E-914D-AF6D4F7C0990}"/>
              </a:ext>
            </a:extLst>
          </p:cNvPr>
          <p:cNvSpPr/>
          <p:nvPr/>
        </p:nvSpPr>
        <p:spPr>
          <a:xfrm>
            <a:off x="4982909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EE6D69E-C60D-4661-9DC1-4F3A589E3748}"/>
              </a:ext>
            </a:extLst>
          </p:cNvPr>
          <p:cNvSpPr/>
          <p:nvPr/>
        </p:nvSpPr>
        <p:spPr>
          <a:xfrm>
            <a:off x="4985605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Questionable</a:t>
            </a:r>
            <a:r>
              <a:rPr lang="de-DE" dirty="0"/>
              <a:t> Research Practices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17E2682-7919-4BD4-9324-28338E627F5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197012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95ABDA5-C11A-4AD5-A232-CCA3541E5CEC}"/>
              </a:ext>
            </a:extLst>
          </p:cNvPr>
          <p:cNvSpPr txBox="1"/>
          <p:nvPr/>
        </p:nvSpPr>
        <p:spPr>
          <a:xfrm>
            <a:off x="5424190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590CFDE-BB75-44BB-81FA-6BF4AC8FD745}"/>
              </a:ext>
            </a:extLst>
          </p:cNvPr>
          <p:cNvSpPr txBox="1"/>
          <p:nvPr/>
        </p:nvSpPr>
        <p:spPr>
          <a:xfrm>
            <a:off x="5184150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Preregistration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BA2754D-7A1C-4887-91B5-3897E9C4968C}"/>
              </a:ext>
            </a:extLst>
          </p:cNvPr>
          <p:cNvSpPr txBox="1"/>
          <p:nvPr/>
        </p:nvSpPr>
        <p:spPr>
          <a:xfrm>
            <a:off x="5184150" y="578209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  <a:r>
              <a:rPr lang="de-DE" sz="1400" dirty="0" err="1"/>
              <a:t>repositories</a:t>
            </a:r>
            <a:r>
              <a:rPr lang="de-DE" sz="1400" dirty="0"/>
              <a:t> (re3data.org)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248B977-E53A-4529-9534-A520F35E463D}"/>
              </a:ext>
            </a:extLst>
          </p:cNvPr>
          <p:cNvSpPr txBox="1"/>
          <p:nvPr/>
        </p:nvSpPr>
        <p:spPr>
          <a:xfrm>
            <a:off x="5184150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7F58CC1-860B-4851-A93B-D031D2F915C2}"/>
              </a:ext>
            </a:extLst>
          </p:cNvPr>
          <p:cNvSpPr txBox="1"/>
          <p:nvPr/>
        </p:nvSpPr>
        <p:spPr>
          <a:xfrm>
            <a:off x="5184150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E2DD98D-8296-4959-A059-5734C12ACE1F}"/>
              </a:ext>
            </a:extLst>
          </p:cNvPr>
          <p:cNvSpPr txBox="1"/>
          <p:nvPr/>
        </p:nvSpPr>
        <p:spPr>
          <a:xfrm>
            <a:off x="7325256" y="4294078"/>
            <a:ext cx="21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Mega-Datasets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D1B5257-59E7-4AEB-A132-FD546032711F}"/>
              </a:ext>
            </a:extLst>
          </p:cNvPr>
          <p:cNvSpPr txBox="1"/>
          <p:nvPr/>
        </p:nvSpPr>
        <p:spPr>
          <a:xfrm>
            <a:off x="9917305" y="4090517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Journals (e.g., </a:t>
            </a:r>
            <a:r>
              <a:rPr lang="de-DE" sz="1400" dirty="0" err="1"/>
              <a:t>JCRe</a:t>
            </a:r>
            <a:r>
              <a:rPr lang="de-DE" sz="1400" dirty="0"/>
              <a:t>)</a:t>
            </a:r>
            <a:endParaRPr lang="en-US" sz="1400" dirty="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018DC8E3-4134-49D8-A0E0-70A76E7A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" y="664224"/>
            <a:ext cx="11997968" cy="55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7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Veröffentlichte Literatur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Replizierbarkeits-einschätzung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2902185" y="3148143"/>
            <a:ext cx="1625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Prüfung der Reproduzierbarkeit (z.B. Statcheck.io)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255517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24094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 von Studien inkl. Analyseskripten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514428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576277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395429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Nutzen Open Source Software (z.B. R)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247183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4614855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078396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Projektförderung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320536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392070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477512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4</a:t>
            </a:fld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1C844F-0B52-5C5A-BFE2-90F21D553267}"/>
              </a:ext>
            </a:extLst>
          </p:cNvPr>
          <p:cNvSpPr txBox="1"/>
          <p:nvPr/>
        </p:nvSpPr>
        <p:spPr>
          <a:xfrm>
            <a:off x="520656" y="4800623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Tiefergehende Kriterien für leistungsorientierte Mittelvergabe</a:t>
            </a:r>
            <a:endParaRPr lang="en-US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9EE4E3-82EF-1551-DF56-99801A0C15A3}"/>
              </a:ext>
            </a:extLst>
          </p:cNvPr>
          <p:cNvSpPr txBox="1"/>
          <p:nvPr/>
        </p:nvSpPr>
        <p:spPr>
          <a:xfrm>
            <a:off x="5146571" y="388261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Diamond Open Access</a:t>
            </a:r>
            <a:endParaRPr lang="en-US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9B5EBF3-5CD2-2609-EA29-041F6C7BA415}"/>
              </a:ext>
            </a:extLst>
          </p:cNvPr>
          <p:cNvSpPr txBox="1"/>
          <p:nvPr/>
        </p:nvSpPr>
        <p:spPr>
          <a:xfrm>
            <a:off x="5146571" y="252300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Implementation von TOP-Guidelines</a:t>
            </a:r>
            <a:endParaRPr lang="en-US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05FBA0-0216-C487-36EB-8F78C8352A23}"/>
              </a:ext>
            </a:extLst>
          </p:cNvPr>
          <p:cNvSpPr txBox="1"/>
          <p:nvPr/>
        </p:nvSpPr>
        <p:spPr>
          <a:xfrm>
            <a:off x="7325256" y="3237273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Kommentierung (z.B. über PubPeer)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56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6002590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Präregistrierung von Studien inkl. Analyseskripten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Prüfung der Reproduzierbarkeit (z.B. Statcheck.io)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Nutzen Open Source Software (z.B. R)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Eintragung von Ergebnissen in CAMAs oder Replikationendatenbanken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Adversarial</a:t>
            </a:r>
            <a:r>
              <a:rPr lang="de-DE" sz="1400" dirty="0"/>
              <a:t> </a:t>
            </a:r>
            <a:r>
              <a:rPr lang="de-DE" sz="1400" dirty="0" err="1"/>
              <a:t>Collaborations</a:t>
            </a:r>
            <a:endParaRPr lang="en-US" sz="14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307786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von TOP-Guidelines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Teilnahme am Programm </a:t>
            </a:r>
            <a:r>
              <a:rPr lang="de-DE" sz="1400" i="1" dirty="0"/>
              <a:t>Peer-Community-In Registered Reports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Veröffentlichen von 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Alternative Begutachtungs-verfahren (z.B. </a:t>
            </a:r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review, Open Peer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Diamond Open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Forderung von Bias-Korrektur bei Meta-Analysen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Replikationen</a:t>
            </a:r>
            <a:endParaRPr lang="en-US" sz="14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153144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Junior-Professuren / Tenure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Mindestsätze für wiss. MA Stellen bei Projektförderung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Nur noch 5 wichtigste Publikationen bei Bewerbungen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Tiefergehende Kriterien für leistungsorientierte Mittelvergabe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Reform des Wissenschafts-Zeitgesetzes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153144" y="142884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 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6007982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3080563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 (Editors)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5</a:t>
            </a:fld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8FB6C9-37E1-C886-2B9C-3F36680AB1D5}"/>
              </a:ext>
            </a:extLst>
          </p:cNvPr>
          <p:cNvSpPr/>
          <p:nvPr/>
        </p:nvSpPr>
        <p:spPr>
          <a:xfrm>
            <a:off x="892461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Auseinandersetzen mit der Open Science Bewegung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Hinterfragen der gelehrten Inhalte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Einforderung wissenschaftlicher Mindeststandards von Lehrenden und Professor*innen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Durchführung von Replikationen und Meta-Analysen im Rahmen von Abschlussarbeiten oder </a:t>
            </a:r>
            <a:r>
              <a:rPr lang="de-DE" sz="1400" dirty="0" err="1"/>
              <a:t>Empiriepraktika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BA08B7D-1F2B-B729-201F-28278025886C}"/>
              </a:ext>
            </a:extLst>
          </p:cNvPr>
          <p:cNvSpPr/>
          <p:nvPr/>
        </p:nvSpPr>
        <p:spPr>
          <a:xfrm>
            <a:off x="8930009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Studierende</a:t>
            </a:r>
          </a:p>
        </p:txBody>
      </p:sp>
    </p:spTree>
    <p:extLst>
      <p:ext uri="{BB962C8B-B14F-4D97-AF65-F5344CB8AC3E}">
        <p14:creationId xmlns:p14="http://schemas.microsoft.com/office/powerpoint/2010/main" val="3618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F2417-18A1-CC48-BF89-797AC653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kriege ich die Ergebnisse, die ich haben möchte?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3C628A-B01F-776C-B74E-8DCE09EB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00" y="-1"/>
            <a:ext cx="8068372" cy="683991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A4AED6-D7BF-24B3-8F5A-DD59ADC3AD11}"/>
              </a:ext>
            </a:extLst>
          </p:cNvPr>
          <p:cNvSpPr txBox="1"/>
          <p:nvPr/>
        </p:nvSpPr>
        <p:spPr>
          <a:xfrm>
            <a:off x="6094446" y="64398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https://metaanalyses.shinyapps.io/replicationdatabase</a:t>
            </a:r>
            <a:r>
              <a:rPr lang="en-US" dirty="0"/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609CBDD-7AAC-E0E7-EA2B-5FBBD77F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4697"/>
            <a:ext cx="2743200" cy="365125"/>
          </a:xfrm>
        </p:spPr>
        <p:txBody>
          <a:bodyPr/>
          <a:lstStyle/>
          <a:p>
            <a:fld id="{674BB171-FB21-4E89-A54F-691082BB06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7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C0C2E80-5DEA-4AAF-84BE-DB8A6575F525}"/>
              </a:ext>
            </a:extLst>
          </p:cNvPr>
          <p:cNvSpPr/>
          <p:nvPr/>
        </p:nvSpPr>
        <p:spPr>
          <a:xfrm>
            <a:off x="3478757" y="1236133"/>
            <a:ext cx="1956843" cy="990600"/>
          </a:xfrm>
          <a:custGeom>
            <a:avLst/>
            <a:gdLst>
              <a:gd name="connsiteX0" fmla="*/ 1465777 w 1956843"/>
              <a:gd name="connsiteY0" fmla="*/ 990600 h 990600"/>
              <a:gd name="connsiteX1" fmla="*/ 1465777 w 1956843"/>
              <a:gd name="connsiteY1" fmla="*/ 990600 h 990600"/>
              <a:gd name="connsiteX2" fmla="*/ 1355710 w 1956843"/>
              <a:gd name="connsiteY2" fmla="*/ 948267 h 990600"/>
              <a:gd name="connsiteX3" fmla="*/ 1287977 w 1956843"/>
              <a:gd name="connsiteY3" fmla="*/ 897467 h 990600"/>
              <a:gd name="connsiteX4" fmla="*/ 1245643 w 1956843"/>
              <a:gd name="connsiteY4" fmla="*/ 889000 h 990600"/>
              <a:gd name="connsiteX5" fmla="*/ 1152510 w 1956843"/>
              <a:gd name="connsiteY5" fmla="*/ 829734 h 990600"/>
              <a:gd name="connsiteX6" fmla="*/ 1076310 w 1956843"/>
              <a:gd name="connsiteY6" fmla="*/ 778934 h 990600"/>
              <a:gd name="connsiteX7" fmla="*/ 1042443 w 1956843"/>
              <a:gd name="connsiteY7" fmla="*/ 762000 h 990600"/>
              <a:gd name="connsiteX8" fmla="*/ 966243 w 1956843"/>
              <a:gd name="connsiteY8" fmla="*/ 719667 h 990600"/>
              <a:gd name="connsiteX9" fmla="*/ 923910 w 1956843"/>
              <a:gd name="connsiteY9" fmla="*/ 694267 h 990600"/>
              <a:gd name="connsiteX10" fmla="*/ 890043 w 1956843"/>
              <a:gd name="connsiteY10" fmla="*/ 668867 h 990600"/>
              <a:gd name="connsiteX11" fmla="*/ 864643 w 1956843"/>
              <a:gd name="connsiteY11" fmla="*/ 660400 h 990600"/>
              <a:gd name="connsiteX12" fmla="*/ 805377 w 1956843"/>
              <a:gd name="connsiteY12" fmla="*/ 618067 h 990600"/>
              <a:gd name="connsiteX13" fmla="*/ 779977 w 1956843"/>
              <a:gd name="connsiteY13" fmla="*/ 601134 h 990600"/>
              <a:gd name="connsiteX14" fmla="*/ 763043 w 1956843"/>
              <a:gd name="connsiteY14" fmla="*/ 584200 h 990600"/>
              <a:gd name="connsiteX15" fmla="*/ 729177 w 1956843"/>
              <a:gd name="connsiteY15" fmla="*/ 567267 h 990600"/>
              <a:gd name="connsiteX16" fmla="*/ 695310 w 1956843"/>
              <a:gd name="connsiteY16" fmla="*/ 533400 h 990600"/>
              <a:gd name="connsiteX17" fmla="*/ 652977 w 1956843"/>
              <a:gd name="connsiteY17" fmla="*/ 508000 h 990600"/>
              <a:gd name="connsiteX18" fmla="*/ 610643 w 1956843"/>
              <a:gd name="connsiteY18" fmla="*/ 474134 h 990600"/>
              <a:gd name="connsiteX19" fmla="*/ 576777 w 1956843"/>
              <a:gd name="connsiteY19" fmla="*/ 457200 h 990600"/>
              <a:gd name="connsiteX20" fmla="*/ 500577 w 1956843"/>
              <a:gd name="connsiteY20" fmla="*/ 397934 h 990600"/>
              <a:gd name="connsiteX21" fmla="*/ 475177 w 1956843"/>
              <a:gd name="connsiteY21" fmla="*/ 372534 h 990600"/>
              <a:gd name="connsiteX22" fmla="*/ 432843 w 1956843"/>
              <a:gd name="connsiteY22" fmla="*/ 347134 h 990600"/>
              <a:gd name="connsiteX23" fmla="*/ 398977 w 1956843"/>
              <a:gd name="connsiteY23" fmla="*/ 330200 h 990600"/>
              <a:gd name="connsiteX24" fmla="*/ 373577 w 1956843"/>
              <a:gd name="connsiteY24" fmla="*/ 304800 h 990600"/>
              <a:gd name="connsiteX25" fmla="*/ 348177 w 1956843"/>
              <a:gd name="connsiteY25" fmla="*/ 287867 h 990600"/>
              <a:gd name="connsiteX26" fmla="*/ 331243 w 1956843"/>
              <a:gd name="connsiteY26" fmla="*/ 270934 h 990600"/>
              <a:gd name="connsiteX27" fmla="*/ 305843 w 1956843"/>
              <a:gd name="connsiteY27" fmla="*/ 262467 h 990600"/>
              <a:gd name="connsiteX28" fmla="*/ 263510 w 1956843"/>
              <a:gd name="connsiteY28" fmla="*/ 228600 h 990600"/>
              <a:gd name="connsiteX29" fmla="*/ 212710 w 1956843"/>
              <a:gd name="connsiteY29" fmla="*/ 194734 h 990600"/>
              <a:gd name="connsiteX30" fmla="*/ 161910 w 1956843"/>
              <a:gd name="connsiteY30" fmla="*/ 127000 h 990600"/>
              <a:gd name="connsiteX31" fmla="*/ 128043 w 1956843"/>
              <a:gd name="connsiteY31" fmla="*/ 110067 h 990600"/>
              <a:gd name="connsiteX32" fmla="*/ 77243 w 1956843"/>
              <a:gd name="connsiteY32" fmla="*/ 59267 h 990600"/>
              <a:gd name="connsiteX33" fmla="*/ 51843 w 1956843"/>
              <a:gd name="connsiteY33" fmla="*/ 33867 h 990600"/>
              <a:gd name="connsiteX34" fmla="*/ 26443 w 1956843"/>
              <a:gd name="connsiteY34" fmla="*/ 16934 h 990600"/>
              <a:gd name="connsiteX35" fmla="*/ 1043 w 1956843"/>
              <a:gd name="connsiteY35" fmla="*/ 8467 h 990600"/>
              <a:gd name="connsiteX36" fmla="*/ 1043 w 1956843"/>
              <a:gd name="connsiteY36" fmla="*/ 0 h 990600"/>
              <a:gd name="connsiteX37" fmla="*/ 1043 w 1956843"/>
              <a:gd name="connsiteY37" fmla="*/ 0 h 990600"/>
              <a:gd name="connsiteX38" fmla="*/ 238110 w 1956843"/>
              <a:gd name="connsiteY38" fmla="*/ 16934 h 990600"/>
              <a:gd name="connsiteX39" fmla="*/ 365110 w 1956843"/>
              <a:gd name="connsiteY39" fmla="*/ 42334 h 990600"/>
              <a:gd name="connsiteX40" fmla="*/ 644510 w 1956843"/>
              <a:gd name="connsiteY40" fmla="*/ 42334 h 990600"/>
              <a:gd name="connsiteX41" fmla="*/ 652977 w 1956843"/>
              <a:gd name="connsiteY41" fmla="*/ 42334 h 990600"/>
              <a:gd name="connsiteX42" fmla="*/ 754577 w 1956843"/>
              <a:gd name="connsiteY42" fmla="*/ 76200 h 990600"/>
              <a:gd name="connsiteX43" fmla="*/ 847710 w 1956843"/>
              <a:gd name="connsiteY43" fmla="*/ 143934 h 990600"/>
              <a:gd name="connsiteX44" fmla="*/ 991643 w 1956843"/>
              <a:gd name="connsiteY44" fmla="*/ 245534 h 990600"/>
              <a:gd name="connsiteX45" fmla="*/ 1076310 w 1956843"/>
              <a:gd name="connsiteY45" fmla="*/ 296334 h 990600"/>
              <a:gd name="connsiteX46" fmla="*/ 1228710 w 1956843"/>
              <a:gd name="connsiteY46" fmla="*/ 423334 h 990600"/>
              <a:gd name="connsiteX47" fmla="*/ 1330310 w 1956843"/>
              <a:gd name="connsiteY47" fmla="*/ 508000 h 990600"/>
              <a:gd name="connsiteX48" fmla="*/ 1516577 w 1956843"/>
              <a:gd name="connsiteY48" fmla="*/ 651934 h 990600"/>
              <a:gd name="connsiteX49" fmla="*/ 1592777 w 1956843"/>
              <a:gd name="connsiteY49" fmla="*/ 711200 h 990600"/>
              <a:gd name="connsiteX50" fmla="*/ 1694377 w 1956843"/>
              <a:gd name="connsiteY50" fmla="*/ 753534 h 990600"/>
              <a:gd name="connsiteX51" fmla="*/ 1812910 w 1956843"/>
              <a:gd name="connsiteY51" fmla="*/ 795867 h 990600"/>
              <a:gd name="connsiteX52" fmla="*/ 1914510 w 1956843"/>
              <a:gd name="connsiteY52" fmla="*/ 838200 h 990600"/>
              <a:gd name="connsiteX53" fmla="*/ 1956843 w 1956843"/>
              <a:gd name="connsiteY53" fmla="*/ 846667 h 990600"/>
              <a:gd name="connsiteX54" fmla="*/ 1465777 w 1956843"/>
              <a:gd name="connsiteY5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956843" h="990600">
                <a:moveTo>
                  <a:pt x="1465777" y="990600"/>
                </a:moveTo>
                <a:lnTo>
                  <a:pt x="1465777" y="990600"/>
                </a:lnTo>
                <a:cubicBezTo>
                  <a:pt x="1429088" y="976489"/>
                  <a:pt x="1391723" y="964023"/>
                  <a:pt x="1355710" y="948267"/>
                </a:cubicBezTo>
                <a:cubicBezTo>
                  <a:pt x="1327634" y="935984"/>
                  <a:pt x="1316305" y="911631"/>
                  <a:pt x="1287977" y="897467"/>
                </a:cubicBezTo>
                <a:cubicBezTo>
                  <a:pt x="1275106" y="891031"/>
                  <a:pt x="1259754" y="891822"/>
                  <a:pt x="1245643" y="889000"/>
                </a:cubicBezTo>
                <a:cubicBezTo>
                  <a:pt x="1156567" y="817740"/>
                  <a:pt x="1252956" y="890002"/>
                  <a:pt x="1152510" y="829734"/>
                </a:cubicBezTo>
                <a:cubicBezTo>
                  <a:pt x="1126333" y="814028"/>
                  <a:pt x="1103614" y="792586"/>
                  <a:pt x="1076310" y="778934"/>
                </a:cubicBezTo>
                <a:cubicBezTo>
                  <a:pt x="1065021" y="773289"/>
                  <a:pt x="1052945" y="769001"/>
                  <a:pt x="1042443" y="762000"/>
                </a:cubicBezTo>
                <a:cubicBezTo>
                  <a:pt x="974570" y="716751"/>
                  <a:pt x="1028236" y="735166"/>
                  <a:pt x="966243" y="719667"/>
                </a:cubicBezTo>
                <a:cubicBezTo>
                  <a:pt x="952132" y="711200"/>
                  <a:pt x="937602" y="703395"/>
                  <a:pt x="923910" y="694267"/>
                </a:cubicBezTo>
                <a:cubicBezTo>
                  <a:pt x="912169" y="686440"/>
                  <a:pt x="902295" y="675868"/>
                  <a:pt x="890043" y="668867"/>
                </a:cubicBezTo>
                <a:cubicBezTo>
                  <a:pt x="882294" y="664439"/>
                  <a:pt x="872625" y="664391"/>
                  <a:pt x="864643" y="660400"/>
                </a:cubicBezTo>
                <a:cubicBezTo>
                  <a:pt x="851337" y="653747"/>
                  <a:pt x="814331" y="624463"/>
                  <a:pt x="805377" y="618067"/>
                </a:cubicBezTo>
                <a:cubicBezTo>
                  <a:pt x="797097" y="612153"/>
                  <a:pt x="787923" y="607491"/>
                  <a:pt x="779977" y="601134"/>
                </a:cubicBezTo>
                <a:cubicBezTo>
                  <a:pt x="773743" y="596147"/>
                  <a:pt x="769685" y="588628"/>
                  <a:pt x="763043" y="584200"/>
                </a:cubicBezTo>
                <a:cubicBezTo>
                  <a:pt x="752542" y="577199"/>
                  <a:pt x="739274" y="574840"/>
                  <a:pt x="729177" y="567267"/>
                </a:cubicBezTo>
                <a:cubicBezTo>
                  <a:pt x="716405" y="557688"/>
                  <a:pt x="709000" y="541614"/>
                  <a:pt x="695310" y="533400"/>
                </a:cubicBezTo>
                <a:cubicBezTo>
                  <a:pt x="681199" y="524933"/>
                  <a:pt x="666368" y="517565"/>
                  <a:pt x="652977" y="508000"/>
                </a:cubicBezTo>
                <a:cubicBezTo>
                  <a:pt x="597345" y="468264"/>
                  <a:pt x="682842" y="515391"/>
                  <a:pt x="610643" y="474134"/>
                </a:cubicBezTo>
                <a:cubicBezTo>
                  <a:pt x="599685" y="467872"/>
                  <a:pt x="586632" y="465085"/>
                  <a:pt x="576777" y="457200"/>
                </a:cubicBezTo>
                <a:cubicBezTo>
                  <a:pt x="495194" y="391933"/>
                  <a:pt x="557816" y="417012"/>
                  <a:pt x="500577" y="397934"/>
                </a:cubicBezTo>
                <a:cubicBezTo>
                  <a:pt x="492110" y="389467"/>
                  <a:pt x="484756" y="379718"/>
                  <a:pt x="475177" y="372534"/>
                </a:cubicBezTo>
                <a:cubicBezTo>
                  <a:pt x="462012" y="362660"/>
                  <a:pt x="447228" y="355126"/>
                  <a:pt x="432843" y="347134"/>
                </a:cubicBezTo>
                <a:cubicBezTo>
                  <a:pt x="421810" y="341004"/>
                  <a:pt x="409247" y="337536"/>
                  <a:pt x="398977" y="330200"/>
                </a:cubicBezTo>
                <a:cubicBezTo>
                  <a:pt x="389234" y="323240"/>
                  <a:pt x="382775" y="312465"/>
                  <a:pt x="373577" y="304800"/>
                </a:cubicBezTo>
                <a:cubicBezTo>
                  <a:pt x="365760" y="298286"/>
                  <a:pt x="356123" y="294224"/>
                  <a:pt x="348177" y="287867"/>
                </a:cubicBezTo>
                <a:cubicBezTo>
                  <a:pt x="341944" y="282880"/>
                  <a:pt x="338088" y="275041"/>
                  <a:pt x="331243" y="270934"/>
                </a:cubicBezTo>
                <a:cubicBezTo>
                  <a:pt x="323590" y="266342"/>
                  <a:pt x="313825" y="266458"/>
                  <a:pt x="305843" y="262467"/>
                </a:cubicBezTo>
                <a:cubicBezTo>
                  <a:pt x="264397" y="241744"/>
                  <a:pt x="295015" y="252229"/>
                  <a:pt x="263510" y="228600"/>
                </a:cubicBezTo>
                <a:cubicBezTo>
                  <a:pt x="247229" y="216389"/>
                  <a:pt x="212710" y="194734"/>
                  <a:pt x="212710" y="194734"/>
                </a:cubicBezTo>
                <a:cubicBezTo>
                  <a:pt x="206364" y="185215"/>
                  <a:pt x="180702" y="139528"/>
                  <a:pt x="161910" y="127000"/>
                </a:cubicBezTo>
                <a:cubicBezTo>
                  <a:pt x="151408" y="119999"/>
                  <a:pt x="139332" y="115711"/>
                  <a:pt x="128043" y="110067"/>
                </a:cubicBezTo>
                <a:lnTo>
                  <a:pt x="77243" y="59267"/>
                </a:lnTo>
                <a:cubicBezTo>
                  <a:pt x="68776" y="50800"/>
                  <a:pt x="61806" y="40509"/>
                  <a:pt x="51843" y="33867"/>
                </a:cubicBezTo>
                <a:cubicBezTo>
                  <a:pt x="43376" y="28223"/>
                  <a:pt x="35544" y="21485"/>
                  <a:pt x="26443" y="16934"/>
                </a:cubicBezTo>
                <a:cubicBezTo>
                  <a:pt x="18461" y="12943"/>
                  <a:pt x="8469" y="13418"/>
                  <a:pt x="1043" y="8467"/>
                </a:cubicBezTo>
                <a:cubicBezTo>
                  <a:pt x="-1305" y="6901"/>
                  <a:pt x="1043" y="2822"/>
                  <a:pt x="1043" y="0"/>
                </a:cubicBezTo>
                <a:lnTo>
                  <a:pt x="1043" y="0"/>
                </a:lnTo>
                <a:cubicBezTo>
                  <a:pt x="96925" y="4566"/>
                  <a:pt x="154362" y="1707"/>
                  <a:pt x="238110" y="16934"/>
                </a:cubicBezTo>
                <a:cubicBezTo>
                  <a:pt x="280585" y="24657"/>
                  <a:pt x="321938" y="42334"/>
                  <a:pt x="365110" y="42334"/>
                </a:cubicBezTo>
                <a:lnTo>
                  <a:pt x="644510" y="42334"/>
                </a:lnTo>
                <a:lnTo>
                  <a:pt x="652977" y="42334"/>
                </a:lnTo>
                <a:cubicBezTo>
                  <a:pt x="686844" y="53623"/>
                  <a:pt x="722927" y="59687"/>
                  <a:pt x="754577" y="76200"/>
                </a:cubicBezTo>
                <a:cubicBezTo>
                  <a:pt x="788610" y="93956"/>
                  <a:pt x="814154" y="125292"/>
                  <a:pt x="847710" y="143934"/>
                </a:cubicBezTo>
                <a:cubicBezTo>
                  <a:pt x="1029685" y="245030"/>
                  <a:pt x="819909" y="121503"/>
                  <a:pt x="991643" y="245534"/>
                </a:cubicBezTo>
                <a:cubicBezTo>
                  <a:pt x="1018325" y="264804"/>
                  <a:pt x="1049980" y="276586"/>
                  <a:pt x="1076310" y="296334"/>
                </a:cubicBezTo>
                <a:cubicBezTo>
                  <a:pt x="1129211" y="336010"/>
                  <a:pt x="1177910" y="381001"/>
                  <a:pt x="1228710" y="423334"/>
                </a:cubicBezTo>
                <a:cubicBezTo>
                  <a:pt x="1262577" y="451556"/>
                  <a:pt x="1296946" y="479186"/>
                  <a:pt x="1330310" y="508000"/>
                </a:cubicBezTo>
                <a:cubicBezTo>
                  <a:pt x="1512825" y="665626"/>
                  <a:pt x="1310925" y="505039"/>
                  <a:pt x="1516577" y="651934"/>
                </a:cubicBezTo>
                <a:cubicBezTo>
                  <a:pt x="1542761" y="670637"/>
                  <a:pt x="1564839" y="695235"/>
                  <a:pt x="1592777" y="711200"/>
                </a:cubicBezTo>
                <a:cubicBezTo>
                  <a:pt x="1624632" y="729403"/>
                  <a:pt x="1660920" y="738478"/>
                  <a:pt x="1694377" y="753534"/>
                </a:cubicBezTo>
                <a:cubicBezTo>
                  <a:pt x="1792125" y="797521"/>
                  <a:pt x="1727241" y="781588"/>
                  <a:pt x="1812910" y="795867"/>
                </a:cubicBezTo>
                <a:cubicBezTo>
                  <a:pt x="1879678" y="829251"/>
                  <a:pt x="1845747" y="815279"/>
                  <a:pt x="1914510" y="838200"/>
                </a:cubicBezTo>
                <a:cubicBezTo>
                  <a:pt x="1945266" y="848452"/>
                  <a:pt x="1930985" y="846667"/>
                  <a:pt x="1956843" y="846667"/>
                </a:cubicBezTo>
                <a:lnTo>
                  <a:pt x="1465777" y="990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47EDFE40-57BA-49EA-B339-E2F54B1F2BE9}"/>
              </a:ext>
            </a:extLst>
          </p:cNvPr>
          <p:cNvSpPr/>
          <p:nvPr/>
        </p:nvSpPr>
        <p:spPr>
          <a:xfrm>
            <a:off x="3268133" y="1456267"/>
            <a:ext cx="1659467" cy="990600"/>
          </a:xfrm>
          <a:custGeom>
            <a:avLst/>
            <a:gdLst>
              <a:gd name="connsiteX0" fmla="*/ 1659467 w 1659467"/>
              <a:gd name="connsiteY0" fmla="*/ 804333 h 990600"/>
              <a:gd name="connsiteX1" fmla="*/ 16934 w 1659467"/>
              <a:gd name="connsiteY1" fmla="*/ 0 h 990600"/>
              <a:gd name="connsiteX2" fmla="*/ 0 w 1659467"/>
              <a:gd name="connsiteY2" fmla="*/ 355600 h 990600"/>
              <a:gd name="connsiteX3" fmla="*/ 1397000 w 1659467"/>
              <a:gd name="connsiteY3" fmla="*/ 990600 h 990600"/>
              <a:gd name="connsiteX4" fmla="*/ 1659467 w 1659467"/>
              <a:gd name="connsiteY4" fmla="*/ 80433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467" h="990600">
                <a:moveTo>
                  <a:pt x="1659467" y="804333"/>
                </a:moveTo>
                <a:lnTo>
                  <a:pt x="16934" y="0"/>
                </a:lnTo>
                <a:lnTo>
                  <a:pt x="0" y="355600"/>
                </a:lnTo>
                <a:lnTo>
                  <a:pt x="1397000" y="990600"/>
                </a:lnTo>
                <a:lnTo>
                  <a:pt x="1659467" y="80433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767236-C156-45D4-AA85-7B15EFE08F43}"/>
              </a:ext>
            </a:extLst>
          </p:cNvPr>
          <p:cNvSpPr/>
          <p:nvPr/>
        </p:nvSpPr>
        <p:spPr>
          <a:xfrm>
            <a:off x="4191000" y="2921000"/>
            <a:ext cx="1202267" cy="1159933"/>
          </a:xfrm>
          <a:custGeom>
            <a:avLst/>
            <a:gdLst>
              <a:gd name="connsiteX0" fmla="*/ 524933 w 1202267"/>
              <a:gd name="connsiteY0" fmla="*/ 0 h 1159933"/>
              <a:gd name="connsiteX1" fmla="*/ 287867 w 1202267"/>
              <a:gd name="connsiteY1" fmla="*/ 287867 h 1159933"/>
              <a:gd name="connsiteX2" fmla="*/ 0 w 1202267"/>
              <a:gd name="connsiteY2" fmla="*/ 508000 h 1159933"/>
              <a:gd name="connsiteX3" fmla="*/ 804333 w 1202267"/>
              <a:gd name="connsiteY3" fmla="*/ 1159933 h 1159933"/>
              <a:gd name="connsiteX4" fmla="*/ 1007533 w 1202267"/>
              <a:gd name="connsiteY4" fmla="*/ 787400 h 1159933"/>
              <a:gd name="connsiteX5" fmla="*/ 1202267 w 1202267"/>
              <a:gd name="connsiteY5" fmla="*/ 550333 h 1159933"/>
              <a:gd name="connsiteX6" fmla="*/ 524933 w 1202267"/>
              <a:gd name="connsiteY6" fmla="*/ 0 h 115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267" h="1159933">
                <a:moveTo>
                  <a:pt x="524933" y="0"/>
                </a:moveTo>
                <a:lnTo>
                  <a:pt x="287867" y="287867"/>
                </a:lnTo>
                <a:lnTo>
                  <a:pt x="0" y="508000"/>
                </a:lnTo>
                <a:lnTo>
                  <a:pt x="804333" y="1159933"/>
                </a:lnTo>
                <a:lnTo>
                  <a:pt x="1007533" y="787400"/>
                </a:lnTo>
                <a:lnTo>
                  <a:pt x="1202267" y="550333"/>
                </a:lnTo>
                <a:lnTo>
                  <a:pt x="52493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A2D4554-C5DC-4039-8D32-B589065E11BD}"/>
              </a:ext>
            </a:extLst>
          </p:cNvPr>
          <p:cNvSpPr/>
          <p:nvPr/>
        </p:nvSpPr>
        <p:spPr>
          <a:xfrm rot="1603830">
            <a:off x="4502369" y="2021349"/>
            <a:ext cx="2287707" cy="15249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1E9D1-0C97-41AD-AA8D-4CD47A470D5A}"/>
              </a:ext>
            </a:extLst>
          </p:cNvPr>
          <p:cNvSpPr/>
          <p:nvPr/>
        </p:nvSpPr>
        <p:spPr>
          <a:xfrm>
            <a:off x="5822582" y="2446867"/>
            <a:ext cx="237066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D24FCB-39B4-4370-A2F5-E0EF21F3FE09}"/>
              </a:ext>
            </a:extLst>
          </p:cNvPr>
          <p:cNvSpPr/>
          <p:nvPr/>
        </p:nvSpPr>
        <p:spPr>
          <a:xfrm rot="2430297">
            <a:off x="3862828" y="3663284"/>
            <a:ext cx="1448843" cy="151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08EFE9-D5D1-4FAF-914C-4B93932F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520">
            <a:off x="8024312" y="1181099"/>
            <a:ext cx="3481118" cy="30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9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76181-1406-40B3-BFCE-F93F22C8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Report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B9C3053-041C-418D-B7E2-305FA34F97C2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F8395A-4078-4AA9-8F72-AFC9131D3B8F}"/>
              </a:ext>
            </a:extLst>
          </p:cNvPr>
          <p:cNvSpPr/>
          <p:nvPr/>
        </p:nvSpPr>
        <p:spPr>
          <a:xfrm>
            <a:off x="5585253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3525EF-7CD0-430A-B5F4-D16AA784AE14}"/>
              </a:ext>
            </a:extLst>
          </p:cNvPr>
          <p:cNvSpPr/>
          <p:nvPr/>
        </p:nvSpPr>
        <p:spPr>
          <a:xfrm>
            <a:off x="7084539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659CE-2466-46A2-BAA6-18F31357ED4C}"/>
              </a:ext>
            </a:extLst>
          </p:cNvPr>
          <p:cNvSpPr/>
          <p:nvPr/>
        </p:nvSpPr>
        <p:spPr>
          <a:xfrm>
            <a:off x="8583825" y="2051221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A4A799-94FD-4EB6-9C84-1A636B71A2C0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0EE433-AA0D-4870-BBA2-5CB7046F0ED2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4657E5-A83B-4BEA-853D-D7C4958C794C}"/>
              </a:ext>
            </a:extLst>
          </p:cNvPr>
          <p:cNvSpPr txBox="1"/>
          <p:nvPr/>
        </p:nvSpPr>
        <p:spPr>
          <a:xfrm>
            <a:off x="713440" y="454346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PCI-RR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386BF6C-38E7-49AE-8F81-C25647EA4430}"/>
              </a:ext>
            </a:extLst>
          </p:cNvPr>
          <p:cNvSpPr/>
          <p:nvPr/>
        </p:nvSpPr>
        <p:spPr>
          <a:xfrm>
            <a:off x="1008311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11182D-5419-4BD1-98B3-BF78432F4B49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00F6E8A-BBC6-4742-BE4A-D765FBCC5A00}"/>
              </a:ext>
            </a:extLst>
          </p:cNvPr>
          <p:cNvSpPr/>
          <p:nvPr/>
        </p:nvSpPr>
        <p:spPr>
          <a:xfrm>
            <a:off x="5585253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6136F8-4196-49E5-905E-A2CBE2816713}"/>
              </a:ext>
            </a:extLst>
          </p:cNvPr>
          <p:cNvSpPr/>
          <p:nvPr/>
        </p:nvSpPr>
        <p:spPr>
          <a:xfrm>
            <a:off x="7084539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805B3A-CD12-4760-B90D-5D4DEBE5B1A9}"/>
              </a:ext>
            </a:extLst>
          </p:cNvPr>
          <p:cNvSpPr/>
          <p:nvPr/>
        </p:nvSpPr>
        <p:spPr>
          <a:xfrm>
            <a:off x="8583825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C98604F-95DD-4CF0-B1B1-7A812D0FDB08}"/>
              </a:ext>
            </a:extLst>
          </p:cNvPr>
          <p:cNvSpPr/>
          <p:nvPr/>
        </p:nvSpPr>
        <p:spPr>
          <a:xfrm>
            <a:off x="1008311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C18E3F-D36A-4ACE-9852-E35A0C6F31D5}"/>
              </a:ext>
            </a:extLst>
          </p:cNvPr>
          <p:cNvSpPr/>
          <p:nvPr/>
        </p:nvSpPr>
        <p:spPr>
          <a:xfrm>
            <a:off x="4085967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</p:spTree>
    <p:extLst>
      <p:ext uri="{BB962C8B-B14F-4D97-AF65-F5344CB8AC3E}">
        <p14:creationId xmlns:p14="http://schemas.microsoft.com/office/powerpoint/2010/main" val="49719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Microsoft Office PowerPoint</Application>
  <PresentationFormat>Breitbild</PresentationFormat>
  <Paragraphs>215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inherit</vt:lpstr>
      <vt:lpstr>TwitterChirp</vt:lpstr>
      <vt:lpstr>Wingdings</vt:lpstr>
      <vt:lpstr>Office</vt:lpstr>
      <vt:lpstr>Wie konnte es zur Replikationskrise kommen?</vt:lpstr>
      <vt:lpstr>Was bringen die neuen Ansätze?</vt:lpstr>
      <vt:lpstr>Was bringen die neuen Ansätze?</vt:lpstr>
      <vt:lpstr>Was soll ich tun? Open Science auf allen Ebenen des Wissenschaftssystem</vt:lpstr>
      <vt:lpstr>Was soll ich tun? Open Science auf allen Ebenen des Wissenschaftssystem</vt:lpstr>
      <vt:lpstr>Wie kriege ich die Ergebnisse, die ich haben möchte?</vt:lpstr>
      <vt:lpstr>PowerPoint-Präsentation</vt:lpstr>
      <vt:lpstr>PowerPoint-Präsentation</vt:lpstr>
      <vt:lpstr>Registered Report</vt:lpstr>
      <vt:lpstr>Dynamische 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konnte es zur Replikationskrise kommen?</dc:title>
  <dc:creator>Luk R</dc:creator>
  <cp:lastModifiedBy>Lukas Röseler</cp:lastModifiedBy>
  <cp:revision>30</cp:revision>
  <dcterms:created xsi:type="dcterms:W3CDTF">2022-11-25T14:46:31Z</dcterms:created>
  <dcterms:modified xsi:type="dcterms:W3CDTF">2024-02-27T08:27:40Z</dcterms:modified>
</cp:coreProperties>
</file>