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7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90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BB3D-5655-4921-AB68-C8615702AD5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85B970-E371-4E34-A1E9-E35D04F6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1F89-2148-4063-BB6D-0C2C7AE97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Graphene Sensing Application Quick-start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2236-80A1-4C3A-9F99-7AD8DAD59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Lukas Scarfe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75F1F-66C1-409D-88F8-5792D182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0"/>
            <a:ext cx="2953937" cy="29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C396-4301-49E7-A2D1-29D6E356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 Run Backgate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BFFB-9A5F-48A3-892D-67293F92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 backgate voltage, all that must be done is to input value in “Set Backgate” control.</a:t>
            </a:r>
          </a:p>
          <a:p>
            <a:r>
              <a:rPr lang="en-US" dirty="0"/>
              <a:t>To run a backgate sweep, you must decide on a maximum voltage as well as an increment, then press “Run Backgate”.</a:t>
            </a:r>
          </a:p>
          <a:p>
            <a:r>
              <a:rPr lang="en-US" dirty="0"/>
              <a:t>When prompted to switch the polarity of the leads, do so.  Once finished, please press the “OK” Button.</a:t>
            </a:r>
          </a:p>
          <a:p>
            <a:r>
              <a:rPr lang="en-US" dirty="0"/>
              <a:t>If you would like more information on “Style”, hover your mouse over the command in the software.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F7523-619D-4B4E-96E3-17B4D6A0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160589"/>
            <a:ext cx="162900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B2D-E2AA-48AC-A50F-F96A4E40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Pre-Configured, Automated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DC07-C863-4C9C-98A1-73DB75CC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962638" cy="4110962"/>
          </a:xfrm>
        </p:spPr>
        <p:txBody>
          <a:bodyPr>
            <a:normAutofit/>
          </a:bodyPr>
          <a:lstStyle/>
          <a:p>
            <a:r>
              <a:rPr lang="en-US" dirty="0"/>
              <a:t>To run an automated test, go to the Automation Tab.</a:t>
            </a:r>
          </a:p>
          <a:p>
            <a:r>
              <a:rPr lang="en-US" dirty="0"/>
              <a:t>Select Test Script from the dropdown menu, and finally press Acquire Data.</a:t>
            </a:r>
          </a:p>
          <a:p>
            <a:r>
              <a:rPr lang="en-US" dirty="0"/>
              <a:t>The list will highlight commands green once they are completed.</a:t>
            </a:r>
          </a:p>
          <a:p>
            <a:r>
              <a:rPr lang="en-US" dirty="0"/>
              <a:t>If “None” is selected for “Test Script”, then the software will run as configured with the timeout.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would like information on how to create Scripts, please see the Scripting word document.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B677B-D979-42A0-9131-D25FEF7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45" y="636040"/>
            <a:ext cx="3634521" cy="3056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E32FD-EA2D-409D-8826-10F468D9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25" y="3692192"/>
            <a:ext cx="3630341" cy="286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1C24-E11B-4FE2-BF31-FB7A3DE9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17" y="4482218"/>
            <a:ext cx="2124371" cy="48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C51E8-5DAA-4E5D-8CFD-B3E3E28A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632" y="4486981"/>
            <a:ext cx="246731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7CB6-DF34-4874-B1BF-7E2BF55D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Basic Errors.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9EA2-1F42-47ED-B031-AE56A569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427"/>
            <a:ext cx="6275185" cy="4620935"/>
          </a:xfrm>
        </p:spPr>
        <p:txBody>
          <a:bodyPr/>
          <a:lstStyle/>
          <a:p>
            <a:r>
              <a:rPr lang="en-US" dirty="0"/>
              <a:t>All errors will be displayed in the “Errors” tab.</a:t>
            </a:r>
          </a:p>
          <a:p>
            <a:r>
              <a:rPr lang="en-US" dirty="0"/>
              <a:t>Most errors are due to either equipment not being properly connected, or incorrectly selected channels.</a:t>
            </a:r>
          </a:p>
          <a:p>
            <a:r>
              <a:rPr lang="en-US" dirty="0"/>
              <a:t>Step 1: Check that all devices are connected correctly, and powered appropriately.</a:t>
            </a:r>
          </a:p>
          <a:p>
            <a:r>
              <a:rPr lang="en-US" dirty="0"/>
              <a:t>Step 2: Check the “Config” tab and assure that all devices are properly configured.</a:t>
            </a:r>
          </a:p>
          <a:p>
            <a:r>
              <a:rPr lang="en-US" dirty="0"/>
              <a:t>Step 3: If neither steps 1 or 2 worked, restart the software, and if that does not work then restart the computer.   Sometimes computers just need a good old fashioned turn off and on again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343C4-1F41-4583-90F8-D24A2B85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19" y="1270000"/>
            <a:ext cx="523948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7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5100-2EAC-4D93-AAA6-A72AA7D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A1D3-CB33-40C2-82A4-C5E43169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Congratulations, you can now use all of the basic functions of uOttawa’s Graphene sensing application.</a:t>
            </a:r>
          </a:p>
          <a:p>
            <a:r>
              <a:rPr lang="en-US" dirty="0"/>
              <a:t>A review of what you learned:</a:t>
            </a:r>
          </a:p>
          <a:p>
            <a:pPr lvl="1"/>
            <a:r>
              <a:rPr lang="en-US" dirty="0"/>
              <a:t>Configure the software.</a:t>
            </a:r>
          </a:p>
          <a:p>
            <a:pPr lvl="1"/>
            <a:r>
              <a:rPr lang="en-US" dirty="0"/>
              <a:t>Take + save: resistance, temperature, ethanol, humidity measurements over a given period of time.</a:t>
            </a:r>
          </a:p>
          <a:p>
            <a:pPr lvl="1"/>
            <a:r>
              <a:rPr lang="en-US" dirty="0"/>
              <a:t>Control the devices connected to the setup.</a:t>
            </a:r>
          </a:p>
          <a:p>
            <a:pPr lvl="1"/>
            <a:r>
              <a:rPr lang="en-US" dirty="0"/>
              <a:t>Configure and run back-gate measurements during experiments.</a:t>
            </a:r>
          </a:p>
          <a:p>
            <a:pPr lvl="1"/>
            <a:r>
              <a:rPr lang="en-US" dirty="0"/>
              <a:t>Run pre-configured, automated experiments.</a:t>
            </a:r>
          </a:p>
          <a:p>
            <a:pPr lvl="1"/>
            <a:r>
              <a:rPr lang="en-US"/>
              <a:t>Debug basic errors.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464E-10CC-4A4A-BBE0-8C7FE1BD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5969-F7BD-4617-93DE-790594AF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guide is not the full documentation.  For full documentation please see the word document.</a:t>
            </a:r>
          </a:p>
          <a:p>
            <a:r>
              <a:rPr lang="en-US" dirty="0"/>
              <a:t>This PowerPoint will go over how to use the basic functions of uOttawa's Graphene Sensing application.</a:t>
            </a:r>
          </a:p>
          <a:p>
            <a:r>
              <a:rPr lang="en-US" dirty="0"/>
              <a:t>After going through this presentation you will be able to</a:t>
            </a:r>
          </a:p>
          <a:p>
            <a:pPr lvl="1"/>
            <a:r>
              <a:rPr lang="en-US" dirty="0"/>
              <a:t>Configure the software.</a:t>
            </a:r>
          </a:p>
          <a:p>
            <a:pPr lvl="1"/>
            <a:r>
              <a:rPr lang="en-US" dirty="0"/>
              <a:t>Take + save: resistance, temperature, ethanol, humidity measurements over a given period of time.</a:t>
            </a:r>
          </a:p>
          <a:p>
            <a:pPr lvl="1"/>
            <a:r>
              <a:rPr lang="en-US" dirty="0"/>
              <a:t>Control the devices connected to the setup.</a:t>
            </a:r>
          </a:p>
          <a:p>
            <a:pPr lvl="1"/>
            <a:r>
              <a:rPr lang="en-US" dirty="0"/>
              <a:t>Configure and run back-gate measurements during experiments.</a:t>
            </a:r>
          </a:p>
          <a:p>
            <a:pPr lvl="1"/>
            <a:r>
              <a:rPr lang="en-US" dirty="0"/>
              <a:t>Run pre-configured, automated experiments.</a:t>
            </a:r>
          </a:p>
          <a:p>
            <a:pPr lvl="1"/>
            <a:r>
              <a:rPr lang="en-US" dirty="0"/>
              <a:t>Debug basic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CD0C-5784-41B6-B2C0-DE158D10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Configuring the software 1:</a:t>
            </a:r>
            <a:br>
              <a:rPr lang="en-US" dirty="0"/>
            </a:br>
            <a:r>
              <a:rPr lang="en-US" dirty="0"/>
              <a:t>Keithley 2400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C204-2A4E-4AB7-ADA2-7C3E3336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Keithley 2400 is used to take resistance measurements.  This device sweeps between 2 voltages, measuring current.</a:t>
            </a:r>
          </a:p>
          <a:p>
            <a:r>
              <a:rPr lang="en-US" dirty="0"/>
              <a:t>Upon opening the program, this is how the settings are initialized	------&gt;</a:t>
            </a:r>
          </a:p>
          <a:p>
            <a:r>
              <a:rPr lang="en-US" dirty="0"/>
              <a:t>This means that the Keithley will sweep between 0.1 and 3 V with 10 intermediate points.  </a:t>
            </a:r>
          </a:p>
          <a:p>
            <a:r>
              <a:rPr lang="en-US" dirty="0"/>
              <a:t>With these settings the Keithley takes about 0.25s to take measurements</a:t>
            </a:r>
          </a:p>
          <a:p>
            <a:r>
              <a:rPr lang="en-US" dirty="0"/>
              <a:t>If you would like for the Keithley to take longer between measurements, it is suggested to increase the Read Delay setting.  This adds a delay between measurements</a:t>
            </a:r>
          </a:p>
          <a:p>
            <a:r>
              <a:rPr lang="en-US" dirty="0"/>
              <a:t>In most situations, the default settings are acceptable</a:t>
            </a:r>
          </a:p>
          <a:p>
            <a:r>
              <a:rPr lang="en-US" dirty="0"/>
              <a:t>Source compliance is the maximum current the Keithley will let flow through the sensor.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A41C-3406-4708-AEF1-EAC73744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01" y="2471973"/>
            <a:ext cx="2029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9BCF-034B-4ED4-B8F0-B909F5DF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software 2:</a:t>
            </a:r>
            <a:br>
              <a:rPr lang="en-US" dirty="0"/>
            </a:br>
            <a:r>
              <a:rPr lang="en-US" dirty="0"/>
              <a:t>DAQ 6343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7FE6-B670-438F-8458-E6358125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28305" cy="3880773"/>
          </a:xfrm>
        </p:spPr>
        <p:txBody>
          <a:bodyPr/>
          <a:lstStyle/>
          <a:p>
            <a:r>
              <a:rPr lang="en-US" dirty="0"/>
              <a:t>The DAQ 6343 is used for measuring Ethanol, RH, and Temperature.  It is also used to control the LED, and the valves.  </a:t>
            </a:r>
          </a:p>
          <a:p>
            <a:r>
              <a:rPr lang="en-US" dirty="0"/>
              <a:t>Upon opening the program, this is how the settings are initialized		------&gt;</a:t>
            </a:r>
          </a:p>
          <a:p>
            <a:r>
              <a:rPr lang="en-US" dirty="0"/>
              <a:t>K9, K1, Gain, Offset, and RH/T Sensor VSS are settings for calibration of the sensors.</a:t>
            </a:r>
          </a:p>
          <a:p>
            <a:r>
              <a:rPr lang="en-US" dirty="0"/>
              <a:t>Samples/Channel/s and Samples to average are the settings used to control     the speed of data acquisition.  </a:t>
            </a:r>
          </a:p>
          <a:p>
            <a:r>
              <a:rPr lang="en-US" dirty="0"/>
              <a:t>Samples/Channel/s ÷ Samples to Average is the number of Data Points/Second.</a:t>
            </a:r>
          </a:p>
          <a:p>
            <a:r>
              <a:rPr lang="en-US" dirty="0"/>
              <a:t>In most situations, the default settings are acceptable, and will take 1 measurement per second.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CFBEB-BBC2-400F-AD84-BEB9B8B7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495864"/>
            <a:ext cx="293410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32D-BC12-4FF7-920D-10628AAF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software 3:</a:t>
            </a:r>
            <a:br>
              <a:rPr lang="en-US" dirty="0"/>
            </a:br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8893-DD6D-43C1-8F32-EE529EB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only knows which device it is talking to through the use of channels. </a:t>
            </a:r>
          </a:p>
          <a:p>
            <a:r>
              <a:rPr lang="en-US" dirty="0"/>
              <a:t>This section is where you choose which device is on what channel and port.</a:t>
            </a:r>
          </a:p>
          <a:p>
            <a:r>
              <a:rPr lang="en-US" dirty="0"/>
              <a:t>The default configuration should be correct however, if you are not sure what device is on what channel, use NI MAX.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3C5C9-7AC0-441B-8324-16939394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35" y="3990660"/>
            <a:ext cx="190526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821-3CCA-4DE3-BD5B-8B48FC30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5DA4-A310-406C-9DD4-557E3A7A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measurements is very simple, all that you have to do is input the length of time for the sensing to take place, and press “Acquire Data”.</a:t>
            </a:r>
          </a:p>
          <a:p>
            <a:r>
              <a:rPr lang="en-US" dirty="0"/>
              <a:t>This will begin plotting the data, and start a timer countdown to stop when the End Time is reached.</a:t>
            </a:r>
          </a:p>
          <a:p>
            <a:r>
              <a:rPr lang="en-US" dirty="0"/>
              <a:t>If you would like to save the data, press the Save to File slider BEFORE pressing the “Acquire Data” button.  It is suggested to input a file name, but is not required.  The resulting files will be saved in the TestData folder.</a:t>
            </a:r>
          </a:p>
          <a:p>
            <a:r>
              <a:rPr lang="en-US" dirty="0"/>
              <a:t>Multiple files will be saved, one containing the IV curves, and one containing all of the DAQ data (as well as the average resistance) w.r.t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E007C-3202-4B7F-A36D-0B72FAF2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352260"/>
            <a:ext cx="2476846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7BE76-1549-4846-A0AA-06BA8B46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919" y="3429000"/>
            <a:ext cx="2470929" cy="8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D907-6378-4002-AF40-8DF4E5F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Connected Devices 1:</a:t>
            </a:r>
            <a:br>
              <a:rPr lang="en-US" dirty="0"/>
            </a:br>
            <a:r>
              <a:rPr lang="en-US" dirty="0"/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56F2-1FDE-4034-AA1C-2DEBE533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LED is controlled by either moving the slider or typing in the desired voltage.</a:t>
            </a:r>
          </a:p>
          <a:p>
            <a:r>
              <a:rPr lang="en-US" dirty="0"/>
              <a:t>There is a strobe option, and a control to indicate the desired frequency of strobing.</a:t>
            </a:r>
          </a:p>
          <a:p>
            <a:r>
              <a:rPr lang="en-US" dirty="0"/>
              <a:t>These controls work as long as the software is open, you are not required to be running a test.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2D09-0D78-492C-9347-9FFB340C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46" y="4100975"/>
            <a:ext cx="139084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0542-A3DE-4905-9662-BEDB288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Connected Devices 1:</a:t>
            </a:r>
            <a:br>
              <a:rPr lang="en-US" dirty="0"/>
            </a:br>
            <a:r>
              <a:rPr lang="en-US" dirty="0"/>
              <a:t>Valves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7F72-0CCE-4FFA-9C54-89842969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valves connected to the system. </a:t>
            </a:r>
          </a:p>
          <a:p>
            <a:r>
              <a:rPr lang="en-US" dirty="0"/>
              <a:t>They can be turned on or off. </a:t>
            </a:r>
          </a:p>
          <a:p>
            <a:r>
              <a:rPr lang="en-US" dirty="0"/>
              <a:t>These controls work as long as the software is open, you are not required to be running a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C6A3A-CC9D-4AEF-9595-CB079105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909" y="3958474"/>
            <a:ext cx="116221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1171-D65C-4FCD-BA0F-6DAAB922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Connected Devices 1:</a:t>
            </a:r>
            <a:br>
              <a:rPr lang="en-US" dirty="0"/>
            </a:br>
            <a:r>
              <a:rPr lang="en-US" dirty="0"/>
              <a:t>MFCs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C409-0385-432A-A46F-77319890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mass flow controllers are controlled by naming them (convention is to use alphabet), and then inputting a number for their mass flow.</a:t>
            </a:r>
          </a:p>
          <a:p>
            <a:r>
              <a:rPr lang="en-US" dirty="0"/>
              <a:t>Once the desired inputs have been inputted, pressing “Set” will change the MFCs to output the desired mass flow.</a:t>
            </a:r>
          </a:p>
          <a:p>
            <a:r>
              <a:rPr lang="en-US" dirty="0"/>
              <a:t>If you would like to add a mass flow controller, you must add it in both MFC Config and MFC Set.</a:t>
            </a:r>
          </a:p>
          <a:p>
            <a:r>
              <a:rPr lang="en-US" dirty="0"/>
              <a:t>These controls work as long as the software is open, you are not required to be running a test.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44763-E913-432E-B9E0-F7150D30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160589"/>
            <a:ext cx="2372056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EF82B-74A4-4ABF-9157-EAC218A6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4065855"/>
            <a:ext cx="257210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2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9">
      <a:dk1>
        <a:sysClr val="windowText" lastClr="000000"/>
      </a:dk1>
      <a:lt1>
        <a:srgbClr val="000000"/>
      </a:lt1>
      <a:dk2>
        <a:srgbClr val="D8D8D8"/>
      </a:dk2>
      <a:lt2>
        <a:srgbClr val="D20028"/>
      </a:lt2>
      <a:accent1>
        <a:srgbClr val="8F001A"/>
      </a:accent1>
      <a:accent2>
        <a:srgbClr val="8F001A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1120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Graphene Sensing Application Quick-start</vt:lpstr>
      <vt:lpstr>Notes</vt:lpstr>
      <vt:lpstr>Configuring the software 1: Keithley 2400  </vt:lpstr>
      <vt:lpstr>Configuring the software 2: DAQ 6343</vt:lpstr>
      <vt:lpstr>Configuring the software 3: Channels</vt:lpstr>
      <vt:lpstr>Taking Measurements</vt:lpstr>
      <vt:lpstr>Controlling Connected Devices 1: LED</vt:lpstr>
      <vt:lpstr>Controlling Connected Devices 1: Valves</vt:lpstr>
      <vt:lpstr>Controlling Connected Devices 1: MFCs</vt:lpstr>
      <vt:lpstr>Configure and Run Backgate Measurements</vt:lpstr>
      <vt:lpstr>Run Pre-Configured, Automated Experiments</vt:lpstr>
      <vt:lpstr>Debugging Basic Errors.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Graphene Sensing Application Quickstart</dc:title>
  <dc:creator>Lukas</dc:creator>
  <cp:lastModifiedBy>Lukas</cp:lastModifiedBy>
  <cp:revision>18</cp:revision>
  <dcterms:created xsi:type="dcterms:W3CDTF">2020-08-06T19:19:28Z</dcterms:created>
  <dcterms:modified xsi:type="dcterms:W3CDTF">2020-08-06T20:35:49Z</dcterms:modified>
</cp:coreProperties>
</file>