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0" autoAdjust="0"/>
    <p:restoredTop sz="94653" autoAdjust="0"/>
  </p:normalViewPr>
  <p:slideViewPr>
    <p:cSldViewPr snapToGrid="0" snapToObjects="1">
      <p:cViewPr varScale="1">
        <p:scale>
          <a:sx n="27" d="100"/>
          <a:sy n="27" d="100"/>
        </p:scale>
        <p:origin x="1709" y="62"/>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898776" y="875400"/>
            <a:ext cx="8845847" cy="9787295"/>
          </a:xfrm>
          <a:prstGeom prst="rect">
            <a:avLst/>
          </a:prstGeom>
          <a:noFill/>
        </p:spPr>
        <p:txBody>
          <a:bodyPr wrap="square" rtlCol="0">
            <a:spAutoFit/>
          </a:bodyPr>
          <a:lstStyle>
            <a:defPPr>
              <a:defRPr lang="de-DE"/>
            </a:defPPr>
            <a:lvl1pPr algn="just">
              <a:buClr>
                <a:srgbClr val="FAA500"/>
              </a:buClr>
              <a:buSzPct val="80000"/>
              <a:defRPr sz="4400">
                <a:solidFill>
                  <a:srgbClr val="697D91"/>
                </a:solidFill>
                <a:latin typeface="+mj-lt"/>
              </a:defRPr>
            </a:lvl1pPr>
          </a:lstStyle>
          <a:p>
            <a:pPr>
              <a:spcAft>
                <a:spcPts val="600"/>
              </a:spcAft>
            </a:pPr>
            <a:r>
              <a:rPr lang="de-CH" altLang="de-DE" dirty="0"/>
              <a:t>Spielend zum Snooker-Profi</a:t>
            </a:r>
          </a:p>
          <a:p>
            <a:pPr>
              <a:spcAft>
                <a:spcPts val="600"/>
              </a:spcAft>
            </a:pPr>
            <a:r>
              <a:rPr lang="de-CH" altLang="de-DE" sz="3200" dirty="0">
                <a:solidFill>
                  <a:schemeClr val="tx1"/>
                </a:solidFill>
                <a:latin typeface="Lucida Sans" pitchFamily="34" charset="0"/>
              </a:rPr>
              <a:t>Billard ist eine Sportart, die strategisches Denken, ein gewisses Verständnis von Physik und eine ruhige Hand erfordert. </a:t>
            </a:r>
          </a:p>
          <a:p>
            <a:pPr>
              <a:spcAft>
                <a:spcPts val="600"/>
              </a:spcAft>
            </a:pPr>
            <a:r>
              <a:rPr lang="de-CH" altLang="de-DE" sz="3200" dirty="0">
                <a:solidFill>
                  <a:schemeClr val="tx1"/>
                </a:solidFill>
                <a:latin typeface="Lucida Sans" pitchFamily="34" charset="0"/>
              </a:rPr>
              <a:t>Für Anfänger ist es schwierig, in einer Spielsituation geeignete Stösse zu finden, den passenden auszuwählen und korrekt auszuführen.</a:t>
            </a:r>
          </a:p>
          <a:p>
            <a:pPr>
              <a:spcAft>
                <a:spcPts val="600"/>
              </a:spcAft>
            </a:pPr>
            <a:r>
              <a:rPr lang="de-CH" altLang="de-DE" sz="3200" dirty="0">
                <a:solidFill>
                  <a:schemeClr val="tx1"/>
                </a:solidFill>
                <a:latin typeface="Lucida Sans" pitchFamily="34" charset="0"/>
              </a:rPr>
              <a:t>Billiard-AI unterstützt den Spieler dabei.</a:t>
            </a:r>
          </a:p>
          <a:p>
            <a:pPr>
              <a:spcAft>
                <a:spcPts val="600"/>
              </a:spcAft>
            </a:pPr>
            <a:endParaRPr lang="de-CH" altLang="de-DE" sz="3200" dirty="0">
              <a:solidFill>
                <a:schemeClr val="tx1"/>
              </a:solidFill>
              <a:latin typeface="Lucida Sans" pitchFamily="34" charset="0"/>
            </a:endParaRPr>
          </a:p>
          <a:p>
            <a:pPr>
              <a:spcAft>
                <a:spcPts val="600"/>
              </a:spcAft>
            </a:pPr>
            <a:r>
              <a:rPr lang="de-CH" altLang="de-DE" dirty="0"/>
              <a:t>Ausgangslage</a:t>
            </a:r>
          </a:p>
          <a:p>
            <a:pPr>
              <a:spcAft>
                <a:spcPts val="600"/>
              </a:spcAft>
            </a:pPr>
            <a:r>
              <a:rPr lang="de-CH" altLang="de-DE" sz="3200" dirty="0">
                <a:solidFill>
                  <a:schemeClr val="tx1"/>
                </a:solidFill>
                <a:latin typeface="Lucida Sans" pitchFamily="34" charset="0"/>
              </a:rPr>
              <a:t>Beim Billard muss sich der Spieler mögliche Stösse überlegen und die Stärke und den Winkel, mit dem die weisse Kugel angestossen werden soll, abschätzen. Was nach dem Stoss passiert, muss sich der Spieler aufgrund seiner Erfahrung im Spiel vorstellen.</a:t>
            </a:r>
          </a:p>
        </p:txBody>
      </p:sp>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a:bodyPr>
          <a:lstStyle/>
          <a:p>
            <a:pPr algn="ctr"/>
            <a:r>
              <a:rPr lang="de-CH" sz="7200" dirty="0">
                <a:latin typeface="HelveticaNeue LT 45 Light" pitchFamily="34" charset="0"/>
              </a:rPr>
              <a:t>Billiard-AI</a:t>
            </a:r>
          </a:p>
        </p:txBody>
      </p:sp>
      <p:graphicFrame>
        <p:nvGraphicFramePr>
          <p:cNvPr id="7" name="Tabelle 6"/>
          <p:cNvGraphicFramePr>
            <a:graphicFrameLocks noGrp="1"/>
          </p:cNvGraphicFramePr>
          <p:nvPr>
            <p:extLst>
              <p:ext uri="{D42A27DB-BD31-4B8C-83A1-F6EECF244321}">
                <p14:modId xmlns:p14="http://schemas.microsoft.com/office/powerpoint/2010/main" val="2249463942"/>
              </p:ext>
            </p:extLst>
          </p:nvPr>
        </p:nvGraphicFramePr>
        <p:xfrm>
          <a:off x="22737448" y="18414123"/>
          <a:ext cx="7201896" cy="222504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Luca Ritz</a:t>
                      </a:r>
                    </a:p>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Lukas Seglias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5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Andreas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Dürsteler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7329511" y="20030399"/>
            <a:ext cx="14402265"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a:solidFill>
                  <a:srgbClr val="697D91"/>
                </a:solidFill>
                <a:latin typeface="Lucida Sans" pitchFamily="34" charset="0"/>
              </a:rPr>
              <a:t>Bachelor Thesis 2021/22		Studiengang Informatik</a:t>
            </a:r>
            <a:endParaRPr lang="de-CH" sz="3200" dirty="0">
              <a:solidFill>
                <a:srgbClr val="697D91"/>
              </a:solidFill>
              <a:latin typeface="Lucida Sans" pitchFamily="34" charset="0"/>
            </a:endParaRPr>
          </a:p>
        </p:txBody>
      </p:sp>
      <p:sp>
        <p:nvSpPr>
          <p:cNvPr id="10" name="Textfeld 9"/>
          <p:cNvSpPr txBox="1"/>
          <p:nvPr/>
        </p:nvSpPr>
        <p:spPr>
          <a:xfrm>
            <a:off x="20356484" y="1620345"/>
            <a:ext cx="8845847" cy="15742771"/>
          </a:xfrm>
          <a:prstGeom prst="rect">
            <a:avLst/>
          </a:prstGeom>
          <a:noFill/>
        </p:spPr>
        <p:txBody>
          <a:bodyPr wrap="square" rtlCol="0">
            <a:spAutoFit/>
          </a:bodyPr>
          <a:lstStyle/>
          <a:p>
            <a:pPr algn="just">
              <a:spcAft>
                <a:spcPts val="600"/>
              </a:spcAft>
            </a:pPr>
            <a:r>
              <a:rPr lang="de-CH" altLang="de-DE" sz="3200" dirty="0">
                <a:solidFill>
                  <a:schemeClr val="tx1"/>
                </a:solidFill>
                <a:latin typeface="Lucida Sans" pitchFamily="34" charset="0"/>
              </a:rPr>
              <a:t>Die Simulation wurde mit real durchgeführten Stössen verglichen und es wurden minimale Abweichungen festgestellt. </a:t>
            </a:r>
          </a:p>
          <a:p>
            <a:pPr algn="just">
              <a:spcAft>
                <a:spcPts val="600"/>
              </a:spcAft>
            </a:pPr>
            <a:r>
              <a:rPr lang="de-CH" altLang="de-DE" sz="3200" dirty="0">
                <a:solidFill>
                  <a:schemeClr val="tx1"/>
                </a:solidFill>
                <a:latin typeface="Lucida Sans" pitchFamily="34" charset="0"/>
              </a:rPr>
              <a:t>Ein Spiel wird mithilfe der Simulation über mehrere Züge geplant und dem Spieler wird eine Abfolge von Stössen präsentiert.</a:t>
            </a:r>
          </a:p>
          <a:p>
            <a:pPr algn="just">
              <a:spcAft>
                <a:spcPts val="600"/>
              </a:spcAft>
            </a:pPr>
            <a:r>
              <a:rPr lang="de-CH" altLang="de-DE" sz="3200" dirty="0">
                <a:solidFill>
                  <a:schemeClr val="tx1"/>
                </a:solidFill>
                <a:latin typeface="Lucida Sans" pitchFamily="34" charset="0"/>
              </a:rPr>
              <a:t>Er kann dank dieser Unterstützung sein strategisches Denken und die korrekte Ausführung üben.</a:t>
            </a:r>
          </a:p>
          <a:p>
            <a:pPr algn="just">
              <a:spcAft>
                <a:spcPts val="600"/>
              </a:spcAft>
            </a:pPr>
            <a:endParaRPr lang="de-CH" altLang="de-DE" sz="3200" dirty="0">
              <a:solidFill>
                <a:schemeClr val="tx1"/>
              </a:solidFill>
              <a:latin typeface="Lucida Sans" pitchFamily="34" charset="0"/>
            </a:endParaRPr>
          </a:p>
          <a:p>
            <a:pPr algn="just">
              <a:spcAft>
                <a:spcPts val="600"/>
              </a:spcAft>
            </a:pPr>
            <a:r>
              <a:rPr lang="de-CH" altLang="de-DE" sz="3200" dirty="0">
                <a:solidFill>
                  <a:schemeClr val="tx1"/>
                </a:solidFill>
                <a:latin typeface="Lucida Sans" pitchFamily="34" charset="0"/>
              </a:rPr>
              <a:t>Im Infinity-Spielmodus erhält der Spieler automatisch Vorschläge. Ein möglicher Stoss wird animiert angezeigt, der Spieler führt diesen mehr oder weniger erfolgreich aus und erhält einen neuen Vorschlag, sobald alle Kugeln stillstehen. </a:t>
            </a:r>
          </a:p>
          <a:p>
            <a:pPr algn="just">
              <a:spcAft>
                <a:spcPts val="600"/>
              </a:spcAft>
            </a:pPr>
            <a:r>
              <a:rPr lang="de-CH" altLang="de-DE" sz="3200" dirty="0">
                <a:solidFill>
                  <a:schemeClr val="tx1"/>
                </a:solidFill>
                <a:latin typeface="Lucida Sans" pitchFamily="34" charset="0"/>
              </a:rPr>
              <a:t>Anfänger erleben ein unterbrechungsfreies Spiel, welches durch </a:t>
            </a:r>
            <a:r>
              <a:rPr lang="de-CH" altLang="de-DE" sz="3200" dirty="0" err="1">
                <a:solidFill>
                  <a:schemeClr val="tx1"/>
                </a:solidFill>
                <a:latin typeface="Lucida Sans" pitchFamily="34" charset="0"/>
              </a:rPr>
              <a:t>Augmented</a:t>
            </a:r>
            <a:r>
              <a:rPr lang="de-CH" altLang="de-DE" sz="3200" dirty="0">
                <a:solidFill>
                  <a:schemeClr val="tx1"/>
                </a:solidFill>
                <a:latin typeface="Lucida Sans" pitchFamily="34" charset="0"/>
              </a:rPr>
              <a:t> Reality und künstliche Intelligenz bereichert wird.</a:t>
            </a:r>
          </a:p>
          <a:p>
            <a:pPr algn="just">
              <a:spcAft>
                <a:spcPts val="600"/>
              </a:spcAft>
            </a:pPr>
            <a:endParaRPr lang="de-CH" altLang="de-DE" sz="3200" dirty="0">
              <a:solidFill>
                <a:schemeClr val="tx1"/>
              </a:solidFill>
              <a:latin typeface="Lucida Sans" pitchFamily="34" charset="0"/>
            </a:endParaRPr>
          </a:p>
          <a:p>
            <a:pPr algn="just">
              <a:spcAft>
                <a:spcPts val="600"/>
              </a:spcAft>
            </a:pPr>
            <a:r>
              <a:rPr lang="de-CH" altLang="de-DE" sz="4400" dirty="0">
                <a:solidFill>
                  <a:srgbClr val="697D91"/>
                </a:solidFill>
                <a:latin typeface="+mj-lt"/>
              </a:rPr>
              <a:t>Fazit</a:t>
            </a:r>
          </a:p>
          <a:p>
            <a:pPr algn="just">
              <a:spcAft>
                <a:spcPts val="600"/>
              </a:spcAft>
            </a:pPr>
            <a:r>
              <a:rPr lang="de-CH" altLang="de-DE" sz="3200" dirty="0">
                <a:solidFill>
                  <a:schemeClr val="tx1"/>
                </a:solidFill>
                <a:latin typeface="Lucida Sans" pitchFamily="34" charset="0"/>
              </a:rPr>
              <a:t>Entstanden ist ein intelligenter Billardtisch, der dem Anwender spielerisch beibringt, wie wenig Stärke ein gutes Billardspiel braucht, seinen Blick für optimale Züge schärft und deren erfolgreiche Ausführung trainiert.</a:t>
            </a:r>
          </a:p>
          <a:p>
            <a:pPr algn="just">
              <a:spcAft>
                <a:spcPts val="600"/>
              </a:spcAft>
            </a:pPr>
            <a:r>
              <a:rPr lang="de-CH" altLang="de-DE" sz="3200" dirty="0">
                <a:solidFill>
                  <a:schemeClr val="tx1"/>
                </a:solidFill>
                <a:latin typeface="Lucida Sans" pitchFamily="34" charset="0"/>
              </a:rPr>
              <a:t>Mit Billiard-AI spielt es sich leichter und mit der Zeit besser.</a:t>
            </a:r>
          </a:p>
        </p:txBody>
      </p:sp>
      <p:sp>
        <p:nvSpPr>
          <p:cNvPr id="11" name="Textfeld 10"/>
          <p:cNvSpPr txBox="1"/>
          <p:nvPr/>
        </p:nvSpPr>
        <p:spPr>
          <a:xfrm>
            <a:off x="10625842" y="875400"/>
            <a:ext cx="8845847" cy="16573768"/>
          </a:xfrm>
          <a:prstGeom prst="rect">
            <a:avLst/>
          </a:prstGeom>
          <a:noFill/>
        </p:spPr>
        <p:txBody>
          <a:bodyPr wrap="square" rtlCol="0">
            <a:spAutoFit/>
          </a:bodyPr>
          <a:lstStyle/>
          <a:p>
            <a:pPr>
              <a:spcAft>
                <a:spcPts val="600"/>
              </a:spcAft>
            </a:pPr>
            <a:r>
              <a:rPr lang="de-CH" altLang="de-DE" sz="4400" dirty="0">
                <a:solidFill>
                  <a:srgbClr val="697D91"/>
                </a:solidFill>
                <a:latin typeface="+mj-lt"/>
              </a:rPr>
              <a:t>Billiard-AI</a:t>
            </a:r>
          </a:p>
          <a:p>
            <a:pPr>
              <a:spcAft>
                <a:spcPts val="600"/>
              </a:spcAft>
            </a:pPr>
            <a:r>
              <a:rPr lang="de-CH" altLang="de-DE" sz="3200" dirty="0">
                <a:solidFill>
                  <a:schemeClr val="tx1"/>
                </a:solidFill>
                <a:latin typeface="Lucida Sans" pitchFamily="34" charset="0"/>
              </a:rPr>
              <a:t>Eine Kamera über dem Billardtisch nimmt kontinuierlich Bilder auf und die Position und Farbe aller Kugeln werden in Echtzeit erkannt. Über einen Projektor werden dem Spieler die Kugelpositionen und Hilfe-stellungen zu Billardstössen direkt auf dem Tisch eingeblendet.</a:t>
            </a:r>
          </a:p>
          <a:p>
            <a:pPr>
              <a:spcAft>
                <a:spcPts val="600"/>
              </a:spcAft>
            </a:pPr>
            <a:endParaRPr lang="de-CH" altLang="de-DE" sz="3200" dirty="0">
              <a:solidFill>
                <a:schemeClr val="tx1"/>
              </a:solidFill>
              <a:latin typeface="Lucida Sans" pitchFamily="34" charset="0"/>
            </a:endParaRPr>
          </a:p>
          <a:p>
            <a:pPr>
              <a:spcAft>
                <a:spcPts val="600"/>
              </a:spcAft>
            </a:pPr>
            <a:r>
              <a:rPr lang="de-CH" altLang="de-DE" sz="3200" dirty="0">
                <a:solidFill>
                  <a:schemeClr val="tx1"/>
                </a:solidFill>
                <a:latin typeface="Lucida Sans" pitchFamily="34" charset="0"/>
              </a:rPr>
              <a:t>Durch Analyse der Spielsituation werden mögliche Stösse gefunden und deren Schwierigkeit wird anhand verschiedener Kriterien bewertet.</a:t>
            </a:r>
          </a:p>
          <a:p>
            <a:pPr>
              <a:spcAft>
                <a:spcPts val="600"/>
              </a:spcAft>
            </a:pPr>
            <a:r>
              <a:rPr lang="de-CH" altLang="de-DE" sz="3200" dirty="0">
                <a:solidFill>
                  <a:schemeClr val="tx1"/>
                </a:solidFill>
                <a:latin typeface="Lucida Sans" pitchFamily="34" charset="0"/>
              </a:rPr>
              <a:t>Sowohl direkte wie auch Stösse über die Banden werden berücksichtigt und die benötigte Geschwindigkeit wird berechnet. Vorgeschlagen werden die Einfachsten und Erfolgversprechendsten.</a:t>
            </a:r>
          </a:p>
          <a:p>
            <a:pPr algn="just">
              <a:spcAft>
                <a:spcPts val="600"/>
              </a:spcAft>
            </a:pPr>
            <a:endParaRPr lang="de-CH" altLang="de-DE" sz="3200" dirty="0">
              <a:solidFill>
                <a:schemeClr val="tx1"/>
              </a:solidFill>
              <a:latin typeface="Lucida Sans" pitchFamily="34" charset="0"/>
            </a:endParaRPr>
          </a:p>
          <a:p>
            <a:pPr algn="just">
              <a:spcAft>
                <a:spcPts val="600"/>
              </a:spcAft>
            </a:pPr>
            <a:r>
              <a:rPr lang="de-CH" altLang="de-DE" sz="3200" dirty="0">
                <a:solidFill>
                  <a:schemeClr val="tx1"/>
                </a:solidFill>
                <a:latin typeface="Lucida Sans" pitchFamily="34" charset="0"/>
              </a:rPr>
              <a:t>Eine Physiksimulation berechnet die Spielsituation nach dem Stoss. Der Weg jeder beteiligten Kugel wird anhand von Linien auf dem Tisch angezeigt und durch die Animation projizierter Kugeln wird der Ablauf visualisiert. Dadurch ist ersichtlich, wo welche Kugeln zusammentreffen, eingelocht werden oder zum Stillstand kommen. </a:t>
            </a:r>
          </a:p>
          <a:p>
            <a:pPr algn="just">
              <a:spcAft>
                <a:spcPts val="600"/>
              </a:spcAft>
            </a:pPr>
            <a:r>
              <a:rPr lang="de-CH" altLang="de-DE" sz="3200" dirty="0">
                <a:solidFill>
                  <a:schemeClr val="tx1"/>
                </a:solidFill>
                <a:latin typeface="Lucida Sans" pitchFamily="34" charset="0"/>
              </a:rPr>
              <a:t>Der Spieler kann den Billardqueue an den angezeigten Linien ausrichten und die animierte Geschwindigkeit nachvollziehen, damit der Stoss gelingt.</a:t>
            </a:r>
          </a:p>
        </p:txBody>
      </p:sp>
      <p:grpSp>
        <p:nvGrpSpPr>
          <p:cNvPr id="4" name="Gruppieren 3"/>
          <p:cNvGrpSpPr/>
          <p:nvPr/>
        </p:nvGrpSpPr>
        <p:grpSpPr>
          <a:xfrm>
            <a:off x="895200" y="11550890"/>
            <a:ext cx="8845847" cy="5801474"/>
            <a:chOff x="10665374" y="875398"/>
            <a:chExt cx="8844456" cy="5801474"/>
          </a:xfrm>
        </p:grpSpPr>
        <p:pic>
          <p:nvPicPr>
            <p:cNvPr id="1026" name="Picture 2"/>
            <p:cNvPicPr>
              <a:picLocks noChangeAspect="1" noChangeArrowheads="1"/>
            </p:cNvPicPr>
            <p:nvPr/>
          </p:nvPicPr>
          <p:blipFill>
            <a:blip r:embed="rId2"/>
            <a:srcRect/>
            <a:stretch/>
          </p:blipFill>
          <p:spPr bwMode="auto">
            <a:xfrm>
              <a:off x="10862643" y="875398"/>
              <a:ext cx="8532323" cy="480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feld 12"/>
            <p:cNvSpPr txBox="1"/>
            <p:nvPr/>
          </p:nvSpPr>
          <p:spPr>
            <a:xfrm>
              <a:off x="10665374" y="5722765"/>
              <a:ext cx="8844456" cy="954107"/>
            </a:xfrm>
            <a:prstGeom prst="rect">
              <a:avLst/>
            </a:prstGeom>
            <a:noFill/>
          </p:spPr>
          <p:txBody>
            <a:bodyPr wrap="square" rtlCol="0">
              <a:spAutoFit/>
            </a:bodyPr>
            <a:lstStyle/>
            <a:p>
              <a:pPr defTabSz="912813">
                <a:spcBef>
                  <a:spcPct val="50000"/>
                </a:spcBef>
              </a:pPr>
              <a:r>
                <a:rPr lang="de-CH" sz="2800" i="1" dirty="0"/>
                <a:t>Spielsituation mit einem Vorschlag und erkannten Kugelpositionen.</a:t>
              </a:r>
            </a:p>
          </p:txBody>
        </p:sp>
      </p:gr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2.xml><?xml version="1.0" encoding="utf-8"?>
<ds:datastoreItem xmlns:ds="http://schemas.openxmlformats.org/officeDocument/2006/customXml" ds:itemID="{12310AE4-98C2-4A3E-BE75-5A8AB8823A32}">
  <ds:schemaRefs>
    <ds:schemaRef ds:uri="2551ef7e-3b29-44d1-a8ad-ef34c26bfc60"/>
    <ds:schemaRef ds:uri="http://schemas.microsoft.com/office/2006/documentManagement/types"/>
    <ds:schemaRef ds:uri="63c724b1-652e-424f-8d99-4ee509067280"/>
    <ds:schemaRef ds:uri="http://purl.org/dc/elements/1.1/"/>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4.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421</Words>
  <Application>Microsoft Office PowerPoint</Application>
  <PresentationFormat>Benutzerdefiniert</PresentationFormat>
  <Paragraphs>35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HelveticaNeue LT 45 Light</vt:lpstr>
      <vt:lpstr>Lucida Grande</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Posterbeispiel 1 für BSc-Ausstellung</dc:title>
  <dc:subject>Inspiration für mein BSc-Plakat</dc:subject>
  <dc:creator>staff BFH-TI</dc:creator>
  <cp:lastModifiedBy>Lukas Seglias</cp:lastModifiedBy>
  <cp:revision>17</cp:revision>
  <cp:lastPrinted>2014-04-10T14:38:53Z</cp:lastPrinted>
  <dcterms:created xsi:type="dcterms:W3CDTF">2014-04-01T09:39:32Z</dcterms:created>
  <dcterms:modified xsi:type="dcterms:W3CDTF">2021-12-24T08:04:21Z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