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sldIdLst>
    <p:sldId id="263" r:id="rId6"/>
  </p:sldIdLst>
  <p:sldSz cx="30279975" cy="21388388"/>
  <p:notesSz cx="9874250" cy="6797675"/>
  <p:defaultTextStyle>
    <a:defPPr>
      <a:defRPr lang="de-DE"/>
    </a:defPPr>
    <a:lvl1pPr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1pPr>
    <a:lvl2pPr marL="1474788" indent="-101758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2pPr>
    <a:lvl3pPr marL="2951163" indent="-203676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3pPr>
    <a:lvl4pPr marL="4427538" indent="-305593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4pPr>
    <a:lvl5pPr marL="5903913" indent="-407511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5pPr>
    <a:lvl6pPr marL="2286000" algn="l" defTabSz="914400" rtl="0" eaLnBrk="1" latinLnBrk="0" hangingPunct="1">
      <a:defRPr sz="5800" kern="1200">
        <a:solidFill>
          <a:schemeClr val="tx1"/>
        </a:solidFill>
        <a:latin typeface="Calibri" pitchFamily="34" charset="0"/>
        <a:ea typeface="MS PGothic" pitchFamily="34" charset="-128"/>
        <a:cs typeface="+mn-cs"/>
      </a:defRPr>
    </a:lvl6pPr>
    <a:lvl7pPr marL="2743200" algn="l" defTabSz="914400" rtl="0" eaLnBrk="1" latinLnBrk="0" hangingPunct="1">
      <a:defRPr sz="5800" kern="1200">
        <a:solidFill>
          <a:schemeClr val="tx1"/>
        </a:solidFill>
        <a:latin typeface="Calibri" pitchFamily="34" charset="0"/>
        <a:ea typeface="MS PGothic" pitchFamily="34" charset="-128"/>
        <a:cs typeface="+mn-cs"/>
      </a:defRPr>
    </a:lvl7pPr>
    <a:lvl8pPr marL="3200400" algn="l" defTabSz="914400" rtl="0" eaLnBrk="1" latinLnBrk="0" hangingPunct="1">
      <a:defRPr sz="5800" kern="1200">
        <a:solidFill>
          <a:schemeClr val="tx1"/>
        </a:solidFill>
        <a:latin typeface="Calibri" pitchFamily="34" charset="0"/>
        <a:ea typeface="MS PGothic" pitchFamily="34" charset="-128"/>
        <a:cs typeface="+mn-cs"/>
      </a:defRPr>
    </a:lvl8pPr>
    <a:lvl9pPr marL="3657600" algn="l" defTabSz="914400" rtl="0" eaLnBrk="1" latinLnBrk="0" hangingPunct="1">
      <a:defRPr sz="58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6736">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69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0" autoAdjust="0"/>
    <p:restoredTop sz="94653" autoAdjust="0"/>
  </p:normalViewPr>
  <p:slideViewPr>
    <p:cSldViewPr snapToGrid="0" snapToObjects="1">
      <p:cViewPr varScale="1">
        <p:scale>
          <a:sx n="27" d="100"/>
          <a:sy n="27" d="100"/>
        </p:scale>
        <p:origin x="1709" y="62"/>
      </p:cViewPr>
      <p:guideLst>
        <p:guide orient="horz" pos="6736"/>
        <p:guide pos="95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1"/>
          <p:cNvSpPr/>
          <p:nvPr/>
        </p:nvSpPr>
        <p:spPr>
          <a:xfrm>
            <a:off x="1" y="0"/>
            <a:ext cx="30279975" cy="21388388"/>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295214" tIns="147607" rIns="295214" bIns="147607" anchor="ctr"/>
          <a:lstStyle/>
          <a:p>
            <a:pPr algn="ctr" defTabSz="1476070" fontAlgn="auto">
              <a:spcBef>
                <a:spcPts val="0"/>
              </a:spcBef>
              <a:spcAft>
                <a:spcPts val="0"/>
              </a:spcAft>
              <a:defRPr/>
            </a:pPr>
            <a:endParaRPr lang="de-DE"/>
          </a:p>
        </p:txBody>
      </p:sp>
      <p:sp>
        <p:nvSpPr>
          <p:cNvPr id="3" name="Rechteck 2"/>
          <p:cNvSpPr/>
          <p:nvPr/>
        </p:nvSpPr>
        <p:spPr>
          <a:xfrm>
            <a:off x="1" y="21083588"/>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
        <p:nvSpPr>
          <p:cNvPr id="4" name="Rechteck 3"/>
          <p:cNvSpPr/>
          <p:nvPr/>
        </p:nvSpPr>
        <p:spPr>
          <a:xfrm>
            <a:off x="1" y="17881600"/>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Tree>
  </p:cSld>
  <p:clrMap bg1="lt1" tx1="dk1" bg2="lt2" tx2="dk2" accent1="accent1" accent2="accent2" accent3="accent3" accent4="accent4" accent5="accent5" accent6="accent6" hlink="hlink" folHlink="folHlink"/>
  <p:sldLayoutIdLst>
    <p:sldLayoutId id="2147483707" r:id="rId1"/>
    <p:sldLayoutId id="2147483720" r:id="rId2"/>
  </p:sldLayoutIdLst>
  <p:hf hdr="0" ftr="0" dt="0"/>
  <p:txStyles>
    <p:titleStyle>
      <a:lvl1pPr algn="ctr" defTabSz="1474788" rtl="0" eaLnBrk="1" fontAlgn="base" hangingPunct="1">
        <a:spcBef>
          <a:spcPct val="0"/>
        </a:spcBef>
        <a:spcAft>
          <a:spcPct val="0"/>
        </a:spcAft>
        <a:defRPr sz="14200" kern="1200">
          <a:solidFill>
            <a:schemeClr val="tx1"/>
          </a:solidFill>
          <a:latin typeface="+mj-lt"/>
          <a:ea typeface="MS PGothic" pitchFamily="34" charset="-128"/>
          <a:cs typeface="ＭＳ Ｐゴシック" charset="0"/>
        </a:defRPr>
      </a:lvl1pPr>
      <a:lvl2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2pPr>
      <a:lvl3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3pPr>
      <a:lvl4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4pPr>
      <a:lvl5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5pPr>
      <a:lvl6pPr marL="147607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6pPr>
      <a:lvl7pPr marL="295214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7pPr>
      <a:lvl8pPr marL="442821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8pPr>
      <a:lvl9pPr marL="590428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9pPr>
    </p:titleStyle>
    <p:bodyStyle>
      <a:lvl1pPr marL="1106488" indent="-1106488" algn="l" defTabSz="1474788" rtl="0" eaLnBrk="1" fontAlgn="base" hangingPunct="1">
        <a:spcBef>
          <a:spcPct val="20000"/>
        </a:spcBef>
        <a:spcAft>
          <a:spcPct val="0"/>
        </a:spcAft>
        <a:buFont typeface="Arial" pitchFamily="34" charset="0"/>
        <a:buChar char="•"/>
        <a:defRPr sz="10300" kern="1200">
          <a:solidFill>
            <a:schemeClr val="tx1"/>
          </a:solidFill>
          <a:latin typeface="+mn-lt"/>
          <a:ea typeface="MS PGothic" pitchFamily="34" charset="-128"/>
          <a:cs typeface="ＭＳ Ｐゴシック" charset="0"/>
        </a:defRPr>
      </a:lvl1pPr>
      <a:lvl2pPr marL="2397125" indent="-922338" algn="l" defTabSz="1474788" rtl="0" eaLnBrk="1" fontAlgn="base" hangingPunct="1">
        <a:spcBef>
          <a:spcPct val="20000"/>
        </a:spcBef>
        <a:spcAft>
          <a:spcPct val="0"/>
        </a:spcAft>
        <a:buFont typeface="Arial" pitchFamily="34" charset="0"/>
        <a:buChar char="–"/>
        <a:defRPr sz="9000" kern="1200">
          <a:solidFill>
            <a:schemeClr val="tx1"/>
          </a:solidFill>
          <a:latin typeface="+mn-lt"/>
          <a:ea typeface="MS PGothic" pitchFamily="34" charset="-128"/>
          <a:cs typeface="+mn-cs"/>
        </a:defRPr>
      </a:lvl2pPr>
      <a:lvl3pPr marL="3689350" indent="-736600" algn="l" defTabSz="1474788" rtl="0" eaLnBrk="1" fontAlgn="base" hangingPunct="1">
        <a:spcBef>
          <a:spcPct val="20000"/>
        </a:spcBef>
        <a:spcAft>
          <a:spcPct val="0"/>
        </a:spcAft>
        <a:buFont typeface="Arial" pitchFamily="34" charset="0"/>
        <a:buChar char="•"/>
        <a:defRPr sz="7700" kern="1200">
          <a:solidFill>
            <a:schemeClr val="tx1"/>
          </a:solidFill>
          <a:latin typeface="+mn-lt"/>
          <a:ea typeface="MS PGothic" pitchFamily="34" charset="-128"/>
          <a:cs typeface="+mn-cs"/>
        </a:defRPr>
      </a:lvl3pPr>
      <a:lvl4pPr marL="5165725"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4pPr>
      <a:lvl5pPr marL="6642100"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5pPr>
      <a:lvl6pPr marL="8118386" indent="-738035" algn="l" defTabSz="1476070" rtl="0" eaLnBrk="1" latinLnBrk="0" hangingPunct="1">
        <a:spcBef>
          <a:spcPct val="20000"/>
        </a:spcBef>
        <a:buFont typeface="Arial"/>
        <a:buChar char="•"/>
        <a:defRPr sz="6500" kern="1200">
          <a:solidFill>
            <a:schemeClr val="tx1"/>
          </a:solidFill>
          <a:latin typeface="+mn-lt"/>
          <a:ea typeface="+mn-ea"/>
          <a:cs typeface="+mn-cs"/>
        </a:defRPr>
      </a:lvl6pPr>
      <a:lvl7pPr marL="9594456" indent="-738035" algn="l" defTabSz="1476070" rtl="0" eaLnBrk="1" latinLnBrk="0" hangingPunct="1">
        <a:spcBef>
          <a:spcPct val="20000"/>
        </a:spcBef>
        <a:buFont typeface="Arial"/>
        <a:buChar char="•"/>
        <a:defRPr sz="6500" kern="1200">
          <a:solidFill>
            <a:schemeClr val="tx1"/>
          </a:solidFill>
          <a:latin typeface="+mn-lt"/>
          <a:ea typeface="+mn-ea"/>
          <a:cs typeface="+mn-cs"/>
        </a:defRPr>
      </a:lvl7pPr>
      <a:lvl8pPr marL="11070527" indent="-738035" algn="l" defTabSz="1476070" rtl="0" eaLnBrk="1" latinLnBrk="0" hangingPunct="1">
        <a:spcBef>
          <a:spcPct val="20000"/>
        </a:spcBef>
        <a:buFont typeface="Arial"/>
        <a:buChar char="•"/>
        <a:defRPr sz="6500" kern="1200">
          <a:solidFill>
            <a:schemeClr val="tx1"/>
          </a:solidFill>
          <a:latin typeface="+mn-lt"/>
          <a:ea typeface="+mn-ea"/>
          <a:cs typeface="+mn-cs"/>
        </a:defRPr>
      </a:lvl8pPr>
      <a:lvl9pPr marL="12546597" indent="-738035" algn="l" defTabSz="1476070"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de-DE"/>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descr="Bitte möglichst die vorgegebene Breite einhalten! Sollte dieser Platz nicht reichen, kann im oberen Teil ein zusätzlicher längerer Titel verwendet werden." title="Titelfeld"/>
          <p:cNvSpPr txBox="1"/>
          <p:nvPr/>
        </p:nvSpPr>
        <p:spPr>
          <a:xfrm>
            <a:off x="6969455" y="18414124"/>
            <a:ext cx="15122378" cy="1323439"/>
          </a:xfrm>
          <a:prstGeom prst="rect">
            <a:avLst/>
          </a:prstGeom>
          <a:noFill/>
        </p:spPr>
        <p:txBody>
          <a:bodyPr wrap="none" lIns="72000" tIns="72000" rIns="72000" bIns="72000" rtlCol="0">
            <a:normAutofit/>
          </a:bodyPr>
          <a:lstStyle/>
          <a:p>
            <a:pPr algn="ctr"/>
            <a:r>
              <a:rPr lang="de-CH" sz="7200" dirty="0">
                <a:latin typeface="HelveticaNeue LT 45 Light" pitchFamily="34" charset="0"/>
              </a:rPr>
              <a:t>Billiard-AI</a:t>
            </a:r>
          </a:p>
        </p:txBody>
      </p:sp>
      <p:graphicFrame>
        <p:nvGraphicFramePr>
          <p:cNvPr id="7" name="Tabelle 6"/>
          <p:cNvGraphicFramePr>
            <a:graphicFrameLocks noGrp="1"/>
          </p:cNvGraphicFramePr>
          <p:nvPr>
            <p:extLst>
              <p:ext uri="{D42A27DB-BD31-4B8C-83A1-F6EECF244321}">
                <p14:modId xmlns:p14="http://schemas.microsoft.com/office/powerpoint/2010/main" val="2249463942"/>
              </p:ext>
            </p:extLst>
          </p:nvPr>
        </p:nvGraphicFramePr>
        <p:xfrm>
          <a:off x="22737448" y="18414123"/>
          <a:ext cx="7201896" cy="2225040"/>
        </p:xfrm>
        <a:graphic>
          <a:graphicData uri="http://schemas.openxmlformats.org/drawingml/2006/table">
            <a:tbl>
              <a:tblPr firstRow="1" bandRow="1">
                <a:tableStyleId>{5940675A-B579-460E-94D1-54222C63F5DA}</a:tableStyleId>
              </a:tblPr>
              <a:tblGrid>
                <a:gridCol w="2769354">
                  <a:extLst>
                    <a:ext uri="{9D8B030D-6E8A-4147-A177-3AD203B41FA5}">
                      <a16:colId xmlns:a16="http://schemas.microsoft.com/office/drawing/2014/main" val="20000"/>
                    </a:ext>
                  </a:extLst>
                </a:gridCol>
                <a:gridCol w="4432542">
                  <a:extLst>
                    <a:ext uri="{9D8B030D-6E8A-4147-A177-3AD203B41FA5}">
                      <a16:colId xmlns:a16="http://schemas.microsoft.com/office/drawing/2014/main" val="20001"/>
                    </a:ext>
                  </a:extLst>
                </a:gridCol>
              </a:tblGrid>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Absolventen:</a:t>
                      </a:r>
                      <a:endParaRPr kumimoji="0" lang="fr-CH" sz="5400" b="0" i="0" u="none" strike="noStrike" kern="1200" cap="none" spc="0" normalizeH="0" baseline="0" noProof="0" dirty="0">
                        <a:ln>
                          <a:noFill/>
                        </a:ln>
                        <a:solidFill>
                          <a:prstClr val="black"/>
                        </a:solidFill>
                        <a:effectLst/>
                        <a:uLnTx/>
                        <a:uFillTx/>
                        <a:latin typeface="+mn-lt"/>
                        <a:ea typeface="+mn-ea"/>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Luca Ritz</a:t>
                      </a:r>
                    </a:p>
                    <a:p>
                      <a:pPr marL="0" algn="l" defTabSz="1476070" rtl="0" eaLnBrk="1" latinLnBrk="0" hangingPunct="1"/>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Lukas Seglias</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Professor:</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Marcus </a:t>
                      </a:r>
                      <a:r>
                        <a:rPr kumimoji="0" lang="de-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Hudritsch</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lvl="0" indent="0" algn="r" defTabSz="1474788" rtl="0" eaLnBrk="1" fontAlgn="base" latinLnBrk="0" hangingPunct="1">
                        <a:lnSpc>
                          <a:spcPct val="15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Experte:</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Andreas </a:t>
                      </a:r>
                      <a:r>
                        <a:rPr kumimoji="0" lang="de-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Dürsteler</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Textfeld 2"/>
          <p:cNvSpPr txBox="1"/>
          <p:nvPr/>
        </p:nvSpPr>
        <p:spPr>
          <a:xfrm>
            <a:off x="7329511" y="20030399"/>
            <a:ext cx="14402265" cy="584775"/>
          </a:xfrm>
          <a:prstGeom prst="rect">
            <a:avLst/>
          </a:prstGeom>
          <a:noFill/>
        </p:spPr>
        <p:txBody>
          <a:bodyPr wrap="square" rtlCol="0">
            <a:spAutoFit/>
          </a:bodyPr>
          <a:lstStyle/>
          <a:p>
            <a:pPr marL="266700" indent="-266700" algn="ctr">
              <a:buClr>
                <a:srgbClr val="FAA500"/>
              </a:buClr>
              <a:buSzPct val="80000"/>
              <a:buFont typeface="Lucida Grande" charset="0"/>
              <a:buChar char="▶"/>
              <a:defRPr/>
            </a:pPr>
            <a:r>
              <a:rPr lang="de-CH" altLang="de-DE" sz="3200" dirty="0">
                <a:solidFill>
                  <a:srgbClr val="697D91"/>
                </a:solidFill>
                <a:latin typeface="Lucida Sans" pitchFamily="34" charset="0"/>
              </a:rPr>
              <a:t>Bachelor Thesis 2021/22		Studiengang Informatik</a:t>
            </a:r>
            <a:endParaRPr lang="de-CH" sz="3200" dirty="0">
              <a:solidFill>
                <a:srgbClr val="697D91"/>
              </a:solidFill>
              <a:latin typeface="Lucida Sans" pitchFamily="34" charset="0"/>
            </a:endParaRPr>
          </a:p>
        </p:txBody>
      </p:sp>
      <p:pic>
        <p:nvPicPr>
          <p:cNvPr id="8" name="Picture 3"/>
          <p:cNvPicPr>
            <a:picLocks noChangeAspect="1" noChangeArrowheads="1"/>
          </p:cNvPicPr>
          <p:nvPr/>
        </p:nvPicPr>
        <p:blipFill>
          <a:blip r:embed="rId2" cstate="print"/>
          <a:srcRect t="9578"/>
          <a:stretch>
            <a:fillRect/>
          </a:stretch>
        </p:blipFill>
        <p:spPr bwMode="auto">
          <a:xfrm>
            <a:off x="898776" y="8755065"/>
            <a:ext cx="8845847" cy="5997965"/>
          </a:xfrm>
          <a:prstGeom prst="rect">
            <a:avLst/>
          </a:prstGeom>
          <a:noFill/>
          <a:ln w="9525">
            <a:noFill/>
            <a:miter lim="800000"/>
            <a:headEnd/>
            <a:tailEnd/>
          </a:ln>
        </p:spPr>
      </p:pic>
      <p:sp>
        <p:nvSpPr>
          <p:cNvPr id="9" name="Textfeld 8"/>
          <p:cNvSpPr txBox="1"/>
          <p:nvPr/>
        </p:nvSpPr>
        <p:spPr>
          <a:xfrm>
            <a:off x="898776" y="875400"/>
            <a:ext cx="8845847" cy="7740581"/>
          </a:xfrm>
          <a:prstGeom prst="rect">
            <a:avLst/>
          </a:prstGeom>
          <a:noFill/>
        </p:spPr>
        <p:txBody>
          <a:bodyPr wrap="square" rtlCol="0">
            <a:spAutoFit/>
          </a:bodyPr>
          <a:lstStyle>
            <a:defPPr>
              <a:defRPr lang="de-DE"/>
            </a:defPPr>
            <a:lvl1pPr algn="just">
              <a:buClr>
                <a:srgbClr val="FAA500"/>
              </a:buClr>
              <a:buSzPct val="80000"/>
              <a:defRPr sz="4400">
                <a:solidFill>
                  <a:srgbClr val="697D91"/>
                </a:solidFill>
                <a:latin typeface="+mj-lt"/>
              </a:defRPr>
            </a:lvl1pPr>
          </a:lstStyle>
          <a:p>
            <a:pPr>
              <a:spcAft>
                <a:spcPts val="600"/>
              </a:spcAft>
            </a:pPr>
            <a:r>
              <a:rPr lang="de-CH" altLang="de-DE" dirty="0"/>
              <a:t>Zusammenfassung</a:t>
            </a:r>
          </a:p>
          <a:p>
            <a:pPr>
              <a:defRPr/>
            </a:pPr>
            <a:r>
              <a:rPr lang="de-CH" altLang="de-DE" sz="3200" b="1" dirty="0">
                <a:solidFill>
                  <a:srgbClr val="660066"/>
                </a:solidFill>
                <a:latin typeface="Lucida Sans" pitchFamily="34" charset="0"/>
              </a:rPr>
              <a:t>P</a:t>
            </a:r>
            <a:r>
              <a:rPr lang="de-CH" altLang="de-DE" sz="3200" dirty="0">
                <a:solidFill>
                  <a:schemeClr val="tx1"/>
                </a:solidFill>
                <a:latin typeface="Lucida Sans" pitchFamily="34" charset="0"/>
              </a:rPr>
              <a:t>ositronen-</a:t>
            </a:r>
            <a:r>
              <a:rPr lang="de-CH" altLang="de-DE" sz="3200" b="1" dirty="0">
                <a:solidFill>
                  <a:srgbClr val="660066"/>
                </a:solidFill>
                <a:latin typeface="Lucida Sans" pitchFamily="34" charset="0"/>
              </a:rPr>
              <a:t>E</a:t>
            </a:r>
            <a:r>
              <a:rPr lang="de-CH" altLang="de-DE" sz="3200" dirty="0">
                <a:solidFill>
                  <a:schemeClr val="tx1"/>
                </a:solidFill>
                <a:latin typeface="Lucida Sans" pitchFamily="34" charset="0"/>
              </a:rPr>
              <a:t>missions-</a:t>
            </a:r>
            <a:r>
              <a:rPr lang="de-CH" altLang="de-DE" sz="3200" b="1" dirty="0">
                <a:solidFill>
                  <a:srgbClr val="660066"/>
                </a:solidFill>
                <a:latin typeface="Lucida Sans" pitchFamily="34" charset="0"/>
              </a:rPr>
              <a:t>T</a:t>
            </a:r>
            <a:r>
              <a:rPr lang="de-CH" altLang="de-DE" sz="3200" dirty="0">
                <a:solidFill>
                  <a:schemeClr val="tx1"/>
                </a:solidFill>
                <a:latin typeface="Lucida Sans" pitchFamily="34" charset="0"/>
              </a:rPr>
              <a:t>omographie in Kombination mit </a:t>
            </a:r>
            <a:r>
              <a:rPr lang="de-CH" altLang="de-DE" sz="3200" b="1" dirty="0">
                <a:solidFill>
                  <a:srgbClr val="660066"/>
                </a:solidFill>
                <a:latin typeface="Lucida Sans" pitchFamily="34" charset="0"/>
              </a:rPr>
              <a:t>C</a:t>
            </a:r>
            <a:r>
              <a:rPr lang="de-CH" altLang="de-DE" sz="3200" dirty="0">
                <a:solidFill>
                  <a:schemeClr val="tx1"/>
                </a:solidFill>
                <a:latin typeface="Lucida Sans" pitchFamily="34" charset="0"/>
              </a:rPr>
              <a:t>omputer-</a:t>
            </a:r>
            <a:r>
              <a:rPr lang="de-CH" altLang="de-DE" sz="3200" b="1" dirty="0">
                <a:solidFill>
                  <a:srgbClr val="660066"/>
                </a:solidFill>
                <a:latin typeface="Lucida Sans" pitchFamily="34" charset="0"/>
              </a:rPr>
              <a:t>T</a:t>
            </a:r>
            <a:r>
              <a:rPr lang="de-CH" altLang="de-DE" sz="3200" dirty="0">
                <a:solidFill>
                  <a:schemeClr val="tx1"/>
                </a:solidFill>
                <a:latin typeface="Lucida Sans" pitchFamily="34" charset="0"/>
              </a:rPr>
              <a:t>omographie (PET/CT) ist ein bildgebendes Verfahren der Nuklearmedizin und wird u.a. für die Diagnose von Krebserkrankungen </a:t>
            </a:r>
            <a:r>
              <a:rPr lang="de-CH" altLang="de-DE" sz="3200" dirty="0" err="1">
                <a:solidFill>
                  <a:schemeClr val="tx1"/>
                </a:solidFill>
                <a:latin typeface="Lucida Sans" pitchFamily="34" charset="0"/>
              </a:rPr>
              <a:t>einge</a:t>
            </a:r>
            <a:r>
              <a:rPr lang="de-CH" altLang="de-DE" sz="3200" dirty="0">
                <a:solidFill>
                  <a:schemeClr val="tx1"/>
                </a:solidFill>
                <a:latin typeface="Lucida Sans" pitchFamily="34" charset="0"/>
              </a:rPr>
              <a:t>-setzt. Mit steigender Leistungsfähigkeit sowohl der Tomo-graphen als auch der bildverarbeitenden Systeme stehen pro Unter-suchung zunehmend mehr und genauere Daten zur Verfügung. Diese Bachelor-Thesis soll zeigen, wie das diagnostische Potenzial moderner PET/CT-Systeme in Zukunft besser genutzt werden kann.</a:t>
            </a:r>
          </a:p>
        </p:txBody>
      </p:sp>
      <p:sp>
        <p:nvSpPr>
          <p:cNvPr id="10" name="Textfeld 9"/>
          <p:cNvSpPr txBox="1"/>
          <p:nvPr/>
        </p:nvSpPr>
        <p:spPr>
          <a:xfrm>
            <a:off x="20356484" y="854032"/>
            <a:ext cx="8845847" cy="6186309"/>
          </a:xfrm>
          <a:prstGeom prst="rect">
            <a:avLst/>
          </a:prstGeom>
          <a:noFill/>
        </p:spPr>
        <p:txBody>
          <a:bodyPr wrap="square" rtlCol="0">
            <a:spAutoFit/>
          </a:bodyPr>
          <a:lstStyle/>
          <a:p>
            <a:pPr algn="just">
              <a:spcAft>
                <a:spcPts val="600"/>
              </a:spcAft>
              <a:buClr>
                <a:srgbClr val="FAA500"/>
              </a:buClr>
              <a:buSzPct val="80000"/>
              <a:defRPr/>
            </a:pPr>
            <a:r>
              <a:rPr lang="de-CH" altLang="de-DE" sz="4400" dirty="0">
                <a:solidFill>
                  <a:srgbClr val="697D91"/>
                </a:solidFill>
                <a:latin typeface="+mj-lt"/>
              </a:rPr>
              <a:t>Ziele</a:t>
            </a:r>
          </a:p>
          <a:p>
            <a:pPr algn="just">
              <a:spcAft>
                <a:spcPts val="1200"/>
              </a:spcAft>
              <a:buClr>
                <a:srgbClr val="FAA500"/>
              </a:buClr>
              <a:buSzPct val="80000"/>
              <a:defRPr/>
            </a:pPr>
            <a:r>
              <a:rPr lang="de-CH" altLang="de-DE" sz="3200" dirty="0">
                <a:latin typeface="Lucida Sans" pitchFamily="34" charset="0"/>
              </a:rPr>
              <a:t>Das Ziel dieser Bachelor Thesis war es, zu prüfen, ob der zeitliche Verlauf der Anreicherung helfen kann, um </a:t>
            </a:r>
            <a:r>
              <a:rPr lang="de-CH" altLang="de-DE" sz="3200" dirty="0" err="1">
                <a:latin typeface="Lucida Sans" pitchFamily="34" charset="0"/>
              </a:rPr>
              <a:t>ver-schiedene</a:t>
            </a:r>
            <a:r>
              <a:rPr lang="de-CH" altLang="de-DE" sz="3200" dirty="0">
                <a:latin typeface="Lucida Sans" pitchFamily="34" charset="0"/>
              </a:rPr>
              <a:t> Gewebearten zu unterscheiden. Die Resultate sollten schlussendlich in einer geeigneten Form dargestellt werden.</a:t>
            </a:r>
          </a:p>
          <a:p>
            <a:pPr algn="just">
              <a:spcAft>
                <a:spcPts val="600"/>
              </a:spcAft>
              <a:buClr>
                <a:srgbClr val="FAA500"/>
              </a:buClr>
              <a:buSzPct val="80000"/>
              <a:defRPr/>
            </a:pPr>
            <a:r>
              <a:rPr lang="de-CH" sz="4400" dirty="0">
                <a:solidFill>
                  <a:srgbClr val="697D91"/>
                </a:solidFill>
                <a:latin typeface="+mj-lt"/>
              </a:rPr>
              <a:t>Ergebnisse</a:t>
            </a:r>
          </a:p>
          <a:p>
            <a:pPr algn="just" defTabSz="912813">
              <a:spcBef>
                <a:spcPts val="0"/>
              </a:spcBef>
              <a:spcAft>
                <a:spcPts val="600"/>
              </a:spcAft>
            </a:pPr>
            <a:r>
              <a:rPr lang="de-CH" sz="3200" dirty="0">
                <a:latin typeface="Lucida Sans" pitchFamily="34" charset="0"/>
              </a:rPr>
              <a:t>Die Analyse der Daten hat gezeigt, dass es möglich ist, verschiedene Gewebe anhand des Intensitätsverlaufs zu unterscheiden. </a:t>
            </a:r>
            <a:endParaRPr lang="de-CH" altLang="de-DE" sz="3200" dirty="0">
              <a:latin typeface="Lucida Sans" pitchFamily="34" charset="0"/>
            </a:endParaRPr>
          </a:p>
        </p:txBody>
      </p:sp>
      <p:sp>
        <p:nvSpPr>
          <p:cNvPr id="11" name="Textfeld 10"/>
          <p:cNvSpPr txBox="1"/>
          <p:nvPr/>
        </p:nvSpPr>
        <p:spPr>
          <a:xfrm>
            <a:off x="10667052" y="6763291"/>
            <a:ext cx="8845847" cy="7063472"/>
          </a:xfrm>
          <a:prstGeom prst="rect">
            <a:avLst/>
          </a:prstGeom>
          <a:noFill/>
        </p:spPr>
        <p:txBody>
          <a:bodyPr wrap="square" rtlCol="0">
            <a:spAutoFit/>
          </a:bodyPr>
          <a:lstStyle/>
          <a:p>
            <a:pPr algn="just">
              <a:spcAft>
                <a:spcPts val="600"/>
              </a:spcAft>
              <a:buClr>
                <a:srgbClr val="FAA500"/>
              </a:buClr>
              <a:buSzPct val="80000"/>
              <a:defRPr/>
            </a:pPr>
            <a:r>
              <a:rPr lang="de-CH" altLang="de-DE" sz="3200" dirty="0">
                <a:latin typeface="Lucida Sans" pitchFamily="34" charset="0"/>
              </a:rPr>
              <a:t>sich in Regionen des Körpers anreichert, die einen hohen Stoffwechsel haben. Dies sind neben einigen Organen und Muskeln insbesondere Tumore. Die Intensität dieser Anreicherung wird gemessen, um eine Abbildung der Stoffwechselaktivität zu erhalten.</a:t>
            </a:r>
          </a:p>
          <a:p>
            <a:pPr algn="just">
              <a:spcAft>
                <a:spcPts val="600"/>
              </a:spcAft>
              <a:buClr>
                <a:srgbClr val="FAA500"/>
              </a:buClr>
              <a:buSzPct val="80000"/>
              <a:defRPr/>
            </a:pPr>
            <a:r>
              <a:rPr lang="de-CH" altLang="de-DE" sz="3200" dirty="0">
                <a:latin typeface="Lucida Sans" pitchFamily="34" charset="0"/>
              </a:rPr>
              <a:t>Normalerweise wird diese Intensität nur einmalig nach einer vordefinierten Zeit (z.B. 60 Minuten) nach Verabreichung des Tracers gemessen. Dabei können Gewebe, die zu diesem Zeitpunkt eine ähnliche Anreicherung zeigen, nicht unterschieden werden.</a:t>
            </a:r>
          </a:p>
        </p:txBody>
      </p:sp>
      <p:sp>
        <p:nvSpPr>
          <p:cNvPr id="12" name="Textfeld 11"/>
          <p:cNvSpPr txBox="1"/>
          <p:nvPr/>
        </p:nvSpPr>
        <p:spPr>
          <a:xfrm>
            <a:off x="898776" y="15244025"/>
            <a:ext cx="8845847" cy="2323713"/>
          </a:xfrm>
          <a:prstGeom prst="rect">
            <a:avLst/>
          </a:prstGeom>
          <a:noFill/>
        </p:spPr>
        <p:txBody>
          <a:bodyPr wrap="square" rtlCol="0">
            <a:spAutoFit/>
          </a:bodyPr>
          <a:lstStyle>
            <a:defPPr>
              <a:defRPr lang="de-DE"/>
            </a:defPPr>
            <a:lvl1pPr algn="just">
              <a:buClr>
                <a:srgbClr val="FAA500"/>
              </a:buClr>
              <a:buSzPct val="80000"/>
              <a:defRPr sz="4400">
                <a:solidFill>
                  <a:srgbClr val="697D91"/>
                </a:solidFill>
                <a:latin typeface="+mj-lt"/>
              </a:defRPr>
            </a:lvl1pPr>
          </a:lstStyle>
          <a:p>
            <a:pPr>
              <a:spcAft>
                <a:spcPts val="600"/>
              </a:spcAft>
              <a:defRPr/>
            </a:pPr>
            <a:r>
              <a:rPr lang="de-CH" altLang="de-DE" dirty="0"/>
              <a:t>Einleitung</a:t>
            </a:r>
          </a:p>
          <a:p>
            <a:pPr>
              <a:spcAft>
                <a:spcPts val="600"/>
              </a:spcAft>
              <a:defRPr/>
            </a:pPr>
            <a:r>
              <a:rPr lang="de-CH" altLang="de-DE" sz="3200" dirty="0">
                <a:solidFill>
                  <a:schemeClr val="tx1"/>
                </a:solidFill>
                <a:latin typeface="Lucida Sans" pitchFamily="34" charset="0"/>
              </a:rPr>
              <a:t>Für eine PET-Untersuchung wird dem Patienten eine schwach radioaktiv markierte Substanz (Tracer) injiziert, die</a:t>
            </a:r>
          </a:p>
        </p:txBody>
      </p:sp>
      <p:grpSp>
        <p:nvGrpSpPr>
          <p:cNvPr id="4" name="Gruppieren 3"/>
          <p:cNvGrpSpPr/>
          <p:nvPr/>
        </p:nvGrpSpPr>
        <p:grpSpPr>
          <a:xfrm>
            <a:off x="10667052" y="875398"/>
            <a:ext cx="8928266" cy="5801474"/>
            <a:chOff x="10665374" y="875398"/>
            <a:chExt cx="8926862" cy="5801474"/>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5374" y="875398"/>
              <a:ext cx="8926862" cy="480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feld 12"/>
            <p:cNvSpPr txBox="1"/>
            <p:nvPr/>
          </p:nvSpPr>
          <p:spPr>
            <a:xfrm>
              <a:off x="10665374" y="5722765"/>
              <a:ext cx="8844456" cy="954107"/>
            </a:xfrm>
            <a:prstGeom prst="rect">
              <a:avLst/>
            </a:prstGeom>
            <a:noFill/>
          </p:spPr>
          <p:txBody>
            <a:bodyPr wrap="square" rtlCol="0">
              <a:spAutoFit/>
            </a:bodyPr>
            <a:lstStyle/>
            <a:p>
              <a:pPr defTabSz="912813">
                <a:spcBef>
                  <a:spcPct val="50000"/>
                </a:spcBef>
              </a:pPr>
              <a:r>
                <a:rPr lang="de-CH" sz="2800" i="1" dirty="0"/>
                <a:t>Normale PET/CT-Untersuchung mit Tumor (blau) und möglichen Metastasen (rot)</a:t>
              </a:r>
            </a:p>
          </p:txBody>
        </p:sp>
      </p:grpSp>
      <p:grpSp>
        <p:nvGrpSpPr>
          <p:cNvPr id="14" name="Gruppieren 13"/>
          <p:cNvGrpSpPr/>
          <p:nvPr/>
        </p:nvGrpSpPr>
        <p:grpSpPr>
          <a:xfrm>
            <a:off x="10790496" y="13968303"/>
            <a:ext cx="8722403" cy="3530600"/>
            <a:chOff x="10788799" y="13779117"/>
            <a:chExt cx="8721031" cy="3530600"/>
          </a:xfrm>
        </p:grpSpPr>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8799" y="13779117"/>
              <a:ext cx="6267450" cy="353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feld 4"/>
            <p:cNvSpPr txBox="1"/>
            <p:nvPr/>
          </p:nvSpPr>
          <p:spPr>
            <a:xfrm>
              <a:off x="17056249" y="13779117"/>
              <a:ext cx="2453581" cy="2677656"/>
            </a:xfrm>
            <a:prstGeom prst="rect">
              <a:avLst/>
            </a:prstGeom>
            <a:noFill/>
          </p:spPr>
          <p:txBody>
            <a:bodyPr wrap="square" rtlCol="0">
              <a:spAutoFit/>
            </a:bodyPr>
            <a:lstStyle/>
            <a:p>
              <a:pPr defTabSz="912813">
                <a:spcBef>
                  <a:spcPct val="50000"/>
                </a:spcBef>
              </a:pPr>
              <a:r>
                <a:rPr lang="de-CH" sz="2800" i="1" dirty="0"/>
                <a:t>PET/CT-Untersuchung mit klassifiziertem Tumorgewebe blau eingefärbt</a:t>
              </a:r>
            </a:p>
          </p:txBody>
        </p:sp>
      </p:grpSp>
      <p:sp>
        <p:nvSpPr>
          <p:cNvPr id="18" name="Textfeld 17"/>
          <p:cNvSpPr txBox="1"/>
          <p:nvPr/>
        </p:nvSpPr>
        <p:spPr>
          <a:xfrm>
            <a:off x="20356484" y="11127444"/>
            <a:ext cx="8845847" cy="6494085"/>
          </a:xfrm>
          <a:prstGeom prst="rect">
            <a:avLst/>
          </a:prstGeom>
          <a:noFill/>
        </p:spPr>
        <p:txBody>
          <a:bodyPr wrap="square" rtlCol="0">
            <a:spAutoFit/>
          </a:bodyPr>
          <a:lstStyle/>
          <a:p>
            <a:pPr algn="just">
              <a:spcAft>
                <a:spcPts val="600"/>
              </a:spcAft>
              <a:buClr>
                <a:srgbClr val="FAA500"/>
              </a:buClr>
              <a:buSzPct val="80000"/>
              <a:defRPr/>
            </a:pPr>
            <a:r>
              <a:rPr lang="de-CH" altLang="de-DE" sz="3200" dirty="0">
                <a:latin typeface="Lucida Sans" pitchFamily="34" charset="0"/>
              </a:rPr>
              <a:t>Für die Klassifizierung wurden insgesamt 6 verschiedene Distanzmasse implementiert. </a:t>
            </a:r>
            <a:r>
              <a:rPr lang="de-CH" sz="3200" dirty="0">
                <a:latin typeface="Lucida Sans" pitchFamily="34" charset="0"/>
              </a:rPr>
              <a:t>Durch unsere Evaluation bewährte sich bei dieser Problemstellung eine Kombination von mehreren Distanzmassen. </a:t>
            </a:r>
            <a:r>
              <a:rPr lang="de-CH" altLang="de-DE" sz="3200" dirty="0">
                <a:latin typeface="Lucida Sans" pitchFamily="34" charset="0"/>
              </a:rPr>
              <a:t>Die Klassifizierung ermöglicht eine selektive Darstellung des Gewebes. Dadurch können Tumore und Metastasen besser gefunden werden. Mithilfe solcher Techniken sollen computerunterstützte Diagnostik-Systeme in Zukunft den Ärzten helfen, die Erkennungsrate von Tumoren bzw. Metastasen weiter zu steigern.</a:t>
            </a:r>
          </a:p>
        </p:txBody>
      </p:sp>
      <p:grpSp>
        <p:nvGrpSpPr>
          <p:cNvPr id="16" name="Gruppieren 15"/>
          <p:cNvGrpSpPr/>
          <p:nvPr/>
        </p:nvGrpSpPr>
        <p:grpSpPr>
          <a:xfrm>
            <a:off x="20356485" y="7653667"/>
            <a:ext cx="8845846" cy="3129948"/>
            <a:chOff x="20353283" y="7937446"/>
            <a:chExt cx="8844455" cy="3129948"/>
          </a:xfrm>
        </p:grpSpPr>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14639" y="7937446"/>
              <a:ext cx="5783099" cy="3129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feld 14"/>
            <p:cNvSpPr txBox="1"/>
            <p:nvPr/>
          </p:nvSpPr>
          <p:spPr>
            <a:xfrm>
              <a:off x="20353283" y="8126631"/>
              <a:ext cx="3061356" cy="2677656"/>
            </a:xfrm>
            <a:prstGeom prst="rect">
              <a:avLst/>
            </a:prstGeom>
            <a:noFill/>
          </p:spPr>
          <p:txBody>
            <a:bodyPr wrap="square" rtlCol="0">
              <a:spAutoFit/>
            </a:bodyPr>
            <a:lstStyle/>
            <a:p>
              <a:pPr algn="ctr" defTabSz="912813">
                <a:spcBef>
                  <a:spcPct val="50000"/>
                </a:spcBef>
              </a:pPr>
              <a:r>
                <a:rPr lang="de-CH" sz="2800" i="1" dirty="0"/>
                <a:t>Intensitätsverlauf über 5 Zeitpunkte (gefiltert) von Blut (rot), Tumor (blau), Nieren (grün) und Fett (schwarz)</a:t>
              </a:r>
            </a:p>
          </p:txBody>
        </p:sp>
      </p:grpSp>
    </p:spTree>
    <p:extLst>
      <p:ext uri="{BB962C8B-B14F-4D97-AF65-F5344CB8AC3E}">
        <p14:creationId xmlns:p14="http://schemas.microsoft.com/office/powerpoint/2010/main" val="1926550706"/>
      </p:ext>
    </p:extLst>
  </p:cSld>
  <p:clrMapOvr>
    <a:masterClrMapping/>
  </p:clrMapOvr>
</p:sld>
</file>

<file path=ppt/theme/theme1.xml><?xml version="1.0" encoding="utf-8"?>
<a:theme xmlns:a="http://schemas.openxmlformats.org/drawingml/2006/main" name="BFH_Posterpräsentation_A1_Vorlage_quer">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BFH Document" ma:contentTypeID="0x0101009127C3B567804923A8661E062BBD8EF500562C9D82744B284A86093F1D9B579BDC" ma:contentTypeVersion="2" ma:contentTypeDescription="Ein neues Dokument erstellen." ma:contentTypeScope="" ma:versionID="9c45b5bf27c78835ceac1d8ed0ad849b">
  <xsd:schema xmlns:xsd="http://www.w3.org/2001/XMLSchema" xmlns:xs="http://www.w3.org/2001/XMLSchema" xmlns:p="http://schemas.microsoft.com/office/2006/metadata/properties" xmlns:ns2="63c724b1-652e-424f-8d99-4ee509067280" xmlns:ns3="2551ef7e-3b29-44d1-a8ad-ef34c26bfc60" targetNamespace="http://schemas.microsoft.com/office/2006/metadata/properties" ma:root="true" ma:fieldsID="77ddedd9f4909d73cfb737d3d691d0f9" ns2:_="" ns3:_="">
    <xsd:import namespace="63c724b1-652e-424f-8d99-4ee509067280"/>
    <xsd:import namespace="2551ef7e-3b29-44d1-a8ad-ef34c26bfc60"/>
    <xsd:element name="properties">
      <xsd:complexType>
        <xsd:sequence>
          <xsd:element name="documentManagement">
            <xsd:complexType>
              <xsd:all>
                <xsd:element ref="ns2:BfhIntranetDepartmentTex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724b1-652e-424f-8d99-4ee509067280"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egory"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74e92fac-6607-49d4-87f2-706e70d1a0b0}" ma:internalName="TaxCatchAll" ma:showField="CatchAllData" ma:web="2551ef7e-3b29-44d1-a8ad-ef34c26bfc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fhIntranetDepartmentText xmlns="63c724b1-652e-424f-8d99-4ee509067280">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TaxCatchAll xmlns="2551ef7e-3b29-44d1-a8ad-ef34c26bfc60">
      <Value>241</Value>
    </TaxCatchAll>
  </documentManagement>
</p:properti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064F56C1-3E03-4158-81FF-45AFD1140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724b1-652e-424f-8d99-4ee509067280"/>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870AFC-B140-4E73-B0E2-054A74E7EB25}">
  <ds:schemaRefs>
    <ds:schemaRef ds:uri="http://schemas.microsoft.com/sharepoint/v3/contenttype/forms"/>
  </ds:schemaRefs>
</ds:datastoreItem>
</file>

<file path=customXml/itemProps3.xml><?xml version="1.0" encoding="utf-8"?>
<ds:datastoreItem xmlns:ds="http://schemas.openxmlformats.org/officeDocument/2006/customXml" ds:itemID="{12310AE4-98C2-4A3E-BE75-5A8AB8823A32}">
  <ds:schemaRefs>
    <ds:schemaRef ds:uri="2551ef7e-3b29-44d1-a8ad-ef34c26bfc60"/>
    <ds:schemaRef ds:uri="http://schemas.microsoft.com/office/2006/documentManagement/types"/>
    <ds:schemaRef ds:uri="63c724b1-652e-424f-8d99-4ee509067280"/>
    <ds:schemaRef ds:uri="http://purl.org/dc/elements/1.1/"/>
    <ds:schemaRef ds:uri="http://www.w3.org/XML/1998/namespace"/>
    <ds:schemaRef ds:uri="http://purl.org/dc/terms/"/>
    <ds:schemaRef ds:uri="http://purl.org/dc/dcmitype/"/>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4.xml><?xml version="1.0" encoding="utf-8"?>
<ds:datastoreItem xmlns:ds="http://schemas.openxmlformats.org/officeDocument/2006/customXml" ds:itemID="{34ACECAE-8DDC-4218-ADDE-80828E100BF5}">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0</TotalTime>
  <Words>363</Words>
  <Application>Microsoft Office PowerPoint</Application>
  <PresentationFormat>Benutzerdefiniert</PresentationFormat>
  <Paragraphs>23</Paragraphs>
  <Slides>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Calibri</vt:lpstr>
      <vt:lpstr>HelveticaNeue LT 45 Light</vt:lpstr>
      <vt:lpstr>Lucida Grande</vt:lpstr>
      <vt:lpstr>Lucida Sans</vt:lpstr>
      <vt:lpstr>BFH_Posterpräsentation_A1_Vorlage_quer</vt:lpstr>
      <vt:lpstr>PowerPoint-Präsentation</vt:lpstr>
    </vt:vector>
  </TitlesOfParts>
  <Manager>kfh1</Manager>
  <Company>Berner Fachhochschule - 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Posterbeispiel 1 für BSc-Ausstellung</dc:title>
  <dc:subject>Inspiration für mein BSc-Plakat</dc:subject>
  <dc:creator>staff BFH-TI</dc:creator>
  <cp:lastModifiedBy>Lukas Seglias</cp:lastModifiedBy>
  <cp:revision>9</cp:revision>
  <cp:lastPrinted>2014-04-10T14:38:53Z</cp:lastPrinted>
  <dcterms:created xsi:type="dcterms:W3CDTF">2014-04-01T09:39:32Z</dcterms:created>
  <dcterms:modified xsi:type="dcterms:W3CDTF">2021-12-10T12:32:57Z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BfhIntranetDocumentTypeText">
    <vt:lpwstr>Vorlage|de1a6d3c-ac6a-4b34-8edd-308eb81066db</vt:lpwstr>
  </property>
  <property fmtid="{D5CDD505-2E9C-101B-9397-08002B2CF9AE}" pid="4" name="TaxCatchAll">
    <vt:lpwstr>241;#Vorlage|de1a6d3c-ac6a-4b34-8edd-308eb81066db</vt:lpwstr>
  </property>
</Properties>
</file>