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 varScale="1">
        <p:scale>
          <a:sx n="27" d="100"/>
          <a:sy n="27" d="100"/>
        </p:scale>
        <p:origin x="1709" y="6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898776" y="875400"/>
            <a:ext cx="8845847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just">
              <a:buClr>
                <a:srgbClr val="FAA500"/>
              </a:buClr>
              <a:buSzPct val="80000"/>
              <a:defRPr sz="4400">
                <a:solidFill>
                  <a:srgbClr val="697D9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de-CH" altLang="de-DE" dirty="0"/>
              <a:t>Spielend zum Snooker-Profi</a:t>
            </a:r>
          </a:p>
          <a:p>
            <a:pPr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Billard ist eine Sportart, die strategisches Denken, ein gewisses Verständnis von Physik und eine ruhige Hand erfordert. </a:t>
            </a:r>
          </a:p>
          <a:p>
            <a:pPr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Für Anfänger ist es schwierig, in einer Spielsituation geeignete Stösse zu finden, den passenden auszuwählen und korrekt auszuführen.</a:t>
            </a:r>
          </a:p>
          <a:p>
            <a:pPr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Billiard-AI unterstützt den Spieler dabei.</a:t>
            </a:r>
          </a:p>
          <a:p>
            <a:pPr>
              <a:spcAft>
                <a:spcPts val="600"/>
              </a:spcAft>
            </a:pPr>
            <a:endParaRPr lang="de-CH" altLang="de-DE" sz="3200" dirty="0">
              <a:solidFill>
                <a:schemeClr val="tx1"/>
              </a:solidFill>
              <a:latin typeface="Lucida Sans" pitchFamily="34" charset="0"/>
            </a:endParaRPr>
          </a:p>
          <a:p>
            <a:pPr>
              <a:spcAft>
                <a:spcPts val="600"/>
              </a:spcAft>
            </a:pPr>
            <a:r>
              <a:rPr lang="de-CH" altLang="de-DE" dirty="0"/>
              <a:t>Ausgangslage</a:t>
            </a:r>
          </a:p>
          <a:p>
            <a:pPr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Beim Billard muss sich der Spieler mögliche Stösse überlegen und die Kraft sowie den Winkel, mit dem die weisse Kugel an-gestossen werden soll, abschätzen. Was nach dem Stoss passiert, muss sich der Spieler aufgrund seiner Erfahrung im Spiel vorstellen.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63942"/>
              </p:ext>
            </p:extLst>
          </p:nvPr>
        </p:nvGraphicFramePr>
        <p:xfrm>
          <a:off x="22737448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/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Luca Ritz</a:t>
                      </a:r>
                    </a:p>
                    <a:p>
                      <a:pPr marL="0" algn="l" defTabSz="1476070" rtl="0" eaLnBrk="1" latinLnBrk="0" hangingPunct="1"/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Lukas Seglias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/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Marcus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Hudritsch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/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Andreas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Dürsteler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0356484" y="1620345"/>
            <a:ext cx="8845847" cy="1574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Ein Spiel wird mithilfe der Simulation über mehrere Züge geplant und dem Spieler wird eine Abfolge von Stössen präsentiert.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Er kann dank dieser Unterstützung sein strategisches Denken und die korrekte Ausführung üben.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Die Simulation wurde mit real durch-geführten Stössen verglichen und es wurden minimale Abweichungen festgestellt. </a:t>
            </a:r>
          </a:p>
          <a:p>
            <a:pPr algn="just">
              <a:spcAft>
                <a:spcPts val="600"/>
              </a:spcAft>
            </a:pPr>
            <a:endParaRPr lang="de-CH" altLang="de-DE" sz="3200" dirty="0">
              <a:solidFill>
                <a:schemeClr val="tx1"/>
              </a:solidFill>
              <a:latin typeface="Lucida Sans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Im Infinity-Spielmodus erhält der Spieler automatisch Vorschläge. Ein möglicher Stoss wird animiert angezeigt, der Spieler führt diesen mehr oder weniger erfolgreich aus und erhält einen neuen Vorschlag, sobald alle Kugeln stillstehen. 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Anfänger erleben ein unterbrechungsfreies Spiel, welches durch </a:t>
            </a:r>
            <a:r>
              <a:rPr lang="de-CH" altLang="de-DE" sz="3200" dirty="0" err="1">
                <a:solidFill>
                  <a:schemeClr val="tx1"/>
                </a:solidFill>
                <a:latin typeface="Lucida Sans" pitchFamily="34" charset="0"/>
              </a:rPr>
              <a:t>Augmented</a:t>
            </a: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 Reality und künstliche Intelligenz bereichert wird.</a:t>
            </a:r>
          </a:p>
          <a:p>
            <a:pPr algn="just">
              <a:spcAft>
                <a:spcPts val="600"/>
              </a:spcAft>
            </a:pPr>
            <a:endParaRPr lang="de-CH" altLang="de-DE" sz="3200" dirty="0">
              <a:solidFill>
                <a:schemeClr val="tx1"/>
              </a:solidFill>
              <a:latin typeface="Lucida Sans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Fazit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Entstanden ist ein intelligenter Billardtisch, der dem Anwender spielerisch beibringt, wie wenig Kraft ein gutes Billardspiel braucht, seinen Blick für optimale Züge schärft und deren erfolgreiche Ausführung trainiert.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Mit Billiard-AI spielt es sich leichter und mit der Zeit besser.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625842" y="875400"/>
            <a:ext cx="8845847" cy="1706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Billiard-AI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Eine Kamera über dem Billardtisch nimmt kontinuierlich Bilder auf und die Position und Farbe aller Kugeln werden in Echtzeit erkannt. Über einen Projektor werden dem Spieler die Kugelpositionen und Hilfe-stellungen zu Billardstössen direkt auf dem Tisch eingeblendet.</a:t>
            </a:r>
          </a:p>
          <a:p>
            <a:pPr algn="just">
              <a:spcAft>
                <a:spcPts val="600"/>
              </a:spcAft>
            </a:pPr>
            <a:endParaRPr lang="de-CH" altLang="de-DE" sz="3200" dirty="0">
              <a:solidFill>
                <a:schemeClr val="tx1"/>
              </a:solidFill>
              <a:latin typeface="Lucida Sans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Durch Analyse der Spielsituation werden mögliche Stösse gefunden und deren Schwierigkeit wird anhand verschiedener Kriterien bewertet.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Sowohl direkte wie auch Stösse über die Banden werden berücksichtigt und die benötigte Geschwindigkeit des Spielballs wird berechnet. Vorgeschlagen werden die Einfachsten und Erfolgversprechendsten.</a:t>
            </a:r>
          </a:p>
          <a:p>
            <a:pPr algn="just">
              <a:spcAft>
                <a:spcPts val="600"/>
              </a:spcAft>
            </a:pPr>
            <a:endParaRPr lang="de-CH" altLang="de-DE" sz="3200" dirty="0">
              <a:solidFill>
                <a:schemeClr val="tx1"/>
              </a:solidFill>
              <a:latin typeface="Lucida Sans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Eine Physiksimulation berechnet die Spiel-situation nach dem Stoss. Der Weg jeder beteiligten Kugel wird anhand von Linien auf dem Tisch angezeigt und durch die Animation projizierter Kugeln wird der Ablauf visualisiert. Dadurch wird </a:t>
            </a:r>
            <a:r>
              <a:rPr lang="de-CH" altLang="de-DE" sz="3200" dirty="0" err="1">
                <a:solidFill>
                  <a:schemeClr val="tx1"/>
                </a:solidFill>
                <a:latin typeface="Lucida Sans" pitchFamily="34" charset="0"/>
              </a:rPr>
              <a:t>ersicht-lich</a:t>
            </a: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, wo welche Kugeln zusammentreffen, eingelocht werden oder zum Stillstand kommen. </a:t>
            </a:r>
          </a:p>
          <a:p>
            <a:pPr algn="just">
              <a:spcAft>
                <a:spcPts val="600"/>
              </a:spcAft>
            </a:pPr>
            <a:r>
              <a:rPr lang="de-CH" altLang="de-DE" sz="3200" dirty="0">
                <a:solidFill>
                  <a:schemeClr val="tx1"/>
                </a:solidFill>
                <a:latin typeface="Lucida Sans" pitchFamily="34" charset="0"/>
              </a:rPr>
              <a:t>Der Spieler kann den Billardqueue (Stock) an den angezeigten Linien ausrichten und die animierte Geschwindigkeit nach-vollziehen, damit der Stoss gelingt.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95200" y="11550890"/>
            <a:ext cx="8845847" cy="5801474"/>
            <a:chOff x="10665374" y="875398"/>
            <a:chExt cx="8844456" cy="58014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10862643" y="875398"/>
              <a:ext cx="8532323" cy="4800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10665374" y="5722765"/>
              <a:ext cx="884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de-CH" sz="2800" i="1" dirty="0"/>
                <a:t>Spielsituation mit einem Vorschlag und erkannten Kugelpositionen.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47549BCB-F44B-4555-A019-5463B9C28F6C}"/>
              </a:ext>
            </a:extLst>
          </p:cNvPr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>
                <a:solidFill>
                  <a:srgbClr val="697D91"/>
                </a:solidFill>
                <a:latin typeface="Lucida Sans" pitchFamily="34" charset="0"/>
              </a:rPr>
              <a:t> Bachelor Thesis 2022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6" name="Textfeld 15" descr="Bitte möglichst die vorgegebene Breite einhalten! Sollte dieser Platz nicht reichen, kann im oberen Teil ein zusätzlicher längerer Titel verwendet werden." title="Titelfeld">
            <a:extLst>
              <a:ext uri="{FF2B5EF4-FFF2-40B4-BE49-F238E27FC236}">
                <a16:creationId xmlns:a16="http://schemas.microsoft.com/office/drawing/2014/main" id="{8EF62355-3BE4-43FC-A9EC-B82DA8154700}"/>
              </a:ext>
            </a:extLst>
          </p:cNvPr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de-CH" sz="8000" dirty="0">
                <a:latin typeface="+mj-lt"/>
              </a:rPr>
              <a:t>Billiard-AI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10AE4-98C2-4A3E-BE75-5A8AB8823A32}">
  <ds:schemaRefs>
    <ds:schemaRef ds:uri="2551ef7e-3b29-44d1-a8ad-ef34c26bfc60"/>
    <ds:schemaRef ds:uri="http://schemas.microsoft.com/office/2006/documentManagement/types"/>
    <ds:schemaRef ds:uri="63c724b1-652e-424f-8d99-4ee509067280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Lucida Sans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Posterbeispiel 1 für BSc-Ausstellung</dc:title>
  <dc:subject>Inspiration für mein BSc-Plakat</dc:subject>
  <dc:creator>staff BFH-TI</dc:creator>
  <cp:lastModifiedBy>Lukas Seglias</cp:lastModifiedBy>
  <cp:revision>20</cp:revision>
  <cp:lastPrinted>2014-04-10T14:38:53Z</cp:lastPrinted>
  <dcterms:created xsi:type="dcterms:W3CDTF">2014-04-01T09:39:32Z</dcterms:created>
  <dcterms:modified xsi:type="dcterms:W3CDTF">2022-01-02T08:54:48Z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