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0" autoAdjust="0"/>
    <p:restoredTop sz="94653" autoAdjust="0"/>
  </p:normalViewPr>
  <p:slideViewPr>
    <p:cSldViewPr snapToGrid="0" snapToObjects="1">
      <p:cViewPr varScale="1">
        <p:scale>
          <a:sx n="27" d="100"/>
          <a:sy n="27" d="100"/>
        </p:scale>
        <p:origin x="1709" y="6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898776" y="875400"/>
            <a:ext cx="8845847" cy="16312158"/>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de-CH" altLang="de-DE" dirty="0"/>
              <a:t>Spielend zum Snooker-Profi</a:t>
            </a:r>
          </a:p>
          <a:p>
            <a:pPr>
              <a:spcAft>
                <a:spcPts val="600"/>
              </a:spcAft>
            </a:pPr>
            <a:r>
              <a:rPr lang="de-CH" altLang="de-DE" sz="3200" dirty="0">
                <a:solidFill>
                  <a:schemeClr val="tx1"/>
                </a:solidFill>
                <a:latin typeface="Lucida Sans" pitchFamily="34" charset="0"/>
              </a:rPr>
              <a:t>Billard ist eine Sportart, die ein gewisses Verständnis von Physik, strategisches Denken und eine ruhige Hand erfordert. Für Anfänger ist es schwierig, in einer Spielsituation geeignete Stösse zu finden, den passenden auszuwählen und korrekt auszuführen.</a:t>
            </a:r>
          </a:p>
          <a:p>
            <a:pPr>
              <a:spcAft>
                <a:spcPts val="600"/>
              </a:spcAft>
            </a:pPr>
            <a:r>
              <a:rPr lang="de-CH" altLang="de-DE" sz="3200" dirty="0">
                <a:solidFill>
                  <a:schemeClr val="tx1"/>
                </a:solidFill>
                <a:latin typeface="Lucida Sans" pitchFamily="34" charset="0"/>
              </a:rPr>
              <a:t>Billiard-AI unterstützt den Spieler dabei.</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Beim Billard muss sich der Spieler mögliche Stösse vorstellen und die Stärke und den Winkel, mit dem die weisse Kugel angestossen werden soll, abschätzen. Was nach dem Stoss passiert, muss sich der Spieler aufgrund seiner Erfahrung im Spiel vorstellen.</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Eine Kamera über dem Billardtisch nimmt kontinuierlich Bilder auf und unsere Software erkennt die Position und Farbe aller Kugeln in Echtzeit.</a:t>
            </a:r>
          </a:p>
          <a:p>
            <a:pPr>
              <a:spcAft>
                <a:spcPts val="600"/>
              </a:spcAft>
            </a:pPr>
            <a:r>
              <a:rPr lang="de-CH" altLang="de-DE" sz="3200" dirty="0">
                <a:solidFill>
                  <a:schemeClr val="tx1"/>
                </a:solidFill>
                <a:latin typeface="Lucida Sans" pitchFamily="34" charset="0"/>
              </a:rPr>
              <a:t>Über einen Projektor werden dem Spieler die Kugelpositionen und Hilfestellungen zu Billardstössen direkt auf dem Tisch eingeblendet.</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Durch Analyse der Spielsituation werden mögliche Stösse gefunden und deren Schwierigkeit wird bewertet. </a:t>
            </a:r>
          </a:p>
        </p:txBody>
      </p:sp>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a:bodyPr>
          <a:lstStyle/>
          <a:p>
            <a:pPr algn="ctr"/>
            <a:r>
              <a:rPr lang="de-CH" sz="7200" dirty="0">
                <a:latin typeface="HelveticaNeue LT 45 Light" pitchFamily="34" charset="0"/>
              </a:rPr>
              <a:t>Billiard-AI</a:t>
            </a:r>
          </a:p>
        </p:txBody>
      </p:sp>
      <p:graphicFrame>
        <p:nvGraphicFramePr>
          <p:cNvPr id="7" name="Tabelle 6"/>
          <p:cNvGraphicFramePr>
            <a:graphicFrameLocks noGrp="1"/>
          </p:cNvGraphicFramePr>
          <p:nvPr>
            <p:extLst>
              <p:ext uri="{D42A27DB-BD31-4B8C-83A1-F6EECF244321}">
                <p14:modId xmlns:p14="http://schemas.microsoft.com/office/powerpoint/2010/main" val="2249463942"/>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Luca Ritz</a:t>
                      </a:r>
                    </a:p>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Lukas Seglias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Dürsteler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Thesis 2021/22		Studiengang Informatik</a:t>
            </a:r>
            <a:endParaRPr lang="de-CH" sz="3200" dirty="0">
              <a:solidFill>
                <a:srgbClr val="697D91"/>
              </a:solidFill>
              <a:latin typeface="Lucida Sans" pitchFamily="34" charset="0"/>
            </a:endParaRPr>
          </a:p>
        </p:txBody>
      </p:sp>
      <p:sp>
        <p:nvSpPr>
          <p:cNvPr id="10" name="Textfeld 9"/>
          <p:cNvSpPr txBox="1"/>
          <p:nvPr/>
        </p:nvSpPr>
        <p:spPr>
          <a:xfrm>
            <a:off x="20356484" y="1650825"/>
            <a:ext cx="8845847" cy="9417963"/>
          </a:xfrm>
          <a:prstGeom prst="rect">
            <a:avLst/>
          </a:prstGeom>
          <a:noFill/>
        </p:spPr>
        <p:txBody>
          <a:bodyPr wrap="square" rtlCol="0">
            <a:spAutoFit/>
          </a:bodyPr>
          <a:lstStyle/>
          <a:p>
            <a:pPr algn="just">
              <a:spcAft>
                <a:spcPts val="600"/>
              </a:spcAft>
            </a:pPr>
            <a:r>
              <a:rPr lang="de-CH" altLang="de-DE" sz="3200" dirty="0">
                <a:solidFill>
                  <a:schemeClr val="tx1"/>
                </a:solidFill>
                <a:latin typeface="Lucida Sans" pitchFamily="34" charset="0"/>
              </a:rPr>
              <a:t>Ein Spiel wird mithilfe der Simulation über mehrere Stösse geplant und dem Spieler wird eine Abfolge von Stössen präsentiert.</a:t>
            </a:r>
          </a:p>
          <a:p>
            <a:pPr algn="just">
              <a:spcAft>
                <a:spcPts val="600"/>
              </a:spcAft>
            </a:pPr>
            <a:r>
              <a:rPr lang="de-CH" altLang="de-DE" sz="3200" dirty="0">
                <a:solidFill>
                  <a:schemeClr val="tx1"/>
                </a:solidFill>
                <a:latin typeface="Lucida Sans" pitchFamily="34" charset="0"/>
              </a:rPr>
              <a:t>Er kann dank dieser Unterstützung sein strategisches Denken und die korrekte Ausführung üben.</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Im Infinity-Spielmodus erhält der Spieler automatisch Vorschläge. Ein möglicher Stoss wird animiert angezeigt, der Spieler führt diesen mehr oder weniger erfolgreich aus, und erhält einen neuen Vorschlag so bald alle Kugeln stillstehen. </a:t>
            </a:r>
          </a:p>
          <a:p>
            <a:pPr algn="just">
              <a:spcAft>
                <a:spcPts val="600"/>
              </a:spcAft>
            </a:pPr>
            <a:r>
              <a:rPr lang="de-CH" altLang="de-DE" sz="3200" dirty="0">
                <a:solidFill>
                  <a:schemeClr val="tx1"/>
                </a:solidFill>
                <a:latin typeface="Lucida Sans" pitchFamily="34" charset="0"/>
              </a:rPr>
              <a:t>Anfänger erleben ein unterbrechungsfreies Spiel, welches durch </a:t>
            </a:r>
            <a:r>
              <a:rPr lang="de-CH" altLang="de-DE" sz="3200" dirty="0" err="1">
                <a:solidFill>
                  <a:schemeClr val="tx1"/>
                </a:solidFill>
                <a:latin typeface="Lucida Sans" pitchFamily="34" charset="0"/>
              </a:rPr>
              <a:t>Augmented</a:t>
            </a:r>
            <a:r>
              <a:rPr lang="de-CH" altLang="de-DE" sz="3200" dirty="0">
                <a:solidFill>
                  <a:schemeClr val="tx1"/>
                </a:solidFill>
                <a:latin typeface="Lucida Sans" pitchFamily="34" charset="0"/>
              </a:rPr>
              <a:t> Reality und künstliche Intelligenz bereichert wird.</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Mit Billiard-AI spielt es sich leichter.</a:t>
            </a:r>
            <a:endParaRPr lang="de-CH" altLang="de-DE" sz="3200" dirty="0">
              <a:latin typeface="Lucida Sans" pitchFamily="34" charset="0"/>
            </a:endParaRPr>
          </a:p>
        </p:txBody>
      </p:sp>
      <p:sp>
        <p:nvSpPr>
          <p:cNvPr id="11" name="Textfeld 10"/>
          <p:cNvSpPr txBox="1"/>
          <p:nvPr/>
        </p:nvSpPr>
        <p:spPr>
          <a:xfrm>
            <a:off x="10625842" y="1617400"/>
            <a:ext cx="8845847" cy="9602629"/>
          </a:xfrm>
          <a:prstGeom prst="rect">
            <a:avLst/>
          </a:prstGeom>
          <a:noFill/>
        </p:spPr>
        <p:txBody>
          <a:bodyPr wrap="square" rtlCol="0">
            <a:spAutoFit/>
          </a:bodyPr>
          <a:lstStyle/>
          <a:p>
            <a:pPr algn="just">
              <a:spcAft>
                <a:spcPts val="600"/>
              </a:spcAft>
            </a:pPr>
            <a:r>
              <a:rPr lang="de-CH" altLang="de-DE" sz="3200" dirty="0">
                <a:solidFill>
                  <a:schemeClr val="tx1"/>
                </a:solidFill>
                <a:latin typeface="Lucida Sans" pitchFamily="34" charset="0"/>
              </a:rPr>
              <a:t>Sowohl direkte wie auch Stösse über die Banden werden gefunden und die benötigte Geschwindigkeit wird berechnet. Vorgeschlagen werden die einfachsten und erfolgversprechendsten Stösse.</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Eine Physiksimulation berechnet die Spielsituation nach dem Stoss. Der Weg jeder beteiligten Kugel wird anhand von Linien auf dem Tisch angezeigt und durch die Animation projizierter Kugeln wird der Ablauf des Stosses visualisiert. </a:t>
            </a:r>
          </a:p>
          <a:p>
            <a:pPr algn="just">
              <a:spcAft>
                <a:spcPts val="600"/>
              </a:spcAft>
            </a:pPr>
            <a:r>
              <a:rPr lang="de-CH" altLang="de-DE" sz="3200" dirty="0">
                <a:solidFill>
                  <a:schemeClr val="tx1"/>
                </a:solidFill>
                <a:latin typeface="Lucida Sans" pitchFamily="34" charset="0"/>
              </a:rPr>
              <a:t>Dadurch ist ersichtlich, wo welche Kugeln zusammentreffen, eingelocht werden oder zum Stillstand kommen. Der Spieler kann den Billardqueue an den angezeigten Linien ausrichten und die animierte Geschwindigkeit nachvollziehen, damit der Stoss gelingt.</a:t>
            </a:r>
          </a:p>
        </p:txBody>
      </p:sp>
      <p:grpSp>
        <p:nvGrpSpPr>
          <p:cNvPr id="4" name="Gruppieren 3"/>
          <p:cNvGrpSpPr/>
          <p:nvPr/>
        </p:nvGrpSpPr>
        <p:grpSpPr>
          <a:xfrm>
            <a:off x="10584633" y="11820055"/>
            <a:ext cx="8845847" cy="5801474"/>
            <a:chOff x="10665374" y="875398"/>
            <a:chExt cx="8844456" cy="5801474"/>
          </a:xfrm>
        </p:grpSpPr>
        <p:pic>
          <p:nvPicPr>
            <p:cNvPr id="1026" name="Picture 2"/>
            <p:cNvPicPr>
              <a:picLocks noChangeAspect="1" noChangeArrowheads="1"/>
            </p:cNvPicPr>
            <p:nvPr/>
          </p:nvPicPr>
          <p:blipFill>
            <a:blip r:embed="rId2"/>
            <a:srcRect/>
            <a:stretch/>
          </p:blipFill>
          <p:spPr bwMode="auto">
            <a:xfrm>
              <a:off x="10862643" y="875398"/>
              <a:ext cx="8532323" cy="48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feld 12"/>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Spielsituation mit einem Vorschlag und erkannten Kugelpositionen.</a:t>
              </a:r>
            </a:p>
          </p:txBody>
        </p:sp>
      </p:grpSp>
      <p:grpSp>
        <p:nvGrpSpPr>
          <p:cNvPr id="23" name="Gruppieren 22">
            <a:extLst>
              <a:ext uri="{FF2B5EF4-FFF2-40B4-BE49-F238E27FC236}">
                <a16:creationId xmlns:a16="http://schemas.microsoft.com/office/drawing/2014/main" id="{F4CD4DAA-F0C4-4349-8275-60C2BE0ED7C7}"/>
              </a:ext>
            </a:extLst>
          </p:cNvPr>
          <p:cNvGrpSpPr/>
          <p:nvPr/>
        </p:nvGrpSpPr>
        <p:grpSpPr>
          <a:xfrm>
            <a:off x="20270490" y="11865203"/>
            <a:ext cx="8845847" cy="5801474"/>
            <a:chOff x="10665374" y="875398"/>
            <a:chExt cx="8844456" cy="5801474"/>
          </a:xfrm>
        </p:grpSpPr>
        <p:pic>
          <p:nvPicPr>
            <p:cNvPr id="24" name="Picture 2">
              <a:extLst>
                <a:ext uri="{FF2B5EF4-FFF2-40B4-BE49-F238E27FC236}">
                  <a16:creationId xmlns:a16="http://schemas.microsoft.com/office/drawing/2014/main" id="{BB39384F-B543-4A83-B2E2-EEE205820FA4}"/>
                </a:ext>
              </a:extLst>
            </p:cNvPr>
            <p:cNvPicPr>
              <a:picLocks noChangeAspect="1" noChangeArrowheads="1"/>
            </p:cNvPicPr>
            <p:nvPr/>
          </p:nvPicPr>
          <p:blipFill>
            <a:blip r:embed="rId2"/>
            <a:srcRect/>
            <a:stretch/>
          </p:blipFill>
          <p:spPr bwMode="auto">
            <a:xfrm>
              <a:off x="10862643" y="875398"/>
              <a:ext cx="8532323" cy="48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feld 24">
              <a:extLst>
                <a:ext uri="{FF2B5EF4-FFF2-40B4-BE49-F238E27FC236}">
                  <a16:creationId xmlns:a16="http://schemas.microsoft.com/office/drawing/2014/main" id="{B99F933B-1FCC-43AC-959F-90A91FBA068F}"/>
                </a:ext>
              </a:extLst>
            </p:cNvPr>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Spielsituation mit einem Vorschlag und erkannten Kugelpositionen.</a:t>
              </a:r>
            </a:p>
          </p:txBody>
        </p:sp>
      </p:gr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376</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Lukas Seglias</cp:lastModifiedBy>
  <cp:revision>11</cp:revision>
  <cp:lastPrinted>2014-04-10T14:38:53Z</cp:lastPrinted>
  <dcterms:created xsi:type="dcterms:W3CDTF">2014-04-01T09:39:32Z</dcterms:created>
  <dcterms:modified xsi:type="dcterms:W3CDTF">2021-12-21T14:20:12Z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