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9" r:id="rId6"/>
  </p:sldMasterIdLst>
  <p:notesMasterIdLst>
    <p:notesMasterId r:id="rId21"/>
  </p:notesMasterIdLst>
  <p:sldIdLst>
    <p:sldId id="256" r:id="rId7"/>
    <p:sldId id="257" r:id="rId8"/>
    <p:sldId id="258" r:id="rId9"/>
    <p:sldId id="259" r:id="rId10"/>
    <p:sldId id="11053" r:id="rId11"/>
    <p:sldId id="10958" r:id="rId12"/>
    <p:sldId id="10960" r:id="rId13"/>
    <p:sldId id="10951" r:id="rId14"/>
    <p:sldId id="10947" r:id="rId15"/>
    <p:sldId id="11057" r:id="rId16"/>
    <p:sldId id="11058" r:id="rId17"/>
    <p:sldId id="11054" r:id="rId18"/>
    <p:sldId id="11056" r:id="rId19"/>
    <p:sldId id="110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ACEFB-2BA1-4741-9B5E-8A5432FBE838}" v="12" dt="2019-12-05T14:43:31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0E615-F8A9-4962-A3A7-92D80C18372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A4462-9656-4708-847F-6E17DB740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260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20101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31636" marR="0" lvl="0" indent="0" algn="l" defTabSz="196997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20101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20101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9/1/2021 4:39 PM</a:t>
            </a:fld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20101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20101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70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9AE7-461B-4B39-B004-EDFB8FE9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9FF22-9EA4-45C6-8725-8B661ACE4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A33D-DA40-4771-8258-E904BEC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E81A-908F-4C7B-8270-FC7F9F76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2A8B-7846-4582-AA99-57445E21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C225-3138-4FEC-BA9B-E9BDA2A2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4C9AB-BF21-4E48-879E-7264DDB06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D5A2-9FDB-42B2-86CE-D6263B24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0580-1EC0-4109-A58B-68481407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80E7-764F-4B55-AF25-F4BE94B2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76EED-D6FB-483D-A72F-525A0616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4B349-8FB7-49A5-9B30-FC01FCB59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2E0B-7A8F-4E8E-9F38-8D06A398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EA27-108A-4170-924B-1EB5C6DF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2303-B949-4A59-9968-6AF0A894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19CFCBA-7598-4E49-B725-1F16676CB0F6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DC066D1-B08D-4838-9FF1-87697E0E1D8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558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948D6-B995-4BD7-B580-77BFAF07EDDF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C9B303-3427-4BD3-A4A9-55D6DF7B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25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0C23BC-6A88-4677-8DA3-093DBDC0D48C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E2505-5DB2-4513-BE84-986AA73632D8}"/>
              </a:ext>
            </a:extLst>
          </p:cNvPr>
          <p:cNvSpPr txBox="1"/>
          <p:nvPr userDrawn="1"/>
        </p:nvSpPr>
        <p:spPr>
          <a:xfrm>
            <a:off x="519345" y="434648"/>
            <a:ext cx="640105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solidFill>
                  <a:schemeClr val="bg2">
                    <a:lumMod val="50000"/>
                  </a:schemeClr>
                </a:solidFill>
              </a:rPr>
              <a:t>Microsoft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12E23-71BB-400D-9E43-70F5EFA0D0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707403" y="572436"/>
            <a:ext cx="1252817" cy="269191"/>
          </a:xfrm>
          <a:prstGeom prst="rect">
            <a:avLst/>
          </a:prstGeom>
        </p:spPr>
      </p:pic>
      <p:pic>
        <p:nvPicPr>
          <p:cNvPr id="9" name="Picture 2" descr="XBOX logo 2012.svg">
            <a:extLst>
              <a:ext uri="{FF2B5EF4-FFF2-40B4-BE49-F238E27FC236}">
                <a16:creationId xmlns:a16="http://schemas.microsoft.com/office/drawing/2014/main" id="{CDB04001-7441-4ADA-B0FB-0B23B613E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71" y="560243"/>
            <a:ext cx="1146839" cy="34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3EC01D9-29B0-4B96-BEDD-CD06A118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80036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4FF3FA-0C67-4C80-81F0-F309E79E3947}" type="datetime1">
              <a:rPr lang="en-GB" smtClean="0"/>
              <a:t>01/09/2021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056215-9BB3-4CF1-83D7-ACFA6CD6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9465DE-1D79-412C-89D0-661FDC4EC429}" type="datetime1">
              <a:rPr lang="en-GB" smtClean="0"/>
              <a:t>01/09/2021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56200D-4947-4E3A-8549-678AE5F4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45641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B08FA-C280-4E3D-9E54-F2E05F5A17EE}" type="datetime1">
              <a:rPr lang="en-GB" smtClean="0"/>
              <a:t>01/09/2021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E74C5D2-9434-464D-A2E8-33438709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744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2D584-1637-40D0-88D3-FE6F6339BFAD}" type="datetime1">
              <a:rPr lang="en-GB" smtClean="0"/>
              <a:t>01/09/2021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E50714-7697-4097-B700-2594ED31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406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DC5074-F8C7-4E97-8D93-D832F5EE786F}" type="datetime1">
              <a:rPr lang="en-GB" smtClean="0"/>
              <a:t>01/09/2021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6F33090-712C-4BB2-97FA-C9B839FB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007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F72E-DB5E-4BF8-AD4A-A18BB789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63F5-050E-4D47-9711-D3124A1A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46C6-06C5-40DE-A526-00105CA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D616-8834-4C37-876A-5709EB98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5255-25FF-48FF-B8ED-8B0EF63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8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BBA332-BFFE-43CB-AEDF-5BA0BCD67669}" type="datetime1">
              <a:rPr lang="en-GB" smtClean="0"/>
              <a:t>01/09/2021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845D33-6B5D-470A-A867-1305F6FA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691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55E953-13FF-4456-818C-27BAC0FE5043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7DC53E-2FC3-4185-82B7-42451F6C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3900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197748-CED4-4AFC-ABB3-71535DE91D63}" type="datetime1">
              <a:rPr lang="en-GB" smtClean="0"/>
              <a:t>01/09/2021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066D1-B08D-4838-9FF1-87697E0E1D8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759027-DDE5-4370-AEF8-DF9AE47C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352"/>
            <a:ext cx="4114800" cy="298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6221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45632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1996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0328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5" y="1187645"/>
            <a:ext cx="11655078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2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1" y="1435100"/>
            <a:ext cx="5211763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161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461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2823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588"/>
              </a:spcBef>
              <a:defRPr sz="3137"/>
            </a:lvl1pPr>
            <a:lvl2pPr>
              <a:lnSpc>
                <a:spcPct val="100000"/>
              </a:lnSpc>
              <a:spcBef>
                <a:spcPts val="588"/>
              </a:spcBef>
              <a:defRPr sz="1961"/>
            </a:lvl2pPr>
            <a:lvl3pPr>
              <a:lnSpc>
                <a:spcPct val="100000"/>
              </a:lnSpc>
              <a:spcBef>
                <a:spcPts val="588"/>
              </a:spcBef>
              <a:defRPr sz="1765"/>
            </a:lvl3pPr>
            <a:lvl4pPr>
              <a:lnSpc>
                <a:spcPct val="100000"/>
              </a:lnSpc>
              <a:spcBef>
                <a:spcPts val="588"/>
              </a:spcBef>
              <a:defRPr sz="1568"/>
            </a:lvl4pPr>
            <a:lvl5pPr>
              <a:lnSpc>
                <a:spcPct val="100000"/>
              </a:lnSpc>
              <a:spcBef>
                <a:spcPts val="588"/>
              </a:spcBef>
              <a:defRPr sz="137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705607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7487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E868-71F6-41FD-85D6-532ED185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4FEBC-0AA2-448F-B6A8-C2FBE87D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7EF9A-CBD8-4C24-99A9-378F8B9E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5F9E-43CB-44FF-8870-0ABD39C4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F067-CE83-477D-A197-2479263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80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Pr>
        <a:solidFill>
          <a:srgbClr val="E6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C6285A8E-7DD0-4D6D-9D51-224C83AE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DA1E01-154A-467D-8BDC-6332D2000E1F}"/>
              </a:ext>
            </a:extLst>
          </p:cNvPr>
          <p:cNvGrpSpPr/>
          <p:nvPr userDrawn="1"/>
        </p:nvGrpSpPr>
        <p:grpSpPr>
          <a:xfrm>
            <a:off x="576600" y="2002419"/>
            <a:ext cx="4170025" cy="2301387"/>
            <a:chOff x="576600" y="2002419"/>
            <a:chExt cx="4170025" cy="2301387"/>
          </a:xfrm>
        </p:grpSpPr>
        <p:pic>
          <p:nvPicPr>
            <p:cNvPr id="7" name="Picture 6" descr="Microsoft Build">
              <a:extLst>
                <a:ext uri="{FF2B5EF4-FFF2-40B4-BE49-F238E27FC236}">
                  <a16:creationId xmlns:a16="http://schemas.microsoft.com/office/drawing/2014/main" id="{0F0420B5-6823-41F5-8971-0D7A378E6A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84201" y="2002419"/>
              <a:ext cx="3172944" cy="1426579"/>
            </a:xfrm>
            <a:prstGeom prst="rect">
              <a:avLst/>
            </a:prstGeom>
          </p:spPr>
        </p:pic>
        <p:pic>
          <p:nvPicPr>
            <p:cNvPr id="8" name="Picture 7" descr="May 6-8, 2019">
              <a:extLst>
                <a:ext uri="{FF2B5EF4-FFF2-40B4-BE49-F238E27FC236}">
                  <a16:creationId xmlns:a16="http://schemas.microsoft.com/office/drawing/2014/main" id="{61865F54-2963-4B54-84F4-5CFE748E6D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76600" y="3962400"/>
              <a:ext cx="4170025" cy="34140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EEFA81-6B44-4E57-AF00-64CF0E350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2564"/>
          <a:stretch/>
        </p:blipFill>
        <p:spPr>
          <a:xfrm>
            <a:off x="3970116" y="0"/>
            <a:ext cx="822188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3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 bwMode="gray">
      <p:bgPr>
        <a:solidFill>
          <a:srgbClr val="E6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860D136F-C7CA-4CA3-9DAF-10608365C3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79C526A-A022-43D8-B4A9-49B4FA210B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8869610-2E08-49D2-959D-1CE22A31B3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F705E-8E29-42CB-99B0-F26F260FA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0680" y="0"/>
            <a:ext cx="678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16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308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26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777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2416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7853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0255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F37BF82-E3E8-4302-A594-F65960CCC30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309155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5F3E599-A73B-4F6C-B75E-DD31D9CC66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125336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66E3-7BE6-4C6B-9F35-1616EF83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F95A-4B34-4A99-9F46-EF47CFA09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2240-297D-45B9-859E-DD2F9B99B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0D1F2-9708-47A8-B313-D824216E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F477-92D7-4B5E-8516-33E583E9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C0E5A-3886-4DC9-89EC-E7D1AFFA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1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96526"/>
            <a:ext cx="4163125" cy="327251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5BA74A-B68F-4C77-B673-234DE65CED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484869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F5BA314-EEF1-4FA5-9421-10A3E09F29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204921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C5B845-DAAF-49C9-A801-CF0C1DCAF2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11525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50B0ADB-4CF2-43A8-A831-1FED85185F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6EFC90-EAD0-4561-8EB5-3A7AE2F152F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241860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992823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12BEEB-AF27-4BE4-A925-96C953F4316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4995D37-C1DF-401B-B505-1D64A3229EB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358957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B5646A-BFF7-4F8B-9C11-D90E34758EE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134509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28307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31EA60F-C2E5-44CF-9E71-9122048BCB1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6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C7B678-C66A-477F-9C20-81FB29F5A78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6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5EF5F3E-132E-40A3-85A1-5C33DF01F1A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6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5EC638-22DD-4F5B-86E4-0BD8DEE540C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9073895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600" b="1" kern="1200" spc="0" baseline="0" dirty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237013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a screenshot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9702747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5839"/>
            <a:ext cx="3468956" cy="3963193"/>
          </a:xfrm>
        </p:spPr>
        <p:txBody>
          <a:bodyPr/>
          <a:lstStyle>
            <a:lvl1pPr>
              <a:defRPr sz="3600">
                <a:gradFill>
                  <a:gsLst>
                    <a:gs pos="96795">
                      <a:schemeClr val="tx1"/>
                    </a:gs>
                    <a:gs pos="8205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447038"/>
            <a:ext cx="6961188" cy="3821999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2017713"/>
            <a:ext cx="3477325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2017713"/>
            <a:ext cx="696118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05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1959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906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E856-3F6E-4149-8C8B-34A34CBD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788B-E7D0-419F-95DF-11786C56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ABC23-011F-4295-84CE-39A140B36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FC156-11C0-40CE-82F1-5307A8B2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1C12C-676D-4364-AF72-4B16A1DD0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76C50-E799-4A8E-8C45-B7BDDBE2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F86EF-BDAD-4C21-873D-A0A8EDF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1C9A7-8911-411B-9271-471B89B9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09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913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2655">
                      <a:srgbClr val="30E5D0"/>
                    </a:gs>
                    <a:gs pos="22436">
                      <a:srgbClr val="30E5D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477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939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22436">
                      <a:schemeClr val="tx1"/>
                    </a:gs>
                    <a:gs pos="42308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92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78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11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71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67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05884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0358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B789-C182-4FA4-AED8-C2CFE692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B6EB5-DB0B-4EB8-BA8B-29CCCFDD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65EA-965F-4327-AF95-9ABDA200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24118-BAC4-45BE-B98B-07FF3DF4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80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08150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6DB9915-D43B-476C-B8A1-449F7E279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1120095"/>
            <a:ext cx="11025188" cy="3693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908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E52AE-5FE1-423B-A07C-F2238EA4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16BD5-EA6E-4293-9D25-3BEFEE27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DA0B7-0153-4EC3-ABFC-2C924CD3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99F2-FCE5-469C-B9E3-E772824E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6049-1931-4730-A901-335A9C9E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66E9-102A-46E6-8919-2B6FD8B5E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4A013-F25E-41B6-ADC8-0B432734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79862-E8ED-4C13-B519-57DACE0E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2AC2C-B3F5-48A2-A088-9155EDB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E2D4-A2EF-4413-BAD3-7E57B855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6EDA9-F11C-461C-93B5-5938239BF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313E6-A348-4EC7-9D44-FE99238D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118AB-68C5-47F2-A9B6-3B7AE7EF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2D352-F986-445B-8672-ED226183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342E-A9E2-4C63-8885-A9D704D2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34" Type="http://schemas.openxmlformats.org/officeDocument/2006/relationships/image" Target="../media/image4.emf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61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C4A1C-F1B4-4F79-AE84-017905A4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CC18-4C20-40AD-89A9-3441E7FCD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CF5D4-8DEC-4C2C-93D2-7A2CDE2EB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2DB9-CE84-45DC-B658-259AE1B75F3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5130-7FEA-4F9F-B58E-875C8937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2259-177F-4161-8A16-D3E3E11B1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48C8-1288-4A97-9639-BCAC8E71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04E924-7B6F-43C5-9F22-13D189132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GB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998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4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63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96795">
                <a:schemeClr val="tx1"/>
              </a:gs>
              <a:gs pos="82051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ml-rl-preview" TargetMode="External"/><Relationship Id="rId2" Type="http://schemas.openxmlformats.org/officeDocument/2006/relationships/hyperlink" Target="https://github.com/marabout2015/azureml-rl-pre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11CB-302F-4764-9EF3-EDD877E85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 with Azure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879C-C27B-4256-BD37-40547D3A9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Mario O. Bourgoin, PhD</a:t>
            </a:r>
          </a:p>
          <a:p>
            <a:r>
              <a:rPr lang="en-US" dirty="0"/>
              <a:t>12/5/2019</a:t>
            </a:r>
          </a:p>
          <a:p>
            <a:endParaRPr lang="en-US" dirty="0"/>
          </a:p>
          <a:p>
            <a:r>
              <a:rPr lang="en-US" dirty="0"/>
              <a:t>Acknowledgements: Keiji Kanazawa</a:t>
            </a:r>
          </a:p>
        </p:txBody>
      </p:sp>
    </p:spTree>
    <p:extLst>
      <p:ext uri="{BB962C8B-B14F-4D97-AF65-F5344CB8AC3E}">
        <p14:creationId xmlns:p14="http://schemas.microsoft.com/office/powerpoint/2010/main" val="335658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A2E8-0EB2-4E3C-81A9-F81B3FE3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FE6F-A10D-4C81-BB5D-F31D5C6E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</a:t>
            </a:r>
            <a:r>
              <a:rPr lang="en-US" dirty="0">
                <a:hlinkClick r:id="rId2"/>
              </a:rPr>
              <a:t>https://github.com/marabout2015/azureml-rl-preview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into </a:t>
            </a:r>
            <a:r>
              <a:rPr lang="en-US" dirty="0" err="1"/>
              <a:t>azureml</a:t>
            </a:r>
            <a:r>
              <a:rPr lang="en-US" dirty="0"/>
              <a:t>-</a:t>
            </a:r>
            <a:r>
              <a:rPr lang="en-US" dirty="0" err="1"/>
              <a:t>rl</a:t>
            </a:r>
            <a:r>
              <a:rPr lang="en-US" dirty="0"/>
              <a:t>-preview</a:t>
            </a:r>
          </a:p>
          <a:p>
            <a:r>
              <a:rPr lang="en-US" dirty="0"/>
              <a:t>Execute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env create -f </a:t>
            </a:r>
            <a:r>
              <a:rPr lang="en-US" dirty="0" err="1">
                <a:latin typeface="Consolas" panose="020B0609020204030204" pitchFamily="49" charset="0"/>
              </a:rPr>
              <a:t>environment.yml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 activate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azureml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-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rl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-preview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jupyter</a:t>
            </a:r>
            <a:r>
              <a:rPr lang="en-US" dirty="0">
                <a:latin typeface="Consolas" panose="020B0609020204030204" pitchFamily="49" charset="0"/>
              </a:rPr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A9561-6751-4A9D-96BB-A4988FBC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258" y="2298600"/>
            <a:ext cx="14859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8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BC8E-46E0-426B-9C37-DA4D79D3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8A9C-5244-49C5-B090-C3D00ED9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90" y="1690688"/>
            <a:ext cx="10515600" cy="4351338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>
                <a:latin typeface="Consolas" panose="020B0609020204030204" pitchFamily="49" charset="0"/>
              </a:rPr>
              <a:t>Workspace </a:t>
            </a:r>
            <a:r>
              <a:rPr lang="en-US" dirty="0" err="1">
                <a:latin typeface="Consolas" panose="020B0609020204030204" pitchFamily="49" charset="0"/>
              </a:rPr>
              <a:t>Setup.ipynb</a:t>
            </a:r>
            <a:r>
              <a:rPr lang="en-US" dirty="0"/>
              <a:t> to create a workspace</a:t>
            </a:r>
          </a:p>
          <a:p>
            <a:r>
              <a:rPr lang="en-US" dirty="0"/>
              <a:t>Run </a:t>
            </a:r>
            <a:r>
              <a:rPr lang="en-US" dirty="0" err="1">
                <a:latin typeface="Consolas" panose="020B0609020204030204" pitchFamily="49" charset="0"/>
              </a:rPr>
              <a:t>Rllib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Pong.ipynb</a:t>
            </a:r>
            <a:r>
              <a:rPr lang="en-US" dirty="0"/>
              <a:t> to verify the set up</a:t>
            </a:r>
          </a:p>
        </p:txBody>
      </p:sp>
    </p:spTree>
    <p:extLst>
      <p:ext uri="{BB962C8B-B14F-4D97-AF65-F5344CB8AC3E}">
        <p14:creationId xmlns:p14="http://schemas.microsoft.com/office/powerpoint/2010/main" val="267755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1043-F1DE-46CE-877D-4B4EEABC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2A42-4DD9-4E0E-AB0F-95FBD403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Azure ML reinforcement learning (RL) module</a:t>
            </a:r>
          </a:p>
          <a:p>
            <a:r>
              <a:rPr lang="en-US" dirty="0"/>
              <a:t>How to install the module and examples</a:t>
            </a:r>
          </a:p>
          <a:p>
            <a:r>
              <a:rPr lang="en-US" dirty="0"/>
              <a:t>How to run the examples</a:t>
            </a:r>
          </a:p>
        </p:txBody>
      </p:sp>
    </p:spTree>
    <p:extLst>
      <p:ext uri="{BB962C8B-B14F-4D97-AF65-F5344CB8AC3E}">
        <p14:creationId xmlns:p14="http://schemas.microsoft.com/office/powerpoint/2010/main" val="318938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53CE-9DEB-4901-9CFF-F9D163A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C5EE-276E-4B71-8166-971D08F1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Ray/</a:t>
            </a:r>
            <a:r>
              <a:rPr lang="en-US" dirty="0" err="1"/>
              <a:t>Rllib</a:t>
            </a:r>
            <a:endParaRPr lang="en-US" dirty="0"/>
          </a:p>
          <a:p>
            <a:pPr lvl="1"/>
            <a:r>
              <a:rPr lang="en-US" dirty="0"/>
              <a:t>O’Reilly AI tutorial: Scalable AI and reinforcement learning with Ray</a:t>
            </a:r>
          </a:p>
          <a:p>
            <a:pPr marL="457200" lvl="1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http://aka.ms/mslibrary</a:t>
            </a:r>
          </a:p>
          <a:p>
            <a:r>
              <a:rPr lang="en-US" dirty="0"/>
              <a:t>Create examples using Ray/</a:t>
            </a:r>
            <a:r>
              <a:rPr lang="en-US" dirty="0" err="1"/>
              <a:t>Rllib</a:t>
            </a:r>
            <a:endParaRPr lang="en-US" dirty="0"/>
          </a:p>
          <a:p>
            <a:pPr lvl="1"/>
            <a:r>
              <a:rPr lang="en-US" dirty="0"/>
              <a:t>Start by running tutorial examples on AMLS?</a:t>
            </a:r>
          </a:p>
        </p:txBody>
      </p:sp>
    </p:spTree>
    <p:extLst>
      <p:ext uri="{BB962C8B-B14F-4D97-AF65-F5344CB8AC3E}">
        <p14:creationId xmlns:p14="http://schemas.microsoft.com/office/powerpoint/2010/main" val="254555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AB6C-A084-4B48-9C93-B99FC418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B94C-73C9-43EF-8670-002832C6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6149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1043-F1DE-46CE-877D-4B4EEABC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2A42-4DD9-4E0E-AB0F-95FBD403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Azure ML reinforcement learning (RL) module</a:t>
            </a:r>
          </a:p>
          <a:p>
            <a:r>
              <a:rPr lang="en-US" dirty="0"/>
              <a:t>How to install the module and examples</a:t>
            </a:r>
          </a:p>
          <a:p>
            <a:r>
              <a:rPr lang="en-US" dirty="0"/>
              <a:t>How to run the examples</a:t>
            </a:r>
          </a:p>
        </p:txBody>
      </p:sp>
    </p:spTree>
    <p:extLst>
      <p:ext uri="{BB962C8B-B14F-4D97-AF65-F5344CB8AC3E}">
        <p14:creationId xmlns:p14="http://schemas.microsoft.com/office/powerpoint/2010/main" val="17787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1161-CB9B-4EA2-AC80-8A40E00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9BB86-F1A8-40A8-9ADA-15EC67182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how to act given a situation to maximize rewards</a:t>
                </a:r>
              </a:p>
              <a:p>
                <a:r>
                  <a:rPr lang="en-US" dirty="0"/>
                  <a:t>A policy maps situations to actions</a:t>
                </a:r>
              </a:p>
              <a:p>
                <a:r>
                  <a:rPr lang="en-US" dirty="0"/>
                  <a:t>The space of policies is huge: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 smtClean="0"/>
                          <m:t>#</m:t>
                        </m:r>
                        <m:r>
                          <m:rPr>
                            <m:nor/>
                          </m:rPr>
                          <a:rPr lang="en-US" dirty="0" smtClean="0"/>
                          <m:t>actions</m:t>
                        </m:r>
                        <m:r>
                          <m:rPr>
                            <m:nor/>
                          </m:rPr>
                          <a:rPr lang="en-US" dirty="0" smtClean="0"/>
                          <m:t>)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 smtClean="0"/>
                          <m:t>(#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situations</m:t>
                        </m:r>
                        <m:r>
                          <m:rPr>
                            <m:nor/>
                          </m:rPr>
                          <a:rPr lang="en-US" dirty="0" smtClean="0"/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Finding a good policy requires exploration/lots of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9BB86-F1A8-40A8-9ADA-15EC67182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57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5BF2-4A19-4F49-8BB9-E0F2C646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ML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503D-3CC0-40AD-AABF-197B1BB4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RL service for large scale distributed simulation and training, using Ray/</a:t>
            </a:r>
            <a:r>
              <a:rPr lang="en-US" dirty="0" err="1"/>
              <a:t>RLlib</a:t>
            </a:r>
            <a:r>
              <a:rPr lang="en-US" dirty="0"/>
              <a:t> framework</a:t>
            </a:r>
          </a:p>
          <a:p>
            <a:r>
              <a:rPr lang="en-US" dirty="0"/>
              <a:t>Customers create compute clusters and submit simulation/training jobs using standard Azure ML pattern with SDK &amp; CLI</a:t>
            </a:r>
          </a:p>
          <a:p>
            <a:r>
              <a:rPr lang="en-US" dirty="0"/>
              <a:t>RL algorithms are in </a:t>
            </a:r>
            <a:r>
              <a:rPr lang="en-US" dirty="0" err="1"/>
              <a:t>RLlib</a:t>
            </a:r>
            <a:r>
              <a:rPr lang="en-US" dirty="0"/>
              <a:t> – Deep training is </a:t>
            </a:r>
            <a:r>
              <a:rPr lang="en-US" dirty="0" err="1"/>
              <a:t>Tensorflow</a:t>
            </a:r>
            <a:r>
              <a:rPr lang="en-US" dirty="0"/>
              <a:t> by default, </a:t>
            </a:r>
            <a:r>
              <a:rPr lang="en-US" dirty="0" err="1"/>
              <a:t>Pytorch</a:t>
            </a:r>
            <a:r>
              <a:rPr lang="en-US" dirty="0"/>
              <a:t> possible</a:t>
            </a:r>
          </a:p>
          <a:p>
            <a:r>
              <a:rPr lang="en-US" dirty="0"/>
              <a:t>Available in </a:t>
            </a:r>
            <a:r>
              <a:rPr lang="en-US" dirty="0" err="1">
                <a:latin typeface="Consolas" panose="020B0609020204030204" pitchFamily="49" charset="0"/>
              </a:rPr>
              <a:t>azureml-sdk</a:t>
            </a:r>
            <a:r>
              <a:rPr lang="en-US" dirty="0">
                <a:latin typeface="Consolas" panose="020B0609020204030204" pitchFamily="49" charset="0"/>
              </a:rPr>
              <a:t> 1.0.76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descr="Up:  Microsoft Cognitive Services Give your apps a human side">
            <a:extLst>
              <a:ext uri="{FF2B5EF4-FFF2-40B4-BE49-F238E27FC236}">
                <a16:creationId xmlns:a16="http://schemas.microsoft.com/office/drawing/2014/main" id="{85389BCE-6F43-444F-9979-D45D2D1F447D}"/>
              </a:ext>
            </a:extLst>
          </p:cNvPr>
          <p:cNvSpPr/>
          <p:nvPr/>
        </p:nvSpPr>
        <p:spPr>
          <a:xfrm>
            <a:off x="245653" y="259844"/>
            <a:ext cx="10506252" cy="6740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How It Works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5699C1-C73A-499D-A57F-883F4A9591FA}"/>
              </a:ext>
            </a:extLst>
          </p:cNvPr>
          <p:cNvSpPr txBox="1"/>
          <p:nvPr/>
        </p:nvSpPr>
        <p:spPr>
          <a:xfrm>
            <a:off x="1111278" y="3070133"/>
            <a:ext cx="2213564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Scientist Submits Experiment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FDA6B44-79BF-4739-8302-AC72EC85C718}"/>
              </a:ext>
            </a:extLst>
          </p:cNvPr>
          <p:cNvSpPr/>
          <p:nvPr/>
        </p:nvSpPr>
        <p:spPr bwMode="auto">
          <a:xfrm>
            <a:off x="3107751" y="2190338"/>
            <a:ext cx="1247123" cy="4357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: Folded Corner 74">
            <a:extLst>
              <a:ext uri="{FF2B5EF4-FFF2-40B4-BE49-F238E27FC236}">
                <a16:creationId xmlns:a16="http://schemas.microsoft.com/office/drawing/2014/main" id="{C20A60F2-3892-410F-B9AD-404D8D5DE0C0}"/>
              </a:ext>
            </a:extLst>
          </p:cNvPr>
          <p:cNvSpPr/>
          <p:nvPr/>
        </p:nvSpPr>
        <p:spPr bwMode="auto">
          <a:xfrm>
            <a:off x="2134302" y="2278551"/>
            <a:ext cx="621183" cy="759185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2" descr="https://microsoft.sharepoint.com/teams/personalizr/Shared%20Documents/_Personalization/UX%20&amp;%20Design/Icon/Blue/PersonalizationAppList.targetsize-256.png">
            <a:extLst>
              <a:ext uri="{FF2B5EF4-FFF2-40B4-BE49-F238E27FC236}">
                <a16:creationId xmlns:a16="http://schemas.microsoft.com/office/drawing/2014/main" id="{39B41F15-57EB-4143-B3B3-F42748CDB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0" t="20687" r="25241" b="18819"/>
          <a:stretch/>
        </p:blipFill>
        <p:spPr bwMode="auto">
          <a:xfrm>
            <a:off x="1794089" y="1866562"/>
            <a:ext cx="621183" cy="75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F268457E-9307-47FE-9BDA-FEC0507F2479}"/>
              </a:ext>
            </a:extLst>
          </p:cNvPr>
          <p:cNvSpPr/>
          <p:nvPr/>
        </p:nvSpPr>
        <p:spPr>
          <a:xfrm>
            <a:off x="3660565" y="1462035"/>
            <a:ext cx="6985560" cy="45937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Azure Machine Learning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B59CA4-5A2E-4340-8C55-BB711368B6FB}"/>
              </a:ext>
            </a:extLst>
          </p:cNvPr>
          <p:cNvSpPr/>
          <p:nvPr/>
        </p:nvSpPr>
        <p:spPr>
          <a:xfrm>
            <a:off x="3868438" y="2005159"/>
            <a:ext cx="3622608" cy="39435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Ray Cluster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8CDBC7-59CC-4DF8-9DB1-C6ED65AD1611}"/>
              </a:ext>
            </a:extLst>
          </p:cNvPr>
          <p:cNvSpPr/>
          <p:nvPr/>
        </p:nvSpPr>
        <p:spPr>
          <a:xfrm>
            <a:off x="4594682" y="2136309"/>
            <a:ext cx="2680364" cy="6257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Head Node (Training)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334FD8-607C-49A6-A916-7C352B39136B}"/>
              </a:ext>
            </a:extLst>
          </p:cNvPr>
          <p:cNvSpPr/>
          <p:nvPr/>
        </p:nvSpPr>
        <p:spPr>
          <a:xfrm>
            <a:off x="4594803" y="3139438"/>
            <a:ext cx="2680465" cy="1024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Worker Node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1432863-5179-4FBB-9A00-26C10E0A6F0C}"/>
              </a:ext>
            </a:extLst>
          </p:cNvPr>
          <p:cNvSpPr/>
          <p:nvPr/>
        </p:nvSpPr>
        <p:spPr>
          <a:xfrm>
            <a:off x="4594803" y="4520446"/>
            <a:ext cx="2680465" cy="10244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Worker Node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F3AEA51-0BC6-4988-9634-3EDA5F015BCF}"/>
              </a:ext>
            </a:extLst>
          </p:cNvPr>
          <p:cNvSpPr/>
          <p:nvPr/>
        </p:nvSpPr>
        <p:spPr>
          <a:xfrm>
            <a:off x="4835423" y="3316809"/>
            <a:ext cx="1018129" cy="3346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D4829E-CB19-4622-B886-0C0E4EE032DA}"/>
              </a:ext>
            </a:extLst>
          </p:cNvPr>
          <p:cNvSpPr/>
          <p:nvPr/>
        </p:nvSpPr>
        <p:spPr>
          <a:xfrm>
            <a:off x="6077114" y="3323066"/>
            <a:ext cx="1018129" cy="3346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5E8E922-528D-4170-97E2-92838C23035D}"/>
              </a:ext>
            </a:extLst>
          </p:cNvPr>
          <p:cNvSpPr/>
          <p:nvPr/>
        </p:nvSpPr>
        <p:spPr>
          <a:xfrm>
            <a:off x="4857300" y="4708839"/>
            <a:ext cx="1018129" cy="3346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9B7D05-9587-4AB2-AC0B-C7C2F9C33D17}"/>
              </a:ext>
            </a:extLst>
          </p:cNvPr>
          <p:cNvSpPr/>
          <p:nvPr/>
        </p:nvSpPr>
        <p:spPr>
          <a:xfrm>
            <a:off x="6098992" y="4715097"/>
            <a:ext cx="1018129" cy="3346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07F822C-B228-4821-9ACE-212681BACB14}"/>
              </a:ext>
            </a:extLst>
          </p:cNvPr>
          <p:cNvSpPr/>
          <p:nvPr/>
        </p:nvSpPr>
        <p:spPr>
          <a:xfrm>
            <a:off x="7855365" y="2022231"/>
            <a:ext cx="3030568" cy="39264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Simulator Cluster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9AFAEF-894A-441E-B818-A158741490D6}"/>
              </a:ext>
            </a:extLst>
          </p:cNvPr>
          <p:cNvSpPr/>
          <p:nvPr/>
        </p:nvSpPr>
        <p:spPr>
          <a:xfrm>
            <a:off x="8051620" y="3161053"/>
            <a:ext cx="2680465" cy="10244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Simulator Node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CBA1BD3-DE1C-42F2-995A-089371991F9D}"/>
              </a:ext>
            </a:extLst>
          </p:cNvPr>
          <p:cNvSpPr/>
          <p:nvPr/>
        </p:nvSpPr>
        <p:spPr>
          <a:xfrm>
            <a:off x="8051620" y="4520446"/>
            <a:ext cx="2680465" cy="10244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Simulator Node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9A0979-A77B-4BCB-AE33-6E89DF8FFAAD}"/>
              </a:ext>
            </a:extLst>
          </p:cNvPr>
          <p:cNvSpPr/>
          <p:nvPr/>
        </p:nvSpPr>
        <p:spPr>
          <a:xfrm>
            <a:off x="8292314" y="3338588"/>
            <a:ext cx="908076" cy="334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Sim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67F0CD-6713-4368-BE4F-6F922B2D21A8}"/>
              </a:ext>
            </a:extLst>
          </p:cNvPr>
          <p:cNvSpPr/>
          <p:nvPr/>
        </p:nvSpPr>
        <p:spPr>
          <a:xfrm>
            <a:off x="9534080" y="3344846"/>
            <a:ext cx="908076" cy="334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Sim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613B1F-6C71-480A-9607-99ADDA2BC509}"/>
              </a:ext>
            </a:extLst>
          </p:cNvPr>
          <p:cNvSpPr/>
          <p:nvPr/>
        </p:nvSpPr>
        <p:spPr>
          <a:xfrm>
            <a:off x="8314194" y="4709161"/>
            <a:ext cx="908076" cy="334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Sim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6B565CC-12D9-4AB6-BC1C-25CDA0CD81C6}"/>
              </a:ext>
            </a:extLst>
          </p:cNvPr>
          <p:cNvSpPr/>
          <p:nvPr/>
        </p:nvSpPr>
        <p:spPr>
          <a:xfrm>
            <a:off x="9555960" y="4715419"/>
            <a:ext cx="908076" cy="3346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Sim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EB3D402B-0000-46B0-95AF-AB363466F6B3}"/>
              </a:ext>
            </a:extLst>
          </p:cNvPr>
          <p:cNvSpPr/>
          <p:nvPr/>
        </p:nvSpPr>
        <p:spPr bwMode="auto">
          <a:xfrm>
            <a:off x="7346342" y="3420290"/>
            <a:ext cx="714077" cy="4357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CA365204-75BA-47E5-BB01-5C018F03A119}"/>
              </a:ext>
            </a:extLst>
          </p:cNvPr>
          <p:cNvSpPr/>
          <p:nvPr/>
        </p:nvSpPr>
        <p:spPr bwMode="auto">
          <a:xfrm flipH="1">
            <a:off x="7284299" y="4560359"/>
            <a:ext cx="680152" cy="4357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E1EFF-3903-4F5B-A869-BDC286B6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7" y="4359030"/>
            <a:ext cx="2581050" cy="142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669F9E4C-9B97-434E-8652-121EC3B318CB}"/>
              </a:ext>
            </a:extLst>
          </p:cNvPr>
          <p:cNvSpPr/>
          <p:nvPr/>
        </p:nvSpPr>
        <p:spPr bwMode="auto">
          <a:xfrm flipH="1">
            <a:off x="2920237" y="4794401"/>
            <a:ext cx="680152" cy="4357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The Minecraft Glossary for Parents">
            <a:extLst>
              <a:ext uri="{FF2B5EF4-FFF2-40B4-BE49-F238E27FC236}">
                <a16:creationId xmlns:a16="http://schemas.microsoft.com/office/drawing/2014/main" id="{F237CAA0-CCE5-4BCB-B0E9-7D12C1F4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86" y="3263347"/>
            <a:ext cx="958521" cy="5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FDB0E7-397F-4D3D-A80F-532A89BE5B2A}"/>
              </a:ext>
            </a:extLst>
          </p:cNvPr>
          <p:cNvSpPr txBox="1"/>
          <p:nvPr/>
        </p:nvSpPr>
        <p:spPr>
          <a:xfrm>
            <a:off x="526767" y="5816382"/>
            <a:ext cx="2213564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 Results</a:t>
            </a:r>
          </a:p>
        </p:txBody>
      </p:sp>
      <p:pic>
        <p:nvPicPr>
          <p:cNvPr id="35" name="Picture 4" descr="The Minecraft Glossary for Parents">
            <a:extLst>
              <a:ext uri="{FF2B5EF4-FFF2-40B4-BE49-F238E27FC236}">
                <a16:creationId xmlns:a16="http://schemas.microsoft.com/office/drawing/2014/main" id="{7CB30BC2-BD91-41FD-BACE-A1E7DE78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664" y="3262304"/>
            <a:ext cx="958521" cy="5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The Minecraft Glossary for Parents">
            <a:extLst>
              <a:ext uri="{FF2B5EF4-FFF2-40B4-BE49-F238E27FC236}">
                <a16:creationId xmlns:a16="http://schemas.microsoft.com/office/drawing/2014/main" id="{92EBE2C3-515B-417A-9D12-143C684F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486" y="4602747"/>
            <a:ext cx="958521" cy="5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The Minecraft Glossary for Parents">
            <a:extLst>
              <a:ext uri="{FF2B5EF4-FFF2-40B4-BE49-F238E27FC236}">
                <a16:creationId xmlns:a16="http://schemas.microsoft.com/office/drawing/2014/main" id="{7D4A5700-0E5E-4A62-A3D8-A8B1E65F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82" y="4618588"/>
            <a:ext cx="958521" cy="5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U-Turn 1">
            <a:extLst>
              <a:ext uri="{FF2B5EF4-FFF2-40B4-BE49-F238E27FC236}">
                <a16:creationId xmlns:a16="http://schemas.microsoft.com/office/drawing/2014/main" id="{E822AB71-9BC3-456D-AC5A-EBBCEDFC0FC3}"/>
              </a:ext>
            </a:extLst>
          </p:cNvPr>
          <p:cNvSpPr/>
          <p:nvPr/>
        </p:nvSpPr>
        <p:spPr>
          <a:xfrm rot="16200000" flipH="1">
            <a:off x="3354554" y="3276333"/>
            <a:ext cx="1902127" cy="566398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4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3A7B-8A5F-40F3-B501-919919C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50414"/>
            <a:ext cx="3182027" cy="553998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DA0C-9879-463B-8B53-65D81623CC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1143713"/>
            <a:ext cx="6667500" cy="4567404"/>
          </a:xfrm>
        </p:spPr>
        <p:txBody>
          <a:bodyPr/>
          <a:lstStyle/>
          <a:p>
            <a:r>
              <a:rPr lang="en-US" dirty="0"/>
              <a:t>100’s of parallel simulations</a:t>
            </a:r>
          </a:p>
          <a:p>
            <a:endParaRPr lang="en-US" dirty="0"/>
          </a:p>
          <a:p>
            <a:r>
              <a:rPr lang="en-US" dirty="0"/>
              <a:t>Training: multiple days</a:t>
            </a:r>
          </a:p>
          <a:p>
            <a:endParaRPr lang="en-US" dirty="0"/>
          </a:p>
          <a:p>
            <a:r>
              <a:rPr lang="en-US" dirty="0"/>
              <a:t>Multiple Ray jobs</a:t>
            </a:r>
          </a:p>
          <a:p>
            <a:endParaRPr lang="en-US" dirty="0"/>
          </a:p>
          <a:p>
            <a:r>
              <a:rPr lang="en-US" dirty="0"/>
              <a:t>Resilient to simulator / worker failures</a:t>
            </a:r>
          </a:p>
          <a:p>
            <a:endParaRPr lang="en-US" dirty="0"/>
          </a:p>
          <a:p>
            <a:r>
              <a:rPr lang="en-US" dirty="0"/>
              <a:t>ML Ops pipeline integration</a:t>
            </a:r>
          </a:p>
        </p:txBody>
      </p:sp>
    </p:spTree>
    <p:extLst>
      <p:ext uri="{BB962C8B-B14F-4D97-AF65-F5344CB8AC3E}">
        <p14:creationId xmlns:p14="http://schemas.microsoft.com/office/powerpoint/2010/main" val="38963247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8D54-A995-4D7F-84D6-5A61ECE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50414"/>
            <a:ext cx="3182027" cy="553998"/>
          </a:xfrm>
        </p:spPr>
        <p:txBody>
          <a:bodyPr/>
          <a:lstStyle/>
          <a:p>
            <a:r>
              <a:rPr lang="en-US" dirty="0"/>
              <a:t>Simulators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F5CC-86E3-4179-A538-AEA4645EA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1229890"/>
            <a:ext cx="6667500" cy="4395049"/>
          </a:xfrm>
        </p:spPr>
        <p:txBody>
          <a:bodyPr/>
          <a:lstStyle/>
          <a:p>
            <a:r>
              <a:rPr lang="en-US" dirty="0"/>
              <a:t>Open AI Gym</a:t>
            </a:r>
          </a:p>
          <a:p>
            <a:endParaRPr lang="en-US" dirty="0"/>
          </a:p>
          <a:p>
            <a:r>
              <a:rPr lang="en-US" dirty="0"/>
              <a:t>Custom simulators with Open AI Gym Environment interface – worker local or remote in simulator</a:t>
            </a:r>
          </a:p>
          <a:p>
            <a:endParaRPr lang="en-US" dirty="0"/>
          </a:p>
          <a:p>
            <a:r>
              <a:rPr lang="en-US"/>
              <a:t>Windows support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Investigating additional simulator support</a:t>
            </a:r>
          </a:p>
        </p:txBody>
      </p:sp>
    </p:spTree>
    <p:extLst>
      <p:ext uri="{BB962C8B-B14F-4D97-AF65-F5344CB8AC3E}">
        <p14:creationId xmlns:p14="http://schemas.microsoft.com/office/powerpoint/2010/main" val="7219199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8609-22B9-454F-A697-E73CA8F0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3182027" cy="5683250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E587-9F74-4B64-9832-7C5B5FDFF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dirty="0"/>
              <a:t>Private Preview: Now</a:t>
            </a:r>
          </a:p>
          <a:p>
            <a:endParaRPr lang="en-US" dirty="0"/>
          </a:p>
          <a:p>
            <a:r>
              <a:rPr lang="en-US" dirty="0"/>
              <a:t>Windows Simulators: December</a:t>
            </a:r>
          </a:p>
          <a:p>
            <a:endParaRPr lang="en-US" dirty="0"/>
          </a:p>
          <a:p>
            <a:r>
              <a:rPr lang="en-US" dirty="0"/>
              <a:t>Public Preview: 1HCY20</a:t>
            </a:r>
          </a:p>
        </p:txBody>
      </p:sp>
    </p:spTree>
    <p:extLst>
      <p:ext uri="{BB962C8B-B14F-4D97-AF65-F5344CB8AC3E}">
        <p14:creationId xmlns:p14="http://schemas.microsoft.com/office/powerpoint/2010/main" val="19658142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F232-1245-4E57-82E1-78D37597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B978-F6E5-4CB0-89F1-6894D0A2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0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-51056_Build 2019 Breakout_Black Template">
  <a:themeElements>
    <a:clrScheme name="Build Breakout 2019 Dark">
      <a:dk1>
        <a:srgbClr val="000000"/>
      </a:dk1>
      <a:lt1>
        <a:srgbClr val="FFFFFF"/>
      </a:lt1>
      <a:dk2>
        <a:srgbClr val="274B47"/>
      </a:dk2>
      <a:lt2>
        <a:srgbClr val="E6E6E6"/>
      </a:lt2>
      <a:accent1>
        <a:srgbClr val="008575"/>
      </a:accent1>
      <a:accent2>
        <a:srgbClr val="274B47"/>
      </a:accent2>
      <a:accent3>
        <a:srgbClr val="8661C5"/>
      </a:accent3>
      <a:accent4>
        <a:srgbClr val="3B2E58"/>
      </a:accent4>
      <a:accent5>
        <a:srgbClr val="D83B01"/>
      </a:accent5>
      <a:accent6>
        <a:srgbClr val="FF9349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9_Breakout_Template_FINAL_v02.potx" id="{6A1215B4-E8AF-4C4C-9DBC-DD89B8E4DBA5}" vid="{0590984A-B966-4EC1-930A-04DBD2AB862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E93379FA11D54881F234E373F3601C" ma:contentTypeVersion="13" ma:contentTypeDescription="Create a new document." ma:contentTypeScope="" ma:versionID="8aa466380801e2df6c6582f4a28b150f">
  <xsd:schema xmlns:xsd="http://www.w3.org/2001/XMLSchema" xmlns:xs="http://www.w3.org/2001/XMLSchema" xmlns:p="http://schemas.microsoft.com/office/2006/metadata/properties" xmlns:ns2="b3e8db6b-f6bd-4d77-ade5-833a7e90243d" xmlns:ns3="cc24aeee-c8eb-4ed8-a193-ef972ea77586" targetNamespace="http://schemas.microsoft.com/office/2006/metadata/properties" ma:root="true" ma:fieldsID="a5a5f6bffa21df3b73c5a0e8882fd3c4" ns2:_="" ns3:_="">
    <xsd:import namespace="b3e8db6b-f6bd-4d77-ade5-833a7e90243d"/>
    <xsd:import namespace="cc24aeee-c8eb-4ed8-a193-ef972ea775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8db6b-f6bd-4d77-ade5-833a7e9024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4aeee-c8eb-4ed8-a193-ef972ea775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3e8db6b-f6bd-4d77-ade5-833a7e90243d" xsi:nil="true"/>
  </documentManagement>
</p:properties>
</file>

<file path=customXml/itemProps1.xml><?xml version="1.0" encoding="utf-8"?>
<ds:datastoreItem xmlns:ds="http://schemas.openxmlformats.org/officeDocument/2006/customXml" ds:itemID="{BA59EF10-6CD3-4EE3-BCAC-B0AF134FC8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e8db6b-f6bd-4d77-ade5-833a7e90243d"/>
    <ds:schemaRef ds:uri="cc24aeee-c8eb-4ed8-a193-ef972ea77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2B1EA-2489-4055-B4A2-A2C70BDBD4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FFAB22-B993-45AD-8134-1382B98A3E5F}">
  <ds:schemaRefs>
    <ds:schemaRef ds:uri="http://schemas.microsoft.com/office/2006/metadata/properties"/>
    <ds:schemaRef ds:uri="http://schemas.microsoft.com/office/infopath/2007/PartnerControls"/>
    <ds:schemaRef ds:uri="85ba0717-dee8-4372-b3c8-f830ceb797e2"/>
    <ds:schemaRef ds:uri="b3e8db6b-f6bd-4d77-ade5-833a7e90243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385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Segoe UI</vt:lpstr>
      <vt:lpstr>Segoe UI Light</vt:lpstr>
      <vt:lpstr>Segoe UI Semibold</vt:lpstr>
      <vt:lpstr>Wingdings</vt:lpstr>
      <vt:lpstr>Office Theme</vt:lpstr>
      <vt:lpstr>1_Office Theme</vt:lpstr>
      <vt:lpstr>9-51056_Build 2019 Breakout_Black Template</vt:lpstr>
      <vt:lpstr>Reinforcement Learning with Azure Machine Learning</vt:lpstr>
      <vt:lpstr>Learnings</vt:lpstr>
      <vt:lpstr>Reinforcement Learning</vt:lpstr>
      <vt:lpstr>Azure ML Reinforcement Learning</vt:lpstr>
      <vt:lpstr>PowerPoint Presentation</vt:lpstr>
      <vt:lpstr>Requirements</vt:lpstr>
      <vt:lpstr>Simulators</vt:lpstr>
      <vt:lpstr>Roadmap</vt:lpstr>
      <vt:lpstr>PowerPoint Presentation</vt:lpstr>
      <vt:lpstr>How to Set Up</vt:lpstr>
      <vt:lpstr>Running Examples</vt:lpstr>
      <vt:lpstr>Learnings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with Azure Machine Learning</dc:title>
  <dc:creator>Mario O. Bourgoin, PhD</dc:creator>
  <cp:lastModifiedBy>Lukas Steindl</cp:lastModifiedBy>
  <cp:revision>5</cp:revision>
  <dcterms:created xsi:type="dcterms:W3CDTF">2019-12-05T13:54:14Z</dcterms:created>
  <dcterms:modified xsi:type="dcterms:W3CDTF">2021-09-01T14:39:52Z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mabou@microsoft.com</vt:lpwstr>
  </property>
  <property fmtid="{D5CDD505-2E9C-101B-9397-08002B2CF9AE}" pid="5" name="MSIP_Label_f42aa342-8706-4288-bd11-ebb85995028c_SetDate">
    <vt:lpwstr>2019-12-05T14:24:52.3243425Z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270e72d5-69ad-41be-97e4-4d76312491b7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0x01010034E93379FA11D54881F234E373F3601C</vt:lpwstr>
  </property>
</Properties>
</file>