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519" r:id="rId18"/>
    <p:sldId id="520" r:id="rId19"/>
    <p:sldId id="262" r:id="rId20"/>
    <p:sldId id="273" r:id="rId21"/>
    <p:sldId id="279" r:id="rId22"/>
    <p:sldId id="521" r:id="rId23"/>
    <p:sldId id="527" r:id="rId24"/>
    <p:sldId id="274" r:id="rId25"/>
    <p:sldId id="522" r:id="rId26"/>
    <p:sldId id="275" r:id="rId27"/>
    <p:sldId id="278" r:id="rId28"/>
    <p:sldId id="267" r:id="rId29"/>
    <p:sldId id="529" r:id="rId30"/>
    <p:sldId id="531" r:id="rId31"/>
    <p:sldId id="530" r:id="rId32"/>
    <p:sldId id="533" r:id="rId33"/>
    <p:sldId id="532" r:id="rId34"/>
    <p:sldId id="523" r:id="rId35"/>
    <p:sldId id="525" r:id="rId36"/>
    <p:sldId id="526" r:id="rId37"/>
    <p:sldId id="524" r:id="rId38"/>
    <p:sldId id="528" r:id="rId39"/>
    <p:sldId id="2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2738" autoAdjust="0"/>
  </p:normalViewPr>
  <p:slideViewPr>
    <p:cSldViewPr snapToGrid="0">
      <p:cViewPr varScale="1">
        <p:scale>
          <a:sx n="75" d="100"/>
          <a:sy n="75" d="100"/>
        </p:scale>
        <p:origin x="63" y="2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‹Nr.›</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84428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User: Sa </a:t>
            </a:r>
          </a:p>
          <a:p>
            <a:r>
              <a:rPr lang="en-US" dirty="0" err="1"/>
              <a:t>Passwort</a:t>
            </a:r>
            <a:r>
              <a:rPr lang="en-US" dirty="0"/>
              <a:t>: demo</a:t>
            </a:r>
            <a:endParaRPr lang="en-AT"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642233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20</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21</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25714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48341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Process Full operation at a database level is the easiest way to </a:t>
            </a:r>
            <a:r>
              <a:rPr lang="en-US" b="1" dirty="0"/>
              <a:t>refresh all</a:t>
            </a:r>
            <a:r>
              <a:rPr lang="en-US" dirty="0"/>
              <a:t> the tables and the related structures of a Tabular model </a:t>
            </a:r>
            <a:r>
              <a:rPr lang="en-US" b="1" dirty="0"/>
              <a:t>inside a transaction </a:t>
            </a:r>
            <a:r>
              <a:rPr lang="en-US" dirty="0"/>
              <a:t>so that the existing data is </a:t>
            </a:r>
            <a:r>
              <a:rPr lang="en-US" dirty="0" err="1"/>
              <a:t>queryable</a:t>
            </a:r>
            <a:r>
              <a:rPr lang="en-US" dirty="0"/>
              <a:t> during the whole process, and new data will not be visible until the process completes.</a:t>
            </a:r>
          </a:p>
          <a:p>
            <a:endParaRPr lang="en-US" dirty="0"/>
          </a:p>
          <a:p>
            <a:endParaRPr lang="en-US" dirty="0"/>
          </a:p>
          <a:p>
            <a:r>
              <a:rPr lang="en-US" dirty="0"/>
              <a:t>Process Add</a:t>
            </a:r>
          </a:p>
          <a:p>
            <a:pPr lvl="1"/>
            <a:r>
              <a:rPr lang="en-US" dirty="0"/>
              <a:t>The Process Add operation adds new rows to a partition. </a:t>
            </a:r>
          </a:p>
          <a:p>
            <a:pPr lvl="1"/>
            <a:r>
              <a:rPr lang="en-US" dirty="0"/>
              <a:t>Can be used only in a </a:t>
            </a:r>
            <a:r>
              <a:rPr lang="en-US" u="sng" dirty="0"/>
              <a:t>programmatic way</a:t>
            </a:r>
            <a:r>
              <a:rPr lang="en-US" dirty="0"/>
              <a:t>; </a:t>
            </a:r>
          </a:p>
          <a:p>
            <a:pPr lvl="1"/>
            <a:r>
              <a:rPr lang="en-US" dirty="0"/>
              <a:t>And you must specify the query returning only new rows that have to be added to the partition.</a:t>
            </a:r>
          </a:p>
          <a:p>
            <a:pPr lvl="1"/>
            <a:endParaRPr lang="en-US" dirty="0"/>
          </a:p>
          <a:p>
            <a:r>
              <a:rPr lang="en-US" dirty="0"/>
              <a:t>Process Clear</a:t>
            </a:r>
          </a:p>
          <a:p>
            <a:pPr lvl="1"/>
            <a:r>
              <a:rPr lang="en-US" dirty="0"/>
              <a:t>Process Clear drops all the data in the selected object (Database, Table, or Partition). The affected objects are no longer </a:t>
            </a:r>
            <a:r>
              <a:rPr lang="en-US" dirty="0" err="1"/>
              <a:t>queryable</a:t>
            </a:r>
            <a:r>
              <a:rPr lang="en-US" dirty="0"/>
              <a:t> after this command.</a:t>
            </a:r>
          </a:p>
          <a:p>
            <a:endParaRPr lang="en-US" dirty="0"/>
          </a:p>
          <a:p>
            <a:r>
              <a:rPr lang="en-US" dirty="0"/>
              <a:t>Process Data</a:t>
            </a:r>
          </a:p>
          <a:p>
            <a:pPr lvl="1"/>
            <a:r>
              <a:rPr lang="en-US" dirty="0"/>
              <a:t>Process Data loads data in the selected object (Table or Partition).</a:t>
            </a:r>
          </a:p>
          <a:p>
            <a:pPr lvl="1"/>
            <a:r>
              <a:rPr lang="en-US" u="sng" dirty="0"/>
              <a:t>Only the dictionary </a:t>
            </a:r>
            <a:r>
              <a:rPr lang="en-US" dirty="0"/>
              <a:t>is computed, and dependently related structures (calculated columns, relationships, and indexes) are not updated.</a:t>
            </a:r>
          </a:p>
          <a:p>
            <a:pPr lvl="1"/>
            <a:r>
              <a:rPr lang="en-US" b="1" dirty="0"/>
              <a:t>The affected objects are no longer </a:t>
            </a:r>
            <a:r>
              <a:rPr lang="en-US" b="1" dirty="0" err="1"/>
              <a:t>queryable</a:t>
            </a:r>
            <a:r>
              <a:rPr lang="en-US" b="1" dirty="0"/>
              <a:t> </a:t>
            </a:r>
            <a:r>
              <a:rPr lang="en-US" dirty="0"/>
              <a:t>after this command. </a:t>
            </a:r>
          </a:p>
          <a:p>
            <a:pPr lvl="1"/>
            <a:r>
              <a:rPr lang="en-US" b="1" dirty="0"/>
              <a:t>After Process Data</a:t>
            </a:r>
            <a:r>
              <a:rPr lang="en-US" dirty="0"/>
              <a:t>, you should execute </a:t>
            </a:r>
            <a:r>
              <a:rPr lang="en-US" u="sng" dirty="0"/>
              <a:t>Process </a:t>
            </a:r>
            <a:r>
              <a:rPr lang="en-US" u="sng" dirty="0" err="1"/>
              <a:t>Recalc</a:t>
            </a:r>
            <a:r>
              <a:rPr lang="en-US" dirty="0"/>
              <a:t> or </a:t>
            </a:r>
            <a:r>
              <a:rPr lang="en-US" u="sng" dirty="0"/>
              <a:t>Process Default</a:t>
            </a:r>
            <a:r>
              <a:rPr lang="en-US" dirty="0"/>
              <a:t> to make the data </a:t>
            </a:r>
            <a:r>
              <a:rPr lang="en-US" dirty="0" err="1"/>
              <a:t>queryable</a:t>
            </a:r>
            <a:r>
              <a:rPr lang="en-US" dirty="0"/>
              <a:t>.</a:t>
            </a:r>
          </a:p>
          <a:p>
            <a:endParaRPr lang="en-US" dirty="0"/>
          </a:p>
          <a:p>
            <a:endParaRPr lang="en-US" dirty="0"/>
          </a:p>
          <a:p>
            <a:r>
              <a:rPr lang="en-US" dirty="0"/>
              <a:t>Process Default</a:t>
            </a:r>
          </a:p>
          <a:p>
            <a:pPr lvl="1"/>
            <a:r>
              <a:rPr lang="en-US" dirty="0"/>
              <a:t>The Process Default operation performs the necessary operations to make the target object </a:t>
            </a:r>
            <a:r>
              <a:rPr lang="en-US" dirty="0" err="1"/>
              <a:t>queryable</a:t>
            </a:r>
            <a:r>
              <a:rPr lang="en-US" dirty="0"/>
              <a:t> (except when it is done at Partition level)</a:t>
            </a:r>
          </a:p>
          <a:p>
            <a:endParaRPr lang="en-US" dirty="0"/>
          </a:p>
          <a:p>
            <a:r>
              <a:rPr lang="en-US" dirty="0"/>
              <a:t>Process Defrag</a:t>
            </a:r>
          </a:p>
          <a:p>
            <a:pPr lvl="1"/>
            <a:r>
              <a:rPr lang="en-US" dirty="0"/>
              <a:t>The Process Defrag operation rebuilds the table dictionary without the need to access the data source to read data again. </a:t>
            </a:r>
          </a:p>
          <a:p>
            <a:pPr lvl="1"/>
            <a:r>
              <a:rPr lang="en-US" dirty="0"/>
              <a:t>It is exposed in the SSMS user interface </a:t>
            </a:r>
            <a:r>
              <a:rPr lang="en-US" u="sng" dirty="0"/>
              <a:t>only for tables</a:t>
            </a:r>
            <a:r>
              <a:rPr lang="en-US" dirty="0"/>
              <a:t>. </a:t>
            </a:r>
          </a:p>
          <a:p>
            <a:pPr lvl="1"/>
            <a:r>
              <a:rPr lang="en-US" dirty="0"/>
              <a:t>This operation is </a:t>
            </a:r>
            <a:r>
              <a:rPr lang="en-US" b="1" dirty="0"/>
              <a:t>useful only when you</a:t>
            </a:r>
            <a:r>
              <a:rPr lang="en-US" dirty="0"/>
              <a:t> remove partitions from your table or you refresh some partitions and, as a result, some values in columns are no longer used.</a:t>
            </a:r>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25</a:t>
            </a:fld>
            <a:endParaRPr lang="en-US"/>
          </a:p>
        </p:txBody>
      </p:sp>
    </p:spTree>
    <p:extLst>
      <p:ext uri="{BB962C8B-B14F-4D97-AF65-F5344CB8AC3E}">
        <p14:creationId xmlns:p14="http://schemas.microsoft.com/office/powerpoint/2010/main" val="723681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26</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https://docs.microsoft.com/en-us/azure/analysis-services/analysis-services-gateway-install?tabs=azure-portal</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27</a:t>
            </a:fld>
            <a:endParaRPr lang="en-US"/>
          </a:p>
        </p:txBody>
      </p:sp>
    </p:spTree>
    <p:extLst>
      <p:ext uri="{BB962C8B-B14F-4D97-AF65-F5344CB8AC3E}">
        <p14:creationId xmlns:p14="http://schemas.microsoft.com/office/powerpoint/2010/main" val="3767224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28</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Die </a:t>
            </a:r>
            <a:r>
              <a:rPr lang="en-US" dirty="0" err="1"/>
              <a:t>Hochkomma</a:t>
            </a:r>
            <a:r>
              <a:rPr lang="en-US" dirty="0"/>
              <a:t> </a:t>
            </a:r>
            <a:r>
              <a:rPr lang="en-US" dirty="0" err="1"/>
              <a:t>kann</a:t>
            </a:r>
            <a:r>
              <a:rPr lang="en-US" dirty="0"/>
              <a:t> man </a:t>
            </a:r>
            <a:r>
              <a:rPr lang="en-US" dirty="0" err="1"/>
              <a:t>sich</a:t>
            </a:r>
            <a:r>
              <a:rPr lang="en-US" dirty="0"/>
              <a:t> </a:t>
            </a:r>
            <a:r>
              <a:rPr lang="en-US" dirty="0" err="1"/>
              <a:t>beim</a:t>
            </a:r>
            <a:r>
              <a:rPr lang="en-US" dirty="0"/>
              <a:t> </a:t>
            </a:r>
            <a:r>
              <a:rPr lang="en-US" dirty="0" err="1"/>
              <a:t>Tabellen</a:t>
            </a:r>
            <a:r>
              <a:rPr lang="en-US" dirty="0"/>
              <a:t> </a:t>
            </a:r>
            <a:r>
              <a:rPr lang="en-US" dirty="0" err="1"/>
              <a:t>namen</a:t>
            </a:r>
            <a:r>
              <a:rPr lang="en-US" dirty="0"/>
              <a:t> </a:t>
            </a:r>
            <a:r>
              <a:rPr lang="en-US" dirty="0" err="1"/>
              <a:t>sparen</a:t>
            </a:r>
            <a:r>
              <a:rPr lang="en-US" dirty="0"/>
              <a:t> </a:t>
            </a:r>
            <a:r>
              <a:rPr lang="en-US" dirty="0" err="1"/>
              <a:t>wenn</a:t>
            </a:r>
            <a:r>
              <a:rPr lang="en-US" dirty="0"/>
              <a:t> </a:t>
            </a:r>
            <a:r>
              <a:rPr lang="en-US" dirty="0" err="1"/>
              <a:t>keine</a:t>
            </a:r>
            <a:r>
              <a:rPr lang="en-US" dirty="0"/>
              <a:t> </a:t>
            </a:r>
            <a:r>
              <a:rPr lang="en-US" dirty="0" err="1"/>
              <a:t>Leerzeichen</a:t>
            </a:r>
            <a:r>
              <a:rPr lang="en-US" dirty="0"/>
              <a:t> </a:t>
            </a:r>
            <a:r>
              <a:rPr lang="en-US" dirty="0" err="1"/>
              <a:t>drinnen</a:t>
            </a:r>
            <a:r>
              <a:rPr lang="en-US" dirty="0"/>
              <a:t> </a:t>
            </a:r>
            <a:r>
              <a:rPr lang="en-US" dirty="0" err="1"/>
              <a:t>sind</a:t>
            </a:r>
            <a:endParaRPr lang="en-US" dirty="0"/>
          </a:p>
          <a:p>
            <a:r>
              <a:rPr lang="en-US" dirty="0"/>
              <a:t>Quantity </a:t>
            </a:r>
            <a:r>
              <a:rPr lang="en-US" dirty="0" err="1"/>
              <a:t>ist</a:t>
            </a:r>
            <a:r>
              <a:rPr lang="en-US" dirty="0"/>
              <a:t> der </a:t>
            </a:r>
            <a:r>
              <a:rPr lang="en-US" dirty="0" err="1"/>
              <a:t>Spaltenname</a:t>
            </a:r>
            <a:endParaRPr lang="en-US" dirty="0"/>
          </a:p>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29</a:t>
            </a:fld>
            <a:endParaRPr lang="en-US"/>
          </a:p>
        </p:txBody>
      </p:sp>
    </p:spTree>
    <p:extLst>
      <p:ext uri="{BB962C8B-B14F-4D97-AF65-F5344CB8AC3E}">
        <p14:creationId xmlns:p14="http://schemas.microsoft.com/office/powerpoint/2010/main" val="1198775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36</a:t>
            </a:fld>
            <a:endParaRPr lang="en-US"/>
          </a:p>
        </p:txBody>
      </p:sp>
    </p:spTree>
    <p:extLst>
      <p:ext uri="{BB962C8B-B14F-4D97-AF65-F5344CB8AC3E}">
        <p14:creationId xmlns:p14="http://schemas.microsoft.com/office/powerpoint/2010/main" val="19771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Tabular model hat </a:t>
            </a:r>
            <a:r>
              <a:rPr lang="en-US" dirty="0" err="1"/>
              <a:t>eigentlich</a:t>
            </a:r>
            <a:r>
              <a:rPr lang="en-US" dirty="0"/>
              <a:t> </a:t>
            </a:r>
            <a:r>
              <a:rPr lang="en-US" dirty="0" err="1"/>
              <a:t>nur</a:t>
            </a:r>
            <a:r>
              <a:rPr lang="en-US" dirty="0"/>
              <a:t> </a:t>
            </a:r>
            <a:r>
              <a:rPr lang="en-US" dirty="0" err="1"/>
              <a:t>Tabellen</a:t>
            </a:r>
            <a:r>
              <a:rPr lang="en-US" dirty="0"/>
              <a:t>, </a:t>
            </a:r>
            <a:r>
              <a:rPr lang="en-US" dirty="0" err="1"/>
              <a:t>Beziehungen</a:t>
            </a:r>
            <a:r>
              <a:rPr lang="en-US" dirty="0"/>
              <a:t>, Measure </a:t>
            </a:r>
            <a:r>
              <a:rPr lang="en-US" dirty="0" err="1"/>
              <a:t>Definitionen</a:t>
            </a:r>
            <a:r>
              <a:rPr lang="en-US" dirty="0"/>
              <a:t>, Calculated Columns und Calculation Groups</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4</a:t>
            </a:fld>
            <a:endParaRPr lang="en-US"/>
          </a:p>
        </p:txBody>
      </p:sp>
    </p:spTree>
    <p:extLst>
      <p:ext uri="{BB962C8B-B14F-4D97-AF65-F5344CB8AC3E}">
        <p14:creationId xmlns:p14="http://schemas.microsoft.com/office/powerpoint/2010/main" val="2110559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Some people say DAX is easier than MDX. That’s probably true regarding simple things. More complex things are also hard to implement.</a:t>
            </a:r>
          </a:p>
          <a:p>
            <a:endParaRPr lang="en-US" dirty="0"/>
          </a:p>
          <a:p>
            <a:endParaRPr lang="en-US" dirty="0"/>
          </a:p>
          <a:p>
            <a:r>
              <a:rPr lang="en-US" dirty="0"/>
              <a:t>Scope in MD tells you what filter is in context that allows you to compute a different measure</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5</a:t>
            </a:fld>
            <a:endParaRPr lang="en-US"/>
          </a:p>
        </p:txBody>
      </p:sp>
    </p:spTree>
    <p:extLst>
      <p:ext uri="{BB962C8B-B14F-4D97-AF65-F5344CB8AC3E}">
        <p14:creationId xmlns:p14="http://schemas.microsoft.com/office/powerpoint/2010/main" val="311084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tabular model holds all data compressed in memory (in a very cache optimized format) it usually performs much faster than Multidimensional model. </a:t>
            </a:r>
          </a:p>
          <a:p>
            <a:r>
              <a:rPr lang="en-US" dirty="0"/>
              <a:t>Also the multidimensional Model holds Data in Memory. </a:t>
            </a:r>
          </a:p>
          <a:p>
            <a:r>
              <a:rPr lang="en-US" dirty="0"/>
              <a:t>Accessing leave levels of hierarchies often requires IO. Multidimensional models are based on the concept of hierarchies and </a:t>
            </a:r>
            <a:r>
              <a:rPr lang="en-US" dirty="0" err="1"/>
              <a:t>preaggregated</a:t>
            </a:r>
            <a:r>
              <a:rPr lang="en-US" dirty="0"/>
              <a:t> data along these hierarchies. </a:t>
            </a:r>
          </a:p>
          <a:p>
            <a:r>
              <a:rPr lang="en-US" dirty="0"/>
              <a:t>That’s not the case in Tabular model – that is just a column store engine that can do very fast scans, late materialization, etc.</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16</a:t>
            </a:fld>
            <a:endParaRPr lang="en-US"/>
          </a:p>
        </p:txBody>
      </p:sp>
    </p:spTree>
    <p:extLst>
      <p:ext uri="{BB962C8B-B14F-4D97-AF65-F5344CB8AC3E}">
        <p14:creationId xmlns:p14="http://schemas.microsoft.com/office/powerpoint/2010/main" val="2498012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https://docs.microsoft.com/en-us/sql/relational-databases/security/row-level-security?view=sql-server-ver15</a:t>
            </a:r>
            <a:endParaRPr lang="en-AT" dirty="0"/>
          </a:p>
        </p:txBody>
      </p:sp>
      <p:sp>
        <p:nvSpPr>
          <p:cNvPr id="4" name="Foliennummernplatzhalter 3"/>
          <p:cNvSpPr>
            <a:spLocks noGrp="1"/>
          </p:cNvSpPr>
          <p:nvPr>
            <p:ph type="sldNum" sz="quarter" idx="5"/>
          </p:nvPr>
        </p:nvSpPr>
        <p:spPr/>
        <p:txBody>
          <a:bodyPr/>
          <a:lstStyle/>
          <a:p>
            <a:fld id="{7F7719C4-5CCB-4564-8DFB-21D3D1DEC7F1}" type="slidenum">
              <a:rPr lang="en-US" smtClean="0"/>
              <a:t>17</a:t>
            </a:fld>
            <a:endParaRPr lang="en-US"/>
          </a:p>
        </p:txBody>
      </p:sp>
    </p:spTree>
    <p:extLst>
      <p:ext uri="{BB962C8B-B14F-4D97-AF65-F5344CB8AC3E}">
        <p14:creationId xmlns:p14="http://schemas.microsoft.com/office/powerpoint/2010/main" val="384428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‹Nr.›</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‹Nr.›</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‹Nr.›</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youtu.be/m1jnG1zIvTo?t=32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docs.microsoft.com/en-us/azure/analysis-services/analysis-services-gateway-install?tabs=azure-portal" TargetMode="External"/><Relationship Id="rId4" Type="http://schemas.openxmlformats.org/officeDocument/2006/relationships/hyperlink" Target="https://docs.microsoft.com/en-us/analysis-services/deployment/deploy-from-visual-studio-tabular?view=asallproducts-allversion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 in TM</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[Bankleitzahl], </a:t>
            </a:r>
            <a:r>
              <a:rPr lang="de-DE" sz="1800" b="1" dirty="0">
                <a:solidFill>
                  <a:srgbClr val="484848"/>
                </a:solidFill>
                <a:latin typeface="Tahoma" panose="020B0604030504040204" pitchFamily="34" charset="0"/>
              </a:rPr>
              <a:t>MitarbeiterPermission</a:t>
            </a:r>
            <a:r>
              <a:rPr lang="de-DE" sz="1800" dirty="0">
                <a:solidFill>
                  <a:srgbClr val="484848"/>
                </a:solidFill>
                <a:latin typeface="Tahoma" panose="020B0604030504040204" pitchFamily="34" charset="0"/>
              </a:rPr>
              <a:t>[UserName],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5" name="Textfeld 4">
            <a:extLst>
              <a:ext uri="{FF2B5EF4-FFF2-40B4-BE49-F238E27FC236}">
                <a16:creationId xmlns:a16="http://schemas.microsoft.com/office/drawing/2014/main" id="{DE8F3722-1A4D-4477-97CF-3E1D86F8DFDC}"/>
              </a:ext>
            </a:extLst>
          </p:cNvPr>
          <p:cNvSpPr txBox="1"/>
          <p:nvPr/>
        </p:nvSpPr>
        <p:spPr>
          <a:xfrm>
            <a:off x="838200" y="1690688"/>
            <a:ext cx="8445500" cy="4247317"/>
          </a:xfrm>
          <a:prstGeom prst="rect">
            <a:avLst/>
          </a:prstGeom>
          <a:noFill/>
        </p:spPr>
        <p:txBody>
          <a:bodyPr wrap="square">
            <a:spAutoFit/>
          </a:bodyPr>
          <a:lstStyle/>
          <a:p>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CREATE</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Security</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GO</a:t>
            </a:r>
            <a:r>
              <a:rPr lang="de-DE"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Security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fn_securitypredicate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@BLZ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RETURNS</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TABLE</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WITH</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SCHEMABINDING</a:t>
            </a:r>
            <a:r>
              <a:rPr lang="de-DE" dirty="0">
                <a:solidFill>
                  <a:srgbClr val="000000"/>
                </a:solidFill>
                <a:latin typeface="Consolas" panose="020B0609020204030204" pitchFamily="49" charset="0"/>
              </a:rPr>
              <a:t>  </a:t>
            </a:r>
          </a:p>
          <a:p>
            <a:r>
              <a:rPr lang="de-DE" dirty="0">
                <a:solidFill>
                  <a:srgbClr val="0000FF"/>
                </a:solidFill>
                <a:latin typeface="Consolas" panose="020B0609020204030204" pitchFamily="49" charset="0"/>
              </a:rPr>
              <a:t>AS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RETURN</a:t>
            </a:r>
            <a:r>
              <a:rPr lang="de-DE" dirty="0">
                <a:solidFill>
                  <a:srgbClr val="000000"/>
                </a:solidFill>
                <a:latin typeface="Consolas" panose="020B0609020204030204" pitchFamily="49" charset="0"/>
              </a:rPr>
              <a:t> </a:t>
            </a:r>
            <a:endParaRPr lang="en-AT" dirty="0">
              <a:solidFill>
                <a:srgbClr val="000000"/>
              </a:solidFill>
              <a:latin typeface="Consolas" panose="020B0609020204030204" pitchFamily="49" charset="0"/>
            </a:endParaRPr>
          </a:p>
          <a:p>
            <a:pPr lvl="2"/>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fn_securitypredicate</a:t>
            </a:r>
            <a:r>
              <a:rPr lang="en-US" dirty="0">
                <a:solidFill>
                  <a:srgbClr val="FF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00"/>
                </a:solidFill>
                <a:latin typeface="Consolas" panose="020B0609020204030204" pitchFamily="49" charset="0"/>
              </a:rPr>
              <a:t> </a:t>
            </a:r>
          </a:p>
          <a:p>
            <a:pPr lvl="2"/>
            <a:r>
              <a:rPr lang="de-DE" dirty="0">
                <a:solidFill>
                  <a:srgbClr val="808080"/>
                </a:solidFill>
                <a:latin typeface="Consolas" panose="020B0609020204030204" pitchFamily="49" charset="0"/>
              </a:rPr>
              <a:t>(</a:t>
            </a:r>
            <a:r>
              <a:rPr lang="de-DE" dirty="0">
                <a:solidFill>
                  <a:srgbClr val="0000FF"/>
                </a:solidFill>
                <a:latin typeface="Consolas" panose="020B0609020204030204" pitchFamily="49" charset="0"/>
              </a:rPr>
              <a:t>Select</a:t>
            </a:r>
            <a:r>
              <a:rPr lang="de-DE" dirty="0">
                <a:solidFill>
                  <a:srgbClr val="000000"/>
                </a:solidFill>
                <a:latin typeface="Consolas" panose="020B0609020204030204" pitchFamily="49" charset="0"/>
              </a:rPr>
              <a:t> 1 </a:t>
            </a:r>
            <a:r>
              <a:rPr lang="de-DE" dirty="0" err="1">
                <a:solidFill>
                  <a:srgbClr val="0000FF"/>
                </a:solidFill>
                <a:latin typeface="Consolas" panose="020B0609020204030204" pitchFamily="49" charset="0"/>
              </a:rPr>
              <a:t>from</a:t>
            </a:r>
            <a:r>
              <a:rPr lang="de-DE" dirty="0">
                <a:solidFill>
                  <a:srgbClr val="000000"/>
                </a:solidFill>
                <a:latin typeface="Consolas" panose="020B0609020204030204" pitchFamily="49" charset="0"/>
              </a:rPr>
              <a:t> </a:t>
            </a:r>
            <a:r>
              <a:rPr lang="de-DE" b="1" dirty="0" err="1">
                <a:solidFill>
                  <a:srgbClr val="000000"/>
                </a:solidFill>
                <a:latin typeface="Consolas" panose="020B0609020204030204" pitchFamily="49" charset="0"/>
              </a:rPr>
              <a:t>dbo</a:t>
            </a:r>
            <a:r>
              <a:rPr lang="de-DE" b="1" dirty="0" err="1">
                <a:solidFill>
                  <a:srgbClr val="808080"/>
                </a:solidFill>
                <a:latin typeface="Consolas" panose="020B0609020204030204" pitchFamily="49" charset="0"/>
              </a:rPr>
              <a:t>.</a:t>
            </a:r>
            <a:r>
              <a:rPr lang="de-DE" b="1" dirty="0" err="1">
                <a:solidFill>
                  <a:srgbClr val="000000"/>
                </a:solidFill>
                <a:latin typeface="Consolas" panose="020B0609020204030204" pitchFamily="49" charset="0"/>
              </a:rPr>
              <a:t>MitarbeiterPermission</a:t>
            </a:r>
            <a:r>
              <a:rPr lang="de-DE" b="1" dirty="0">
                <a:solidFill>
                  <a:srgbClr val="000000"/>
                </a:solidFill>
                <a:latin typeface="Consolas" panose="020B0609020204030204" pitchFamily="49" charset="0"/>
              </a:rPr>
              <a:t> </a:t>
            </a:r>
          </a:p>
          <a:p>
            <a:pPr lvl="2"/>
            <a:r>
              <a:rPr lang="de-DE" dirty="0" err="1">
                <a:solidFill>
                  <a:srgbClr val="0000FF"/>
                </a:solidFill>
                <a:latin typeface="Consolas" panose="020B0609020204030204" pitchFamily="49" charset="0"/>
              </a:rPr>
              <a:t>where</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UserName</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and</a:t>
            </a:r>
            <a:r>
              <a:rPr lang="de-DE" dirty="0">
                <a:solidFill>
                  <a:srgbClr val="000000"/>
                </a:solidFill>
                <a:latin typeface="Consolas" panose="020B0609020204030204" pitchFamily="49" charset="0"/>
              </a:rPr>
              <a:t> Bankleitzahl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@BLZ</a:t>
            </a:r>
          </a:p>
          <a:p>
            <a:pPr lvl="2"/>
            <a:r>
              <a:rPr lang="de-DE" dirty="0" err="1">
                <a:solidFill>
                  <a:srgbClr val="808080"/>
                </a:solidFill>
                <a:latin typeface="Consolas" panose="020B0609020204030204" pitchFamily="49" charset="0"/>
              </a:rPr>
              <a:t>or</a:t>
            </a:r>
            <a:r>
              <a:rPr lang="de-DE" dirty="0">
                <a:solidFill>
                  <a:srgbClr val="000000"/>
                </a:solidFill>
                <a:latin typeface="Consolas" panose="020B0609020204030204" pitchFamily="49" charset="0"/>
              </a:rPr>
              <a:t> </a:t>
            </a:r>
            <a:r>
              <a:rPr lang="de-DE" dirty="0">
                <a:solidFill>
                  <a:srgbClr val="FF00FF"/>
                </a:solidFill>
                <a:latin typeface="Consolas" panose="020B0609020204030204" pitchFamily="49" charset="0"/>
              </a:rPr>
              <a:t>USER_NAME</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808080"/>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FF0000"/>
                </a:solidFill>
                <a:latin typeface="Consolas" panose="020B0609020204030204" pitchFamily="49" charset="0"/>
              </a:rPr>
              <a:t>'</a:t>
            </a:r>
            <a:r>
              <a:rPr lang="de-DE" dirty="0" err="1">
                <a:solidFill>
                  <a:srgbClr val="FF0000"/>
                </a:solidFill>
                <a:latin typeface="Consolas" panose="020B0609020204030204" pitchFamily="49" charset="0"/>
              </a:rPr>
              <a:t>dbo</a:t>
            </a:r>
            <a:r>
              <a:rPr lang="de-DE" dirty="0">
                <a:solidFill>
                  <a:srgbClr val="FF0000"/>
                </a:solidFill>
                <a:latin typeface="Consolas" panose="020B0609020204030204" pitchFamily="49" charset="0"/>
              </a:rPr>
              <a:t>' </a:t>
            </a:r>
            <a:endParaRPr lang="de-DE" dirty="0">
              <a:solidFill>
                <a:srgbClr val="000000"/>
              </a:solidFill>
              <a:latin typeface="Consolas" panose="020B0609020204030204" pitchFamily="49" charset="0"/>
            </a:endParaRPr>
          </a:p>
          <a:p>
            <a:pPr lvl="2"/>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en-AT" dirty="0">
                <a:solidFill>
                  <a:srgbClr val="808080"/>
                </a:solidFill>
                <a:latin typeface="Consolas" panose="020B0609020204030204" pitchFamily="49" charset="0"/>
              </a:rPr>
              <a:t>;</a:t>
            </a:r>
            <a:endParaRPr lang="en-AT"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GO</a:t>
            </a:r>
            <a:endParaRPr lang="en-AT" sz="4400" dirty="0"/>
          </a:p>
        </p:txBody>
      </p:sp>
    </p:spTree>
    <p:extLst>
      <p:ext uri="{BB962C8B-B14F-4D97-AF65-F5344CB8AC3E}">
        <p14:creationId xmlns:p14="http://schemas.microsoft.com/office/powerpoint/2010/main" val="910864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2D4A-95CA-44E2-9E1A-39D50C759541}"/>
              </a:ext>
            </a:extLst>
          </p:cNvPr>
          <p:cNvSpPr>
            <a:spLocks noGrp="1"/>
          </p:cNvSpPr>
          <p:nvPr>
            <p:ph type="title"/>
          </p:nvPr>
        </p:nvSpPr>
        <p:spPr/>
        <p:txBody>
          <a:bodyPr>
            <a:normAutofit/>
          </a:bodyPr>
          <a:lstStyle/>
          <a:p>
            <a:r>
              <a:rPr lang="de-AT" sz="4000" dirty="0" err="1"/>
              <a:t>Implementing</a:t>
            </a:r>
            <a:r>
              <a:rPr lang="de-AT" sz="4000" dirty="0"/>
              <a:t> </a:t>
            </a:r>
            <a:r>
              <a:rPr lang="de-AT" sz="4000" dirty="0" err="1"/>
              <a:t>Row</a:t>
            </a:r>
            <a:r>
              <a:rPr lang="de-AT" sz="4000" dirty="0"/>
              <a:t> Level Security in SQL Server</a:t>
            </a:r>
            <a:endParaRPr lang="en-AT" sz="4000" dirty="0"/>
          </a:p>
        </p:txBody>
      </p:sp>
      <p:sp>
        <p:nvSpPr>
          <p:cNvPr id="6" name="Textfeld 5">
            <a:extLst>
              <a:ext uri="{FF2B5EF4-FFF2-40B4-BE49-F238E27FC236}">
                <a16:creationId xmlns:a16="http://schemas.microsoft.com/office/drawing/2014/main" id="{AA9A4F51-4946-4020-B2AE-C1C5D250B22D}"/>
              </a:ext>
            </a:extLst>
          </p:cNvPr>
          <p:cNvSpPr txBox="1"/>
          <p:nvPr/>
        </p:nvSpPr>
        <p:spPr>
          <a:xfrm>
            <a:off x="838200" y="1674674"/>
            <a:ext cx="9550400" cy="1200329"/>
          </a:xfrm>
          <a:prstGeom prst="rect">
            <a:avLst/>
          </a:prstGeom>
          <a:noFill/>
        </p:spPr>
        <p:txBody>
          <a:bodyPr wrap="square">
            <a:spAutoFit/>
          </a:bodyPr>
          <a:lstStyle/>
          <a:p>
            <a:r>
              <a:rPr lang="de-DE" sz="1800" dirty="0">
                <a:solidFill>
                  <a:srgbClr val="0000FF"/>
                </a:solidFill>
                <a:latin typeface="Consolas" panose="020B0609020204030204" pitchFamily="49" charset="0"/>
              </a:rPr>
              <a:t>CREATE</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SECURITY</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POLICY</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OnlyWithSameBLZ</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FILTER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PREDICATE</a:t>
            </a:r>
            <a:r>
              <a:rPr lang="en-US"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Security</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fn_securitypredicate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Bankleitzahl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	ON</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dbo</a:t>
            </a:r>
            <a:r>
              <a:rPr lang="de-DE" sz="1800" dirty="0" err="1">
                <a:solidFill>
                  <a:srgbClr val="808080"/>
                </a:solidFill>
                <a:latin typeface="Consolas" panose="020B0609020204030204" pitchFamily="49" charset="0"/>
              </a:rPr>
              <a:t>.</a:t>
            </a:r>
            <a:r>
              <a:rPr lang="de-DE" sz="1800" dirty="0" err="1">
                <a:solidFill>
                  <a:srgbClr val="000000"/>
                </a:solidFill>
                <a:latin typeface="Consolas" panose="020B0609020204030204" pitchFamily="49" charset="0"/>
              </a:rPr>
              <a:t>FactBuchungen</a:t>
            </a:r>
            <a:r>
              <a:rPr lang="de-DE" sz="1800" dirty="0">
                <a:solidFill>
                  <a:srgbClr val="000000"/>
                </a:solidFill>
                <a:latin typeface="Consolas" panose="020B0609020204030204" pitchFamily="49" charset="0"/>
              </a:rPr>
              <a:t>  </a:t>
            </a:r>
          </a:p>
          <a:p>
            <a:r>
              <a:rPr lang="de-DE" sz="1800" dirty="0">
                <a:solidFill>
                  <a:srgbClr val="0000FF"/>
                </a:solidFill>
                <a:latin typeface="Consolas" panose="020B0609020204030204" pitchFamily="49" charset="0"/>
              </a:rPr>
              <a:t>WITH </a:t>
            </a:r>
            <a:r>
              <a:rPr lang="de-DE" sz="1800" dirty="0">
                <a:solidFill>
                  <a:srgbClr val="808080"/>
                </a:solidFill>
                <a:latin typeface="Consolas" panose="020B0609020204030204" pitchFamily="49" charset="0"/>
              </a:rPr>
              <a:t>(</a:t>
            </a:r>
            <a:r>
              <a:rPr lang="de-DE" sz="1800" dirty="0">
                <a:solidFill>
                  <a:srgbClr val="0000FF"/>
                </a:solidFill>
                <a:latin typeface="Consolas" panose="020B0609020204030204" pitchFamily="49" charset="0"/>
              </a:rPr>
              <a:t>STATE</a:t>
            </a:r>
            <a:r>
              <a:rPr lang="de-DE" sz="1800" dirty="0">
                <a:solidFill>
                  <a:srgbClr val="000000"/>
                </a:solidFill>
                <a:latin typeface="Consolas" panose="020B0609020204030204" pitchFamily="49" charset="0"/>
              </a:rPr>
              <a:t>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ON</a:t>
            </a:r>
            <a:r>
              <a:rPr lang="de-DE" sz="1800" dirty="0">
                <a:solidFill>
                  <a:srgbClr val="808080"/>
                </a:solidFill>
                <a:latin typeface="Consolas" panose="020B0609020204030204" pitchFamily="49" charset="0"/>
              </a:rPr>
              <a:t>);</a:t>
            </a:r>
            <a:endParaRPr lang="en-AT" dirty="0"/>
          </a:p>
        </p:txBody>
      </p:sp>
    </p:spTree>
    <p:extLst>
      <p:ext uri="{BB962C8B-B14F-4D97-AF65-F5344CB8AC3E}">
        <p14:creationId xmlns:p14="http://schemas.microsoft.com/office/powerpoint/2010/main" val="308639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ctrTitle"/>
          </p:nvPr>
        </p:nvSpPr>
        <p:spPr/>
        <p:txBody>
          <a:bodyPr/>
          <a:lstStyle/>
          <a:p>
            <a:r>
              <a:rPr lang="de-AT" dirty="0"/>
              <a:t>Demo!</a:t>
            </a:r>
            <a:endParaRPr lang="en-US" dirty="0"/>
          </a:p>
        </p:txBody>
      </p:sp>
      <p:sp>
        <p:nvSpPr>
          <p:cNvPr id="4" name="Untertitel 3">
            <a:extLst>
              <a:ext uri="{FF2B5EF4-FFF2-40B4-BE49-F238E27FC236}">
                <a16:creationId xmlns:a16="http://schemas.microsoft.com/office/drawing/2014/main" id="{097D4E5E-F3E2-43FA-A8CC-DD72559438BF}"/>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20031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Direct</a:t>
            </a:r>
            <a:r>
              <a:rPr lang="de-AT" dirty="0"/>
              <a:t> Query </a:t>
            </a:r>
            <a:r>
              <a:rPr lang="de-AT" dirty="0" err="1"/>
              <a:t>vs</a:t>
            </a:r>
            <a:r>
              <a:rPr lang="de-AT" dirty="0"/>
              <a:t> </a:t>
            </a:r>
            <a:r>
              <a:rPr lang="de-AT" dirty="0" err="1"/>
              <a:t>Inmemory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lnSpcReduction="100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 </a:t>
            </a:r>
          </a:p>
          <a:p>
            <a:endParaRPr lang="en-US" dirty="0"/>
          </a:p>
        </p:txBody>
      </p:sp>
    </p:spTree>
    <p:extLst>
      <p:ext uri="{BB962C8B-B14F-4D97-AF65-F5344CB8AC3E}">
        <p14:creationId xmlns:p14="http://schemas.microsoft.com/office/powerpoint/2010/main" val="3943735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normAutofit fontScale="92500"/>
          </a:bodyPr>
          <a:lstStyle/>
          <a:p>
            <a:r>
              <a:rPr lang="de-AT" dirty="0" err="1"/>
              <a:t>I</a:t>
            </a:r>
            <a:r>
              <a:rPr lang="de-AT" b="1" dirty="0" err="1"/>
              <a:t>nMemory</a:t>
            </a:r>
            <a:r>
              <a:rPr lang="de-AT" b="1" dirty="0"/>
              <a:t>-Mode</a:t>
            </a:r>
            <a:r>
              <a:rPr lang="de-AT" dirty="0"/>
              <a:t> </a:t>
            </a:r>
            <a:r>
              <a:rPr lang="de-AT" dirty="0" err="1"/>
              <a:t>loads</a:t>
            </a:r>
            <a:r>
              <a:rPr lang="de-AT" dirty="0"/>
              <a:t> all </a:t>
            </a:r>
            <a:r>
              <a:rPr lang="de-AT" dirty="0" err="1"/>
              <a:t>records</a:t>
            </a:r>
            <a:r>
              <a:rPr lang="de-AT" dirty="0"/>
              <a:t> </a:t>
            </a:r>
            <a:r>
              <a:rPr lang="de-AT" dirty="0" err="1"/>
              <a:t>to</a:t>
            </a:r>
            <a:r>
              <a:rPr lang="de-AT" dirty="0"/>
              <a:t> a </a:t>
            </a:r>
            <a:r>
              <a:rPr lang="de-AT" dirty="0" err="1"/>
              <a:t>columnar-datastructure</a:t>
            </a:r>
            <a:r>
              <a:rPr lang="de-AT" dirty="0"/>
              <a:t> in Memory</a:t>
            </a:r>
          </a:p>
          <a:p>
            <a:pPr lvl="1"/>
            <a:r>
              <a:rPr lang="de-AT" dirty="0"/>
              <a:t>New Data </a:t>
            </a:r>
            <a:r>
              <a:rPr lang="de-AT" dirty="0" err="1"/>
              <a:t>only</a:t>
            </a:r>
            <a:r>
              <a:rPr lang="de-AT" dirty="0"/>
              <a:t> after </a:t>
            </a:r>
            <a:r>
              <a:rPr lang="de-AT" dirty="0" err="1"/>
              <a:t>processing</a:t>
            </a:r>
            <a:r>
              <a:rPr lang="de-AT" dirty="0"/>
              <a:t> </a:t>
            </a:r>
          </a:p>
          <a:p>
            <a:pPr lvl="1"/>
            <a:r>
              <a:rPr lang="de-AT" dirty="0"/>
              <a:t>Much </a:t>
            </a:r>
            <a:r>
              <a:rPr lang="de-AT" dirty="0" err="1"/>
              <a:t>faster</a:t>
            </a:r>
            <a:r>
              <a:rPr lang="de-AT" dirty="0"/>
              <a:t> at </a:t>
            </a:r>
            <a:r>
              <a:rPr lang="de-AT" dirty="0" err="1"/>
              <a:t>query</a:t>
            </a:r>
            <a:r>
              <a:rPr lang="de-AT" dirty="0"/>
              <a:t> time &amp; </a:t>
            </a:r>
            <a:r>
              <a:rPr lang="de-AT" dirty="0" err="1"/>
              <a:t>more</a:t>
            </a:r>
            <a:r>
              <a:rPr lang="de-AT" dirty="0"/>
              <a:t> </a:t>
            </a:r>
            <a:r>
              <a:rPr lang="de-AT" dirty="0" err="1"/>
              <a:t>features</a:t>
            </a:r>
            <a:r>
              <a:rPr lang="de-AT" dirty="0"/>
              <a:t> </a:t>
            </a:r>
            <a:r>
              <a:rPr lang="de-AT" dirty="0" err="1"/>
              <a:t>supported</a:t>
            </a:r>
            <a:endParaRPr lang="de-AT" dirty="0"/>
          </a:p>
          <a:p>
            <a:r>
              <a:rPr lang="de-AT" b="1" dirty="0" err="1"/>
              <a:t>Direct</a:t>
            </a:r>
            <a:r>
              <a:rPr lang="de-AT" b="1" dirty="0"/>
              <a:t> Query Mode </a:t>
            </a:r>
            <a:r>
              <a:rPr lang="de-AT" dirty="0" err="1"/>
              <a:t>speaks</a:t>
            </a:r>
            <a:r>
              <a:rPr lang="de-AT" dirty="0"/>
              <a:t> </a:t>
            </a:r>
            <a:r>
              <a:rPr lang="de-AT" dirty="0" err="1"/>
              <a:t>to</a:t>
            </a:r>
            <a:r>
              <a:rPr lang="de-AT" dirty="0"/>
              <a:t> </a:t>
            </a:r>
            <a:r>
              <a:rPr lang="de-AT" dirty="0" err="1"/>
              <a:t>the</a:t>
            </a:r>
            <a:r>
              <a:rPr lang="de-AT" dirty="0"/>
              <a:t> </a:t>
            </a:r>
            <a:r>
              <a:rPr lang="de-AT" dirty="0" err="1"/>
              <a:t>datasource</a:t>
            </a:r>
            <a:r>
              <a:rPr lang="de-AT" dirty="0"/>
              <a:t> on </a:t>
            </a:r>
            <a:r>
              <a:rPr lang="de-AT" dirty="0" err="1"/>
              <a:t>every</a:t>
            </a:r>
            <a:r>
              <a:rPr lang="de-AT" dirty="0"/>
              <a:t> </a:t>
            </a:r>
            <a:r>
              <a:rPr lang="de-AT" dirty="0" err="1"/>
              <a:t>model</a:t>
            </a:r>
            <a:r>
              <a:rPr lang="de-AT" dirty="0"/>
              <a:t> </a:t>
            </a:r>
            <a:r>
              <a:rPr lang="de-AT" dirty="0" err="1"/>
              <a:t>interaction</a:t>
            </a:r>
            <a:endParaRPr lang="de-AT" dirty="0"/>
          </a:p>
          <a:p>
            <a:pPr lvl="1"/>
            <a:r>
              <a:rPr lang="de-AT" dirty="0" err="1"/>
              <a:t>E.g</a:t>
            </a:r>
            <a:r>
              <a:rPr lang="de-AT" dirty="0"/>
              <a:t> </a:t>
            </a:r>
            <a:r>
              <a:rPr lang="de-AT" dirty="0" err="1"/>
              <a:t>eg</a:t>
            </a:r>
            <a:r>
              <a:rPr lang="de-AT" dirty="0"/>
              <a:t> Filter </a:t>
            </a:r>
            <a:r>
              <a:rPr lang="de-AT" dirty="0" err="1"/>
              <a:t>action</a:t>
            </a:r>
            <a:r>
              <a:rPr lang="de-AT" dirty="0"/>
              <a:t> in </a:t>
            </a:r>
            <a:r>
              <a:rPr lang="de-AT" dirty="0" err="1"/>
              <a:t>the</a:t>
            </a:r>
            <a:r>
              <a:rPr lang="de-AT" dirty="0"/>
              <a:t> front-end </a:t>
            </a:r>
            <a:r>
              <a:rPr lang="de-AT" dirty="0" err="1"/>
              <a:t>causes</a:t>
            </a:r>
            <a:r>
              <a:rPr lang="de-AT" dirty="0"/>
              <a:t> a SQL-Statement (in </a:t>
            </a:r>
            <a:r>
              <a:rPr lang="de-AT" dirty="0" err="1"/>
              <a:t>case</a:t>
            </a:r>
            <a:r>
              <a:rPr lang="de-AT" dirty="0"/>
              <a:t> </a:t>
            </a:r>
            <a:r>
              <a:rPr lang="de-AT" dirty="0" err="1"/>
              <a:t>of</a:t>
            </a:r>
            <a:r>
              <a:rPr lang="de-AT" dirty="0"/>
              <a:t> SQL-Backend) </a:t>
            </a:r>
            <a:r>
              <a:rPr lang="de-AT" dirty="0" err="1"/>
              <a:t>to</a:t>
            </a:r>
            <a:r>
              <a:rPr lang="de-AT" dirty="0"/>
              <a:t> </a:t>
            </a:r>
            <a:r>
              <a:rPr lang="de-AT" dirty="0" err="1"/>
              <a:t>be</a:t>
            </a:r>
            <a:r>
              <a:rPr lang="de-AT" dirty="0"/>
              <a:t> </a:t>
            </a:r>
            <a:r>
              <a:rPr lang="de-AT" dirty="0" err="1"/>
              <a:t>generated</a:t>
            </a:r>
            <a:r>
              <a:rPr lang="de-AT" dirty="0"/>
              <a:t> and </a:t>
            </a:r>
            <a:r>
              <a:rPr lang="de-AT" dirty="0" err="1"/>
              <a:t>executed</a:t>
            </a:r>
            <a:endParaRPr lang="de-AT" dirty="0"/>
          </a:p>
          <a:p>
            <a:pPr lvl="1"/>
            <a:r>
              <a:rPr lang="de-AT" dirty="0"/>
              <a:t> </a:t>
            </a:r>
            <a:r>
              <a:rPr lang="de-AT" dirty="0" err="1"/>
              <a:t>Similar</a:t>
            </a:r>
            <a:r>
              <a:rPr lang="de-AT" dirty="0"/>
              <a:t> </a:t>
            </a:r>
            <a:r>
              <a:rPr lang="de-AT" dirty="0" err="1"/>
              <a:t>to</a:t>
            </a:r>
            <a:r>
              <a:rPr lang="de-AT" dirty="0"/>
              <a:t> Multidimensional ROLAP </a:t>
            </a:r>
          </a:p>
          <a:p>
            <a:pPr lvl="1"/>
            <a:r>
              <a:rPr lang="de-AT" dirty="0"/>
              <a:t>Advantage – </a:t>
            </a:r>
            <a:r>
              <a:rPr lang="de-AT" dirty="0" err="1"/>
              <a:t>Near</a:t>
            </a:r>
            <a:r>
              <a:rPr lang="de-AT" dirty="0"/>
              <a:t> Realtime Reporting possible</a:t>
            </a:r>
          </a:p>
          <a:p>
            <a:pPr lvl="1"/>
            <a:r>
              <a:rPr lang="de-AT" dirty="0" err="1"/>
              <a:t>Disadvantage</a:t>
            </a:r>
            <a:r>
              <a:rPr lang="de-AT" dirty="0"/>
              <a:t> – </a:t>
            </a:r>
            <a:r>
              <a:rPr lang="de-AT" dirty="0" err="1"/>
              <a:t>can</a:t>
            </a:r>
            <a:r>
              <a:rPr lang="de-AT" dirty="0"/>
              <a:t> </a:t>
            </a:r>
            <a:r>
              <a:rPr lang="de-AT" dirty="0" err="1"/>
              <a:t>get</a:t>
            </a:r>
            <a:r>
              <a:rPr lang="de-AT" dirty="0"/>
              <a:t> slow </a:t>
            </a:r>
            <a:r>
              <a:rPr lang="de-AT" dirty="0" err="1"/>
              <a:t>if</a:t>
            </a:r>
            <a:r>
              <a:rPr lang="de-AT" dirty="0"/>
              <a:t> </a:t>
            </a:r>
            <a:r>
              <a:rPr lang="de-AT" dirty="0" err="1"/>
              <a:t>the</a:t>
            </a:r>
            <a:r>
              <a:rPr lang="de-AT" dirty="0"/>
              <a:t> backend-</a:t>
            </a:r>
            <a:r>
              <a:rPr lang="de-AT" dirty="0" err="1"/>
              <a:t>performs</a:t>
            </a:r>
            <a:r>
              <a:rPr lang="de-AT" dirty="0"/>
              <a:t> </a:t>
            </a:r>
            <a:r>
              <a:rPr lang="de-AT" dirty="0" err="1"/>
              <a:t>poor</a:t>
            </a:r>
            <a:r>
              <a:rPr lang="de-AT" dirty="0"/>
              <a:t>.</a:t>
            </a:r>
          </a:p>
          <a:p>
            <a:r>
              <a:rPr lang="de-AT" dirty="0" err="1"/>
              <a:t>Combination</a:t>
            </a:r>
            <a:r>
              <a:rPr lang="de-AT" dirty="0"/>
              <a:t>-Modes </a:t>
            </a:r>
            <a:r>
              <a:rPr lang="de-AT" dirty="0" err="1"/>
              <a:t>where</a:t>
            </a:r>
            <a:r>
              <a:rPr lang="de-AT" dirty="0"/>
              <a:t> Client </a:t>
            </a:r>
            <a:r>
              <a:rPr lang="de-AT" dirty="0" err="1"/>
              <a:t>may</a:t>
            </a:r>
            <a:r>
              <a:rPr lang="de-AT" dirty="0"/>
              <a:t> </a:t>
            </a:r>
            <a:r>
              <a:rPr lang="de-AT" dirty="0" err="1"/>
              <a:t>decide</a:t>
            </a:r>
            <a:r>
              <a:rPr lang="de-AT" dirty="0"/>
              <a:t>:</a:t>
            </a:r>
          </a:p>
          <a:p>
            <a:pPr lvl="1"/>
            <a:r>
              <a:rPr lang="en-US" b="1" dirty="0" err="1"/>
              <a:t>DirectQuery</a:t>
            </a:r>
            <a:r>
              <a:rPr lang="en-US" b="1" dirty="0"/>
              <a:t> With In-Memory </a:t>
            </a:r>
            <a:r>
              <a:rPr lang="en-US" dirty="0"/>
              <a:t>and </a:t>
            </a:r>
            <a:r>
              <a:rPr lang="de-AT" dirty="0"/>
              <a:t> </a:t>
            </a:r>
            <a:r>
              <a:rPr lang="en-US" b="1" dirty="0"/>
              <a:t>In-Memory With </a:t>
            </a:r>
            <a:r>
              <a:rPr lang="en-US" b="1" dirty="0" err="1"/>
              <a:t>DirectQuery</a:t>
            </a:r>
            <a:endParaRPr lang="de-DE" b="1" dirty="0"/>
          </a:p>
          <a:p>
            <a:pPr lvl="1"/>
            <a:endParaRPr lang="de-AT" dirty="0"/>
          </a:p>
          <a:p>
            <a:endParaRPr lang="en-US" dirty="0"/>
          </a:p>
        </p:txBody>
      </p:sp>
    </p:spTree>
    <p:extLst>
      <p:ext uri="{BB962C8B-B14F-4D97-AF65-F5344CB8AC3E}">
        <p14:creationId xmlns:p14="http://schemas.microsoft.com/office/powerpoint/2010/main" val="1715655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A150C50-0B09-4B6E-987C-E624C688FB69}"/>
              </a:ext>
            </a:extLst>
          </p:cNvPr>
          <p:cNvPicPr>
            <a:picLocks noChangeAspect="1"/>
          </p:cNvPicPr>
          <p:nvPr/>
        </p:nvPicPr>
        <p:blipFill>
          <a:blip r:embed="rId2"/>
          <a:stretch>
            <a:fillRect/>
          </a:stretch>
        </p:blipFill>
        <p:spPr>
          <a:xfrm>
            <a:off x="725049" y="756794"/>
            <a:ext cx="11108909" cy="5344412"/>
          </a:xfrm>
          <a:prstGeom prst="rect">
            <a:avLst/>
          </a:prstGeom>
        </p:spPr>
      </p:pic>
      <p:sp>
        <p:nvSpPr>
          <p:cNvPr id="7" name="Rechteck 6">
            <a:extLst>
              <a:ext uri="{FF2B5EF4-FFF2-40B4-BE49-F238E27FC236}">
                <a16:creationId xmlns:a16="http://schemas.microsoft.com/office/drawing/2014/main" id="{4BFB855A-1EF4-471A-925D-C0917EC9ED6D}"/>
              </a:ext>
            </a:extLst>
          </p:cNvPr>
          <p:cNvSpPr/>
          <p:nvPr/>
        </p:nvSpPr>
        <p:spPr>
          <a:xfrm>
            <a:off x="3311150" y="3573827"/>
            <a:ext cx="5344412" cy="245676"/>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36935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Processing Options</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5339DF-12F1-4AE8-8D25-6069F37B7D9F}"/>
              </a:ext>
            </a:extLst>
          </p:cNvPr>
          <p:cNvSpPr>
            <a:spLocks noGrp="1"/>
          </p:cNvSpPr>
          <p:nvPr>
            <p:ph type="title"/>
          </p:nvPr>
        </p:nvSpPr>
        <p:spPr/>
        <p:txBody>
          <a:bodyPr/>
          <a:lstStyle/>
          <a:p>
            <a:r>
              <a:rPr lang="en-US" dirty="0"/>
              <a:t>Processing Options</a:t>
            </a:r>
            <a:endParaRPr lang="en-AT" dirty="0"/>
          </a:p>
        </p:txBody>
      </p:sp>
      <p:sp>
        <p:nvSpPr>
          <p:cNvPr id="3" name="Inhaltsplatzhalter 2">
            <a:extLst>
              <a:ext uri="{FF2B5EF4-FFF2-40B4-BE49-F238E27FC236}">
                <a16:creationId xmlns:a16="http://schemas.microsoft.com/office/drawing/2014/main" id="{02FCC2AE-B548-4277-8DC2-DF021EB9905C}"/>
              </a:ext>
            </a:extLst>
          </p:cNvPr>
          <p:cNvSpPr>
            <a:spLocks noGrp="1"/>
          </p:cNvSpPr>
          <p:nvPr>
            <p:ph idx="1"/>
          </p:nvPr>
        </p:nvSpPr>
        <p:spPr/>
        <p:txBody>
          <a:bodyPr/>
          <a:lstStyle/>
          <a:p>
            <a:r>
              <a:rPr lang="en-US" dirty="0"/>
              <a:t>Processing possible at 3 Levels of granularity</a:t>
            </a:r>
            <a:endParaRPr lang="en-AT" dirty="0"/>
          </a:p>
        </p:txBody>
      </p:sp>
      <p:graphicFrame>
        <p:nvGraphicFramePr>
          <p:cNvPr id="5" name="Table 6">
            <a:extLst>
              <a:ext uri="{FF2B5EF4-FFF2-40B4-BE49-F238E27FC236}">
                <a16:creationId xmlns:a16="http://schemas.microsoft.com/office/drawing/2014/main" id="{4A2CFA0C-E759-4D6F-92DF-0C372776756D}"/>
              </a:ext>
            </a:extLst>
          </p:cNvPr>
          <p:cNvGraphicFramePr>
            <a:graphicFrameLocks noGrp="1"/>
          </p:cNvGraphicFramePr>
          <p:nvPr>
            <p:extLst>
              <p:ext uri="{D42A27DB-BD31-4B8C-83A1-F6EECF244321}">
                <p14:modId xmlns:p14="http://schemas.microsoft.com/office/powerpoint/2010/main" val="4262051041"/>
              </p:ext>
            </p:extLst>
          </p:nvPr>
        </p:nvGraphicFramePr>
        <p:xfrm>
          <a:off x="2521699" y="2667000"/>
          <a:ext cx="6774703" cy="3253584"/>
        </p:xfrm>
        <a:graphic>
          <a:graphicData uri="http://schemas.openxmlformats.org/drawingml/2006/table">
            <a:tbl>
              <a:tblPr/>
              <a:tblGrid>
                <a:gridCol w="2469751">
                  <a:extLst>
                    <a:ext uri="{9D8B030D-6E8A-4147-A177-3AD203B41FA5}">
                      <a16:colId xmlns:a16="http://schemas.microsoft.com/office/drawing/2014/main" val="20000"/>
                    </a:ext>
                  </a:extLst>
                </a:gridCol>
                <a:gridCol w="1434984">
                  <a:extLst>
                    <a:ext uri="{9D8B030D-6E8A-4147-A177-3AD203B41FA5}">
                      <a16:colId xmlns:a16="http://schemas.microsoft.com/office/drawing/2014/main" val="20001"/>
                    </a:ext>
                  </a:extLst>
                </a:gridCol>
                <a:gridCol w="1434984">
                  <a:extLst>
                    <a:ext uri="{9D8B030D-6E8A-4147-A177-3AD203B41FA5}">
                      <a16:colId xmlns:a16="http://schemas.microsoft.com/office/drawing/2014/main" val="20002"/>
                    </a:ext>
                  </a:extLst>
                </a:gridCol>
                <a:gridCol w="1434984">
                  <a:extLst>
                    <a:ext uri="{9D8B030D-6E8A-4147-A177-3AD203B41FA5}">
                      <a16:colId xmlns:a16="http://schemas.microsoft.com/office/drawing/2014/main" val="20003"/>
                    </a:ext>
                  </a:extLst>
                </a:gridCol>
              </a:tblGrid>
              <a:tr h="406698">
                <a:tc>
                  <a:txBody>
                    <a:bodyPr/>
                    <a:lstStyle/>
                    <a:p>
                      <a:pPr algn="l" fontAlgn="b"/>
                      <a:r>
                        <a:rPr lang="pt-PT" sz="2000" b="1" i="0" u="none" strike="noStrike" dirty="0">
                          <a:solidFill>
                            <a:srgbClr val="FFFFFF"/>
                          </a:solidFill>
                          <a:effectLst/>
                          <a:latin typeface="Calibri" panose="020F0502020204030204" pitchFamily="34" charset="0"/>
                        </a:rPr>
                        <a:t>Processing Option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Database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Table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ctr" fontAlgn="b"/>
                      <a:r>
                        <a:rPr lang="pt-PT" sz="2000" b="1" i="0" u="none" strike="noStrike">
                          <a:solidFill>
                            <a:srgbClr val="FFFFFF"/>
                          </a:solidFill>
                          <a:effectLst/>
                          <a:latin typeface="Calibri" panose="020F0502020204030204" pitchFamily="34" charset="0"/>
                        </a:rPr>
                        <a:t>Partition</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406698">
                <a:tc>
                  <a:txBody>
                    <a:bodyPr/>
                    <a:lstStyle/>
                    <a:p>
                      <a:pPr algn="l" fontAlgn="b"/>
                      <a:r>
                        <a:rPr lang="pt-PT" sz="2000" b="0" i="0" u="none" strike="noStrike">
                          <a:solidFill>
                            <a:srgbClr val="000000"/>
                          </a:solidFill>
                          <a:effectLst/>
                          <a:latin typeface="Calibri" panose="020F0502020204030204" pitchFamily="34" charset="0"/>
                        </a:rPr>
                        <a:t>Process Add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0000"/>
                          </a:solidFill>
                          <a:effectLst/>
                          <a:latin typeface="Calibri" panose="020F0502020204030204" pitchFamily="34" charset="0"/>
                        </a:rPr>
                        <a:t>Not in UI</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Clear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2"/>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Data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3"/>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Default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0" i="0" u="none" strike="noStrike" dirty="0">
                          <a:solidFill>
                            <a:srgbClr val="0070C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4"/>
                  </a:ext>
                </a:extLst>
              </a:tr>
              <a:tr h="406698">
                <a:tc>
                  <a:txBody>
                    <a:bodyPr/>
                    <a:lstStyle/>
                    <a:p>
                      <a:pPr algn="l" fontAlgn="b"/>
                      <a:r>
                        <a:rPr lang="pt-PT" sz="2000" b="0" i="0" u="none" strike="noStrike" dirty="0">
                          <a:solidFill>
                            <a:schemeClr val="accent2">
                              <a:lumMod val="75000"/>
                            </a:schemeClr>
                          </a:solidFill>
                          <a:effectLst/>
                          <a:latin typeface="Calibri" panose="020F0502020204030204" pitchFamily="34" charset="0"/>
                        </a:rPr>
                        <a:t>Process Defrag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Not in UI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a:solidFill>
                            <a:schemeClr val="accent2">
                              <a:lumMod val="75000"/>
                            </a:schemeClr>
                          </a:solidFill>
                          <a:effectLst/>
                          <a:latin typeface="Calibri" panose="020F0502020204030204" pitchFamily="34" charset="0"/>
                        </a:rPr>
                        <a:t>Available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406698">
                <a:tc>
                  <a:txBody>
                    <a:bodyPr/>
                    <a:lstStyle/>
                    <a:p>
                      <a:pPr algn="l" fontAlgn="b"/>
                      <a:r>
                        <a:rPr lang="pt-PT" sz="2000" b="1" i="0" u="none" strike="noStrike" dirty="0">
                          <a:solidFill>
                            <a:srgbClr val="000000"/>
                          </a:solidFill>
                          <a:effectLst/>
                          <a:latin typeface="Calibri" panose="020F0502020204030204" pitchFamily="34" charset="0"/>
                        </a:rPr>
                        <a:t>Process Full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 </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pt-PT" sz="2000" b="1" i="0" u="none" strike="noStrike" dirty="0">
                          <a:solidFill>
                            <a:srgbClr val="000000"/>
                          </a:solidFill>
                          <a:effectLst/>
                          <a:latin typeface="Calibri" panose="020F0502020204030204" pitchFamily="34" charset="0"/>
                        </a:rPr>
                        <a:t>Available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0006"/>
                  </a:ext>
                </a:extLst>
              </a:tr>
              <a:tr h="406698">
                <a:tc>
                  <a:txBody>
                    <a:bodyPr/>
                    <a:lstStyle/>
                    <a:p>
                      <a:pPr algn="l" fontAlgn="b"/>
                      <a:r>
                        <a:rPr lang="pt-PT" sz="2000" b="0" i="0" u="none" strike="noStrike" dirty="0">
                          <a:solidFill>
                            <a:srgbClr val="0070C0"/>
                          </a:solidFill>
                          <a:effectLst/>
                          <a:latin typeface="Calibri" panose="020F0502020204030204" pitchFamily="34" charset="0"/>
                        </a:rPr>
                        <a:t>Process Recalc </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pt-PT" sz="2000" b="0" i="0" u="none" strike="noStrike" dirty="0" err="1">
                          <a:solidFill>
                            <a:srgbClr val="0070C0"/>
                          </a:solidFill>
                          <a:effectLst/>
                          <a:latin typeface="Calibri" panose="020F0502020204030204" pitchFamily="34" charset="0"/>
                        </a:rPr>
                        <a:t>Available</a:t>
                      </a:r>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endParaRPr lang="pt-PT" sz="2000" b="0" i="0" u="none" strike="noStrike" dirty="0">
                        <a:solidFill>
                          <a:srgbClr val="0070C0"/>
                        </a:solidFill>
                        <a:effectLst/>
                        <a:latin typeface="Calibri" panose="020F0502020204030204" pitchFamily="34" charset="0"/>
                      </a:endParaRP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7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Deployment</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pPr lvl="1"/>
            <a:r>
              <a:rPr lang="de-AT" dirty="0">
                <a:hlinkClick r:id="rId3"/>
              </a:rPr>
              <a:t>https://youtu.be/m1jnG1zIvTo?t=325</a:t>
            </a:r>
            <a:r>
              <a:rPr lang="de-AT" dirty="0"/>
              <a:t> </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540764" y="5569545"/>
            <a:ext cx="11110472" cy="1200329"/>
          </a:xfrm>
          <a:prstGeom prst="rect">
            <a:avLst/>
          </a:prstGeom>
          <a:noFill/>
        </p:spPr>
        <p:txBody>
          <a:bodyPr wrap="square">
            <a:spAutoFit/>
          </a:bodyPr>
          <a:lstStyle/>
          <a:p>
            <a:r>
              <a:rPr lang="en-US" dirty="0">
                <a:hlinkClick r:id="rId4"/>
              </a:rPr>
              <a:t>https://docs.microsoft.com/en-us/analysis-services/deployment/deploy-from-visual-studio-tabular?view=asallproducts-allversions</a:t>
            </a:r>
            <a:endParaRPr lang="en-US" dirty="0"/>
          </a:p>
          <a:p>
            <a:r>
              <a:rPr lang="en-US" dirty="0">
                <a:hlinkClick r:id="rId5"/>
              </a:rPr>
              <a:t>https://docs.microsoft.com/en-us/azure/analysis-services/analysis-services-gateway-install?tabs=azure-portal</a:t>
            </a:r>
            <a:endParaRPr lang="en-US" dirty="0"/>
          </a:p>
          <a:p>
            <a:endParaRPr lang="en-US" dirty="0"/>
          </a:p>
        </p:txBody>
      </p:sp>
    </p:spTree>
    <p:extLst>
      <p:ext uri="{BB962C8B-B14F-4D97-AF65-F5344CB8AC3E}">
        <p14:creationId xmlns:p14="http://schemas.microsoft.com/office/powerpoint/2010/main" val="2989899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Short </a:t>
            </a:r>
            <a:r>
              <a:rPr lang="de-AT" dirty="0" err="1"/>
              <a:t>Introduction</a:t>
            </a:r>
            <a:r>
              <a:rPr lang="de-AT" dirty="0"/>
              <a:t> </a:t>
            </a:r>
            <a:r>
              <a:rPr lang="de-AT" dirty="0" err="1"/>
              <a:t>to</a:t>
            </a:r>
            <a:r>
              <a:rPr lang="de-AT" dirty="0"/>
              <a:t> DAX</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
        <p:nvSpPr>
          <p:cNvPr id="6" name="Textfeld 5">
            <a:extLst>
              <a:ext uri="{FF2B5EF4-FFF2-40B4-BE49-F238E27FC236}">
                <a16:creationId xmlns:a16="http://schemas.microsoft.com/office/drawing/2014/main" id="{4D4B7AB5-F930-4D4B-BB6E-781A4CC3E3D2}"/>
              </a:ext>
            </a:extLst>
          </p:cNvPr>
          <p:cNvSpPr txBox="1"/>
          <p:nvPr/>
        </p:nvSpPr>
        <p:spPr>
          <a:xfrm>
            <a:off x="5562600" y="5958674"/>
            <a:ext cx="6096000" cy="369332"/>
          </a:xfrm>
          <a:prstGeom prst="rect">
            <a:avLst/>
          </a:prstGeom>
          <a:noFill/>
        </p:spPr>
        <p:txBody>
          <a:bodyPr wrap="square">
            <a:spAutoFit/>
          </a:bodyPr>
          <a:lstStyle/>
          <a:p>
            <a:pPr marL="0" indent="0">
              <a:buNone/>
            </a:pPr>
            <a:r>
              <a:rPr lang="en-US" b="1" i="1" dirty="0"/>
              <a:t>Source: Definite Guide to Dax – Marco Russo &amp; Alberto Ferrari</a:t>
            </a:r>
          </a:p>
        </p:txBody>
      </p:sp>
    </p:spTree>
    <p:extLst>
      <p:ext uri="{BB962C8B-B14F-4D97-AF65-F5344CB8AC3E}">
        <p14:creationId xmlns:p14="http://schemas.microsoft.com/office/powerpoint/2010/main" val="757803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5CE0A-346E-4DD0-8051-EEB27A7D678F}"/>
              </a:ext>
            </a:extLst>
          </p:cNvPr>
          <p:cNvSpPr>
            <a:spLocks noGrp="1"/>
          </p:cNvSpPr>
          <p:nvPr>
            <p:ph type="title"/>
          </p:nvPr>
        </p:nvSpPr>
        <p:spPr/>
        <p:txBody>
          <a:bodyPr/>
          <a:lstStyle/>
          <a:p>
            <a:r>
              <a:rPr lang="en-US" dirty="0"/>
              <a:t>Syntax</a:t>
            </a:r>
            <a:endParaRPr lang="en-AT" dirty="0"/>
          </a:p>
        </p:txBody>
      </p:sp>
      <p:sp>
        <p:nvSpPr>
          <p:cNvPr id="3" name="Inhaltsplatzhalter 2">
            <a:extLst>
              <a:ext uri="{FF2B5EF4-FFF2-40B4-BE49-F238E27FC236}">
                <a16:creationId xmlns:a16="http://schemas.microsoft.com/office/drawing/2014/main" id="{4CD375ED-F9B3-4A35-BEB6-5047173FC7D1}"/>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To reference a column in a table Sales </a:t>
            </a:r>
          </a:p>
          <a:p>
            <a:pPr lvl="1"/>
            <a:r>
              <a:rPr lang="en-US" dirty="0">
                <a:latin typeface="Arial" panose="020B0604020202020204" pitchFamily="34" charset="0"/>
                <a:cs typeface="Arial" panose="020B0604020202020204" pitchFamily="34" charset="0"/>
              </a:rPr>
              <a:t>‘Sales’[</a:t>
            </a:r>
            <a:r>
              <a:rPr lang="en-US" dirty="0" err="1"/>
              <a:t>GrossMargin</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To define a calculated Column </a:t>
            </a:r>
            <a:r>
              <a:rPr lang="en-US" dirty="0"/>
              <a:t>Sales[</a:t>
            </a:r>
            <a:r>
              <a:rPr lang="en-US" dirty="0" err="1"/>
              <a:t>GrossMargin</a:t>
            </a:r>
            <a:r>
              <a:rPr lang="en-US" dirty="0"/>
              <a:t>] </a:t>
            </a:r>
            <a:r>
              <a:rPr lang="en-US" b="1" dirty="0"/>
              <a:t>=</a:t>
            </a:r>
            <a:r>
              <a:rPr lang="en-US" dirty="0"/>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reference a Measure</a:t>
            </a:r>
          </a:p>
          <a:p>
            <a:pPr lvl="1"/>
            <a:r>
              <a:rPr lang="en-US" dirty="0">
                <a:latin typeface="Arial" panose="020B0604020202020204" pitchFamily="34" charset="0"/>
                <a:cs typeface="Arial" panose="020B0604020202020204" pitchFamily="34" charset="0"/>
              </a:rPr>
              <a:t>[Sales Amount]</a:t>
            </a:r>
          </a:p>
          <a:p>
            <a:pPr lvl="1"/>
            <a:r>
              <a:rPr lang="en-US" dirty="0">
                <a:latin typeface="Arial" panose="020B0604020202020204" pitchFamily="34" charset="0"/>
                <a:cs typeface="Arial" panose="020B0604020202020204" pitchFamily="34" charset="0"/>
              </a:rPr>
              <a:t>To define a new Measure ‘Sales’[Quantity] </a:t>
            </a:r>
            <a:r>
              <a:rPr lang="en-US"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Comments with // or – </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9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a:xfrm>
            <a:off x="1027990" y="1122363"/>
            <a:ext cx="9640010" cy="2387600"/>
          </a:xfrm>
        </p:spPr>
        <p:txBody>
          <a:bodyPr>
            <a:normAutofit fontScale="90000"/>
          </a:bodyPr>
          <a:lstStyle/>
          <a:p>
            <a:r>
              <a:rPr lang="de-AT" dirty="0" err="1"/>
              <a:t>Comparing</a:t>
            </a:r>
            <a:r>
              <a:rPr lang="de-AT" dirty="0"/>
              <a:t> </a:t>
            </a:r>
            <a:r>
              <a:rPr lang="de-AT" dirty="0" err="1"/>
              <a:t>Tabular</a:t>
            </a:r>
            <a:r>
              <a:rPr lang="de-AT" dirty="0"/>
              <a:t> Model (</a:t>
            </a:r>
            <a:r>
              <a:rPr lang="de-AT" dirty="0" err="1"/>
              <a:t>InMemory</a:t>
            </a:r>
            <a:r>
              <a:rPr lang="de-AT" dirty="0"/>
              <a:t>) </a:t>
            </a:r>
            <a:r>
              <a:rPr lang="de-AT" dirty="0" err="1"/>
              <a:t>to</a:t>
            </a:r>
            <a:r>
              <a:rPr lang="de-AT" dirty="0"/>
              <a:t> Multidimensional Modelling (MOLAP)</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err="1"/>
              <a:t>Tabular</a:t>
            </a:r>
            <a:r>
              <a:rPr lang="de-AT" dirty="0"/>
              <a:t>-Model </a:t>
            </a:r>
            <a:r>
              <a:rPr lang="de-AT" dirty="0" err="1"/>
              <a:t>for</a:t>
            </a:r>
            <a:r>
              <a:rPr lang="de-AT" dirty="0"/>
              <a:t> Financial Reporting</a:t>
            </a:r>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546965-7DD3-4780-A234-934C95F7D759}"/>
              </a:ext>
            </a:extLst>
          </p:cNvPr>
          <p:cNvSpPr>
            <a:spLocks noGrp="1"/>
          </p:cNvSpPr>
          <p:nvPr>
            <p:ph type="title"/>
          </p:nvPr>
        </p:nvSpPr>
        <p:spPr/>
        <p:txBody>
          <a:bodyPr/>
          <a:lstStyle/>
          <a:p>
            <a:r>
              <a:rPr lang="en-US" dirty="0"/>
              <a:t>Dax operators</a:t>
            </a:r>
            <a:endParaRPr lang="en-AT" dirty="0"/>
          </a:p>
        </p:txBody>
      </p:sp>
      <p:sp>
        <p:nvSpPr>
          <p:cNvPr id="3" name="Inhaltsplatzhalter 2">
            <a:extLst>
              <a:ext uri="{FF2B5EF4-FFF2-40B4-BE49-F238E27FC236}">
                <a16:creationId xmlns:a16="http://schemas.microsoft.com/office/drawing/2014/main" id="{DD394C71-3981-439F-BE00-9447E4FC16DB}"/>
              </a:ext>
            </a:extLst>
          </p:cNvPr>
          <p:cNvSpPr>
            <a:spLocks noGrp="1"/>
          </p:cNvSpPr>
          <p:nvPr>
            <p:ph idx="1"/>
          </p:nvPr>
        </p:nvSpPr>
        <p:spPr/>
        <p:txBody>
          <a:bodyPr/>
          <a:lstStyle/>
          <a:p>
            <a:r>
              <a:rPr lang="en-US" dirty="0"/>
              <a:t>Precedence order and grouping of arguments: () </a:t>
            </a:r>
          </a:p>
          <a:p>
            <a:r>
              <a:rPr lang="en-US" dirty="0"/>
              <a:t>Arithmetic: +, -, *, / </a:t>
            </a:r>
          </a:p>
          <a:p>
            <a:r>
              <a:rPr lang="en-US" dirty="0"/>
              <a:t>Comparison: =, &lt;, &gt;,  &lt;=, =&gt; </a:t>
            </a:r>
          </a:p>
          <a:p>
            <a:r>
              <a:rPr lang="en-US" dirty="0"/>
              <a:t>Text </a:t>
            </a:r>
            <a:r>
              <a:rPr lang="en-US" dirty="0" err="1"/>
              <a:t>Concatination</a:t>
            </a:r>
            <a:r>
              <a:rPr lang="en-US" dirty="0"/>
              <a:t>: &amp;</a:t>
            </a:r>
          </a:p>
          <a:p>
            <a:r>
              <a:rPr lang="en-US" dirty="0"/>
              <a:t>Logical: &amp;&amp;, ||, IN, NOT</a:t>
            </a:r>
          </a:p>
          <a:p>
            <a:endParaRPr lang="en-AT" dirty="0"/>
          </a:p>
        </p:txBody>
      </p:sp>
    </p:spTree>
    <p:extLst>
      <p:ext uri="{BB962C8B-B14F-4D97-AF65-F5344CB8AC3E}">
        <p14:creationId xmlns:p14="http://schemas.microsoft.com/office/powerpoint/2010/main" val="2359118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C1B4D6-BFD0-4A27-8C65-7079056C24A8}"/>
              </a:ext>
            </a:extLst>
          </p:cNvPr>
          <p:cNvSpPr>
            <a:spLocks noGrp="1"/>
          </p:cNvSpPr>
          <p:nvPr>
            <p:ph type="title"/>
          </p:nvPr>
        </p:nvSpPr>
        <p:spPr/>
        <p:txBody>
          <a:bodyPr/>
          <a:lstStyle/>
          <a:p>
            <a:r>
              <a:rPr lang="en-US" dirty="0"/>
              <a:t>Data Types and type handling</a:t>
            </a:r>
            <a:endParaRPr lang="en-AT" dirty="0"/>
          </a:p>
        </p:txBody>
      </p:sp>
      <p:sp>
        <p:nvSpPr>
          <p:cNvPr id="3" name="Inhaltsplatzhalter 2">
            <a:extLst>
              <a:ext uri="{FF2B5EF4-FFF2-40B4-BE49-F238E27FC236}">
                <a16:creationId xmlns:a16="http://schemas.microsoft.com/office/drawing/2014/main" id="{8A122932-D0EF-4BF9-B1D3-3C771040C80B}"/>
              </a:ext>
            </a:extLst>
          </p:cNvPr>
          <p:cNvSpPr>
            <a:spLocks noGrp="1"/>
          </p:cNvSpPr>
          <p:nvPr>
            <p:ph idx="1"/>
          </p:nvPr>
        </p:nvSpPr>
        <p:spPr/>
        <p:txBody>
          <a:bodyPr/>
          <a:lstStyle/>
          <a:p>
            <a:r>
              <a:rPr lang="en-US" dirty="0"/>
              <a:t>Integer</a:t>
            </a:r>
          </a:p>
          <a:p>
            <a:r>
              <a:rPr lang="en-US" dirty="0"/>
              <a:t>Decimal</a:t>
            </a:r>
          </a:p>
          <a:p>
            <a:r>
              <a:rPr lang="en-US" dirty="0"/>
              <a:t>Currency</a:t>
            </a:r>
          </a:p>
          <a:p>
            <a:r>
              <a:rPr lang="en-US" dirty="0"/>
              <a:t>Datetime</a:t>
            </a:r>
          </a:p>
          <a:p>
            <a:r>
              <a:rPr lang="en-US" dirty="0"/>
              <a:t>Boolean</a:t>
            </a:r>
          </a:p>
          <a:p>
            <a:r>
              <a:rPr lang="en-US" dirty="0"/>
              <a:t>String</a:t>
            </a:r>
          </a:p>
          <a:p>
            <a:r>
              <a:rPr lang="en-US" dirty="0"/>
              <a:t>Variant</a:t>
            </a:r>
          </a:p>
          <a:p>
            <a:r>
              <a:rPr lang="en-US" dirty="0"/>
              <a:t>Binary</a:t>
            </a:r>
            <a:endParaRPr lang="en-AT" dirty="0"/>
          </a:p>
        </p:txBody>
      </p:sp>
      <p:sp>
        <p:nvSpPr>
          <p:cNvPr id="4" name="Textfeld 3">
            <a:extLst>
              <a:ext uri="{FF2B5EF4-FFF2-40B4-BE49-F238E27FC236}">
                <a16:creationId xmlns:a16="http://schemas.microsoft.com/office/drawing/2014/main" id="{0F8EB388-3E36-4843-AE49-4384D9405BA8}"/>
              </a:ext>
            </a:extLst>
          </p:cNvPr>
          <p:cNvSpPr txBox="1"/>
          <p:nvPr/>
        </p:nvSpPr>
        <p:spPr>
          <a:xfrm>
            <a:off x="4083050" y="2339330"/>
            <a:ext cx="4711290" cy="4154984"/>
          </a:xfrm>
          <a:prstGeom prst="rect">
            <a:avLst/>
          </a:prstGeom>
          <a:noFill/>
        </p:spPr>
        <p:txBody>
          <a:bodyPr wrap="none" rtlCol="0">
            <a:spAutoFit/>
          </a:bodyPr>
          <a:lstStyle/>
          <a:p>
            <a:r>
              <a:rPr lang="en-US" sz="2400" dirty="0"/>
              <a:t>Try to guess the resulting data type:</a:t>
            </a:r>
          </a:p>
          <a:p>
            <a:endParaRPr lang="en-US" sz="2400" dirty="0"/>
          </a:p>
          <a:p>
            <a:r>
              <a:rPr lang="en-US" sz="2400" dirty="0"/>
              <a:t>= Sales[Order Date]+7</a:t>
            </a:r>
          </a:p>
          <a:p>
            <a:endParaRPr lang="en-US" sz="2400" dirty="0"/>
          </a:p>
          <a:p>
            <a:r>
              <a:rPr lang="en-US" sz="2400" dirty="0"/>
              <a:t>= Sales[Unit Price] &gt; Sales[Unit Cost]</a:t>
            </a:r>
          </a:p>
          <a:p>
            <a:endParaRPr lang="en-US" sz="2400" dirty="0"/>
          </a:p>
          <a:p>
            <a:r>
              <a:rPr lang="en-US" sz="2400" dirty="0"/>
              <a:t>= IF([measure] &gt; 0, 1, “N/A”)</a:t>
            </a:r>
          </a:p>
          <a:p>
            <a:endParaRPr lang="en-US" sz="2400" dirty="0"/>
          </a:p>
          <a:p>
            <a:r>
              <a:rPr lang="en-US" sz="2400" dirty="0"/>
              <a:t>= “10” + 32 </a:t>
            </a:r>
          </a:p>
          <a:p>
            <a:endParaRPr lang="en-US" sz="2400" dirty="0"/>
          </a:p>
          <a:p>
            <a:r>
              <a:rPr lang="en-US" sz="2400" dirty="0"/>
              <a:t>=“10” &amp; 32</a:t>
            </a:r>
            <a:endParaRPr lang="en-AT" sz="2400" dirty="0"/>
          </a:p>
        </p:txBody>
      </p:sp>
    </p:spTree>
    <p:extLst>
      <p:ext uri="{BB962C8B-B14F-4D97-AF65-F5344CB8AC3E}">
        <p14:creationId xmlns:p14="http://schemas.microsoft.com/office/powerpoint/2010/main" val="69412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5E5799-2213-4721-A728-02B295E3FBBD}"/>
              </a:ext>
            </a:extLst>
          </p:cNvPr>
          <p:cNvSpPr>
            <a:spLocks noGrp="1"/>
          </p:cNvSpPr>
          <p:nvPr>
            <p:ph type="title"/>
          </p:nvPr>
        </p:nvSpPr>
        <p:spPr/>
        <p:txBody>
          <a:bodyPr/>
          <a:lstStyle/>
          <a:p>
            <a:r>
              <a:rPr lang="en-US" dirty="0"/>
              <a:t>Empty or Missing Values</a:t>
            </a:r>
            <a:endParaRPr lang="en-AT" dirty="0"/>
          </a:p>
        </p:txBody>
      </p:sp>
      <p:sp>
        <p:nvSpPr>
          <p:cNvPr id="3" name="Inhaltsplatzhalter 2">
            <a:extLst>
              <a:ext uri="{FF2B5EF4-FFF2-40B4-BE49-F238E27FC236}">
                <a16:creationId xmlns:a16="http://schemas.microsoft.com/office/drawing/2014/main" id="{3BB7A483-7BD6-4DE3-8097-7DABA436AB1B}"/>
              </a:ext>
            </a:extLst>
          </p:cNvPr>
          <p:cNvSpPr>
            <a:spLocks noGrp="1"/>
          </p:cNvSpPr>
          <p:nvPr>
            <p:ph idx="1"/>
          </p:nvPr>
        </p:nvSpPr>
        <p:spPr/>
        <p:txBody>
          <a:bodyPr>
            <a:normAutofit fontScale="92500" lnSpcReduction="10000"/>
          </a:bodyPr>
          <a:lstStyle/>
          <a:p>
            <a:r>
              <a:rPr lang="en-US" dirty="0"/>
              <a:t>Both handled as BLANK</a:t>
            </a:r>
          </a:p>
          <a:p>
            <a:r>
              <a:rPr lang="en-US" dirty="0"/>
              <a:t>Not a real value </a:t>
            </a:r>
          </a:p>
          <a:p>
            <a:r>
              <a:rPr lang="en-US" dirty="0"/>
              <a:t>Different from empty String</a:t>
            </a:r>
          </a:p>
          <a:p>
            <a:r>
              <a:rPr lang="en-US" dirty="0"/>
              <a:t>BLANK() function can be used in Expressions</a:t>
            </a:r>
          </a:p>
          <a:p>
            <a:pPr lvl="1"/>
            <a:r>
              <a:rPr lang="en-US" dirty="0"/>
              <a:t>=IF(Sales[</a:t>
            </a:r>
            <a:r>
              <a:rPr lang="en-US" dirty="0" err="1"/>
              <a:t>DiscountPerc</a:t>
            </a:r>
            <a:r>
              <a:rPr lang="en-US" dirty="0"/>
              <a:t>] = 0, BLANK(), Sales[</a:t>
            </a:r>
            <a:r>
              <a:rPr lang="en-US" dirty="0" err="1"/>
              <a:t>DiscountPerc</a:t>
            </a:r>
            <a:r>
              <a:rPr lang="en-US" dirty="0"/>
              <a:t>]*Sales[Amount])</a:t>
            </a:r>
          </a:p>
          <a:p>
            <a:r>
              <a:rPr lang="en-US" dirty="0"/>
              <a:t>BLANK() = 0 returns TRUE as well as BLANK() = “”</a:t>
            </a:r>
          </a:p>
          <a:p>
            <a:r>
              <a:rPr lang="en-US" dirty="0"/>
              <a:t>BLANK() * 10 = BLANK()</a:t>
            </a:r>
          </a:p>
          <a:p>
            <a:r>
              <a:rPr lang="en-US" dirty="0"/>
              <a:t>BLANK() + 10 = 10</a:t>
            </a:r>
          </a:p>
          <a:p>
            <a:r>
              <a:rPr lang="en-US" dirty="0"/>
              <a:t>TRUE &amp;&amp; BLANK() = FALSE</a:t>
            </a:r>
          </a:p>
          <a:p>
            <a:r>
              <a:rPr lang="en-US" dirty="0"/>
              <a:t>TRUE || BLANK () = TRUE</a:t>
            </a:r>
          </a:p>
        </p:txBody>
      </p:sp>
    </p:spTree>
    <p:extLst>
      <p:ext uri="{BB962C8B-B14F-4D97-AF65-F5344CB8AC3E}">
        <p14:creationId xmlns:p14="http://schemas.microsoft.com/office/powerpoint/2010/main" val="631406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F30DD0-81E7-4565-A347-37EC2A68B513}"/>
              </a:ext>
            </a:extLst>
          </p:cNvPr>
          <p:cNvSpPr>
            <a:spLocks noGrp="1"/>
          </p:cNvSpPr>
          <p:nvPr>
            <p:ph type="title"/>
          </p:nvPr>
        </p:nvSpPr>
        <p:spPr/>
        <p:txBody>
          <a:bodyPr/>
          <a:lstStyle/>
          <a:p>
            <a:r>
              <a:rPr lang="en-US" dirty="0"/>
              <a:t>Calculated Columns vs Measures</a:t>
            </a:r>
            <a:endParaRPr lang="en-AT" dirty="0"/>
          </a:p>
        </p:txBody>
      </p:sp>
      <p:sp>
        <p:nvSpPr>
          <p:cNvPr id="3" name="Inhaltsplatzhalter 2">
            <a:extLst>
              <a:ext uri="{FF2B5EF4-FFF2-40B4-BE49-F238E27FC236}">
                <a16:creationId xmlns:a16="http://schemas.microsoft.com/office/drawing/2014/main" id="{3CAF544D-D72E-44A7-B117-C4263EDD50F4}"/>
              </a:ext>
            </a:extLst>
          </p:cNvPr>
          <p:cNvSpPr>
            <a:spLocks noGrp="1"/>
          </p:cNvSpPr>
          <p:nvPr>
            <p:ph sz="half" idx="1"/>
          </p:nvPr>
        </p:nvSpPr>
        <p:spPr/>
        <p:txBody>
          <a:bodyPr>
            <a:normAutofit lnSpcReduction="10000"/>
          </a:bodyPr>
          <a:lstStyle/>
          <a:p>
            <a:r>
              <a:rPr lang="en-US" dirty="0"/>
              <a:t>Stored in Memory </a:t>
            </a:r>
          </a:p>
          <a:p>
            <a:r>
              <a:rPr lang="en-US" dirty="0"/>
              <a:t>Can be used as Fields in a pivot table</a:t>
            </a:r>
          </a:p>
          <a:p>
            <a:r>
              <a:rPr lang="en-US" dirty="0"/>
              <a:t>Uses the current row as context</a:t>
            </a:r>
          </a:p>
          <a:p>
            <a:pPr marL="0" indent="0">
              <a:buNone/>
            </a:pPr>
            <a:endParaRPr lang="en-US" dirty="0"/>
          </a:p>
          <a:p>
            <a:pPr marL="0" indent="0">
              <a:buNone/>
            </a:pPr>
            <a:endParaRPr lang="en-US" dirty="0"/>
          </a:p>
          <a:p>
            <a:pPr marL="0" indent="0">
              <a:buNone/>
            </a:pPr>
            <a:r>
              <a:rPr lang="en-US" dirty="0"/>
              <a:t>Example:</a:t>
            </a:r>
          </a:p>
          <a:p>
            <a:pPr marL="0" indent="0">
              <a:buNone/>
            </a:pPr>
            <a:r>
              <a:rPr lang="en-US" dirty="0"/>
              <a:t>Sales[</a:t>
            </a:r>
            <a:r>
              <a:rPr lang="en-US" dirty="0" err="1"/>
              <a:t>GrossMargin</a:t>
            </a:r>
            <a:r>
              <a:rPr lang="en-US" dirty="0"/>
              <a:t>] = Sales[</a:t>
            </a:r>
            <a:r>
              <a:rPr lang="en-US" dirty="0" err="1"/>
              <a:t>SalesAmount</a:t>
            </a:r>
            <a:r>
              <a:rPr lang="en-US" dirty="0"/>
              <a:t>] – Sales[</a:t>
            </a:r>
            <a:r>
              <a:rPr lang="en-US" dirty="0" err="1"/>
              <a:t>TotalProductCost</a:t>
            </a:r>
            <a:r>
              <a:rPr lang="en-US" dirty="0"/>
              <a:t>]</a:t>
            </a:r>
          </a:p>
        </p:txBody>
      </p:sp>
      <p:sp>
        <p:nvSpPr>
          <p:cNvPr id="4" name="Inhaltsplatzhalter 3">
            <a:extLst>
              <a:ext uri="{FF2B5EF4-FFF2-40B4-BE49-F238E27FC236}">
                <a16:creationId xmlns:a16="http://schemas.microsoft.com/office/drawing/2014/main" id="{EE673427-2209-4C2D-BC09-68D0134429F1}"/>
              </a:ext>
            </a:extLst>
          </p:cNvPr>
          <p:cNvSpPr>
            <a:spLocks noGrp="1"/>
          </p:cNvSpPr>
          <p:nvPr>
            <p:ph sz="half" idx="2"/>
          </p:nvPr>
        </p:nvSpPr>
        <p:spPr>
          <a:xfrm>
            <a:off x="6172200" y="1825625"/>
            <a:ext cx="5721350" cy="4351338"/>
          </a:xfrm>
        </p:spPr>
        <p:txBody>
          <a:bodyPr>
            <a:normAutofit lnSpcReduction="10000"/>
          </a:bodyPr>
          <a:lstStyle/>
          <a:p>
            <a:r>
              <a:rPr lang="en-US" dirty="0"/>
              <a:t>Evaluated at runtime</a:t>
            </a:r>
          </a:p>
          <a:p>
            <a:r>
              <a:rPr lang="en-US" dirty="0"/>
              <a:t>Can be used as values in a pivot table</a:t>
            </a:r>
          </a:p>
          <a:p>
            <a:r>
              <a:rPr lang="en-US" dirty="0"/>
              <a:t>always Operates on aggregations of data under an evaluation context</a:t>
            </a:r>
          </a:p>
          <a:p>
            <a:pPr marL="0" indent="0">
              <a:buNone/>
            </a:pPr>
            <a:endParaRPr lang="en-US" dirty="0"/>
          </a:p>
          <a:p>
            <a:pPr marL="0" indent="0">
              <a:buNone/>
            </a:pPr>
            <a:r>
              <a:rPr lang="en-US" dirty="0"/>
              <a:t>Example:</a:t>
            </a:r>
          </a:p>
          <a:p>
            <a:pPr marL="0" indent="0">
              <a:buNone/>
            </a:pPr>
            <a:r>
              <a:rPr lang="en-US" dirty="0" err="1"/>
              <a:t>GrossMargin</a:t>
            </a:r>
            <a:r>
              <a:rPr lang="en-US" dirty="0"/>
              <a:t> := </a:t>
            </a:r>
          </a:p>
          <a:p>
            <a:pPr marL="0" indent="0">
              <a:buNone/>
            </a:pPr>
            <a:r>
              <a:rPr lang="en-US" dirty="0"/>
              <a:t>SUM(Sales[</a:t>
            </a:r>
            <a:r>
              <a:rPr lang="en-US" dirty="0" err="1"/>
              <a:t>SalesAmount</a:t>
            </a:r>
            <a:r>
              <a:rPr lang="en-US" dirty="0"/>
              <a:t>]) – SUM(Sales[</a:t>
            </a:r>
            <a:r>
              <a:rPr lang="en-US" dirty="0" err="1"/>
              <a:t>TotalProductCost</a:t>
            </a:r>
            <a:r>
              <a:rPr lang="en-US" dirty="0"/>
              <a:t>])</a:t>
            </a:r>
          </a:p>
        </p:txBody>
      </p:sp>
    </p:spTree>
    <p:extLst>
      <p:ext uri="{BB962C8B-B14F-4D97-AF65-F5344CB8AC3E}">
        <p14:creationId xmlns:p14="http://schemas.microsoft.com/office/powerpoint/2010/main" val="1443625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17CAF5-1F2F-4C78-879C-A37E828E47F3}"/>
              </a:ext>
            </a:extLst>
          </p:cNvPr>
          <p:cNvSpPr>
            <a:spLocks noGrp="1"/>
          </p:cNvSpPr>
          <p:nvPr>
            <p:ph type="title"/>
          </p:nvPr>
        </p:nvSpPr>
        <p:spPr/>
        <p:txBody>
          <a:bodyPr/>
          <a:lstStyle/>
          <a:p>
            <a:r>
              <a:rPr lang="en-US" dirty="0"/>
              <a:t>Evaluation Context</a:t>
            </a:r>
            <a:endParaRPr lang="en-AT" dirty="0"/>
          </a:p>
        </p:txBody>
      </p:sp>
      <p:sp>
        <p:nvSpPr>
          <p:cNvPr id="3" name="Inhaltsplatzhalter 2">
            <a:extLst>
              <a:ext uri="{FF2B5EF4-FFF2-40B4-BE49-F238E27FC236}">
                <a16:creationId xmlns:a16="http://schemas.microsoft.com/office/drawing/2014/main" id="{034D2214-8954-410B-ACBC-EE3ED7DF591C}"/>
              </a:ext>
            </a:extLst>
          </p:cNvPr>
          <p:cNvSpPr>
            <a:spLocks noGrp="1"/>
          </p:cNvSpPr>
          <p:nvPr>
            <p:ph idx="1"/>
          </p:nvPr>
        </p:nvSpPr>
        <p:spPr>
          <a:xfrm>
            <a:off x="838200" y="1825625"/>
            <a:ext cx="11236424" cy="4351338"/>
          </a:xfrm>
        </p:spPr>
        <p:txBody>
          <a:bodyPr/>
          <a:lstStyle/>
          <a:p>
            <a:r>
              <a:rPr lang="en-US" dirty="0"/>
              <a:t>Row Context</a:t>
            </a:r>
          </a:p>
          <a:p>
            <a:r>
              <a:rPr lang="en-US" dirty="0"/>
              <a:t>Filter Context</a:t>
            </a:r>
          </a:p>
          <a:p>
            <a:endParaRPr lang="en-US" dirty="0"/>
          </a:p>
          <a:p>
            <a:pPr marL="0" indent="0">
              <a:buNone/>
            </a:pPr>
            <a:r>
              <a:rPr lang="en-US" b="1" i="1" dirty="0"/>
              <a:t>“The filter context filters the model the row context iterates one table.”</a:t>
            </a:r>
          </a:p>
          <a:p>
            <a:pPr marL="0" indent="0">
              <a:buNone/>
            </a:pPr>
            <a:endParaRPr lang="en-US" b="1" i="1" dirty="0"/>
          </a:p>
          <a:p>
            <a:pPr marL="0" indent="0">
              <a:buNone/>
            </a:pPr>
            <a:endParaRPr lang="en-US" b="1" i="1" dirty="0"/>
          </a:p>
        </p:txBody>
      </p:sp>
    </p:spTree>
    <p:extLst>
      <p:ext uri="{BB962C8B-B14F-4D97-AF65-F5344CB8AC3E}">
        <p14:creationId xmlns:p14="http://schemas.microsoft.com/office/powerpoint/2010/main" val="221146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12003-E25E-4564-8BC3-C4424BD4B175}"/>
              </a:ext>
            </a:extLst>
          </p:cNvPr>
          <p:cNvSpPr>
            <a:spLocks noGrp="1"/>
          </p:cNvSpPr>
          <p:nvPr>
            <p:ph type="title"/>
          </p:nvPr>
        </p:nvSpPr>
        <p:spPr/>
        <p:txBody>
          <a:bodyPr/>
          <a:lstStyle/>
          <a:p>
            <a:r>
              <a:rPr lang="en-US" dirty="0"/>
              <a:t>Looking at our example again…</a:t>
            </a:r>
            <a:endParaRPr lang="en-AT" dirty="0"/>
          </a:p>
        </p:txBody>
      </p:sp>
      <p:sp>
        <p:nvSpPr>
          <p:cNvPr id="3" name="Inhaltsplatzhalter 2">
            <a:extLst>
              <a:ext uri="{FF2B5EF4-FFF2-40B4-BE49-F238E27FC236}">
                <a16:creationId xmlns:a16="http://schemas.microsoft.com/office/drawing/2014/main" id="{6167DA70-C68C-4016-B06D-F5A4E9377E43}"/>
              </a:ext>
            </a:extLst>
          </p:cNvPr>
          <p:cNvSpPr>
            <a:spLocks noGrp="1"/>
          </p:cNvSpPr>
          <p:nvPr>
            <p:ph idx="1"/>
          </p:nvPr>
        </p:nvSpPr>
        <p:spPr/>
        <p:txBody>
          <a:bodyPr/>
          <a:lstStyle/>
          <a:p>
            <a:endParaRPr lang="en-AT"/>
          </a:p>
        </p:txBody>
      </p:sp>
      <p:pic>
        <p:nvPicPr>
          <p:cNvPr id="5" name="Grafik 4">
            <a:extLst>
              <a:ext uri="{FF2B5EF4-FFF2-40B4-BE49-F238E27FC236}">
                <a16:creationId xmlns:a16="http://schemas.microsoft.com/office/drawing/2014/main" id="{5F438477-DE60-479B-AABF-E99F7EEBCB78}"/>
              </a:ext>
            </a:extLst>
          </p:cNvPr>
          <p:cNvPicPr>
            <a:picLocks noChangeAspect="1"/>
          </p:cNvPicPr>
          <p:nvPr/>
        </p:nvPicPr>
        <p:blipFill>
          <a:blip r:embed="rId2"/>
          <a:stretch>
            <a:fillRect/>
          </a:stretch>
        </p:blipFill>
        <p:spPr>
          <a:xfrm>
            <a:off x="903041" y="1531337"/>
            <a:ext cx="9017158" cy="5051328"/>
          </a:xfrm>
          <a:prstGeom prst="rect">
            <a:avLst/>
          </a:prstGeom>
        </p:spPr>
      </p:pic>
    </p:spTree>
    <p:extLst>
      <p:ext uri="{BB962C8B-B14F-4D97-AF65-F5344CB8AC3E}">
        <p14:creationId xmlns:p14="http://schemas.microsoft.com/office/powerpoint/2010/main" val="4218127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9C9C1C-5460-420D-8FA6-3733B2505259}"/>
              </a:ext>
            </a:extLst>
          </p:cNvPr>
          <p:cNvSpPr>
            <a:spLocks noGrp="1"/>
          </p:cNvSpPr>
          <p:nvPr>
            <p:ph type="title"/>
          </p:nvPr>
        </p:nvSpPr>
        <p:spPr/>
        <p:txBody>
          <a:bodyPr/>
          <a:lstStyle/>
          <a:p>
            <a:r>
              <a:rPr lang="en-US" dirty="0"/>
              <a:t>Row Context</a:t>
            </a:r>
            <a:endParaRPr lang="en-AT" dirty="0"/>
          </a:p>
        </p:txBody>
      </p:sp>
      <p:sp>
        <p:nvSpPr>
          <p:cNvPr id="3" name="Inhaltsplatzhalter 2">
            <a:extLst>
              <a:ext uri="{FF2B5EF4-FFF2-40B4-BE49-F238E27FC236}">
                <a16:creationId xmlns:a16="http://schemas.microsoft.com/office/drawing/2014/main" id="{CCCF49F7-8DB3-4BA8-84EE-32C281D323AC}"/>
              </a:ext>
            </a:extLst>
          </p:cNvPr>
          <p:cNvSpPr>
            <a:spLocks noGrp="1"/>
          </p:cNvSpPr>
          <p:nvPr>
            <p:ph idx="1"/>
          </p:nvPr>
        </p:nvSpPr>
        <p:spPr/>
        <p:txBody>
          <a:bodyPr/>
          <a:lstStyle/>
          <a:p>
            <a:r>
              <a:rPr lang="en-US" dirty="0"/>
              <a:t>is an iterator (like a cursor)</a:t>
            </a:r>
          </a:p>
          <a:p>
            <a:r>
              <a:rPr lang="en-US" dirty="0"/>
              <a:t>It scans a table and for each row allows an expression to access each column in that row. </a:t>
            </a:r>
          </a:p>
          <a:p>
            <a:endParaRPr lang="en-US" dirty="0"/>
          </a:p>
          <a:p>
            <a:r>
              <a:rPr lang="en-US" dirty="0"/>
              <a:t>Example Expression:</a:t>
            </a:r>
          </a:p>
          <a:p>
            <a:pPr marL="0" indent="0">
              <a:buNone/>
            </a:pPr>
            <a:r>
              <a:rPr lang="de-AT" sz="1800" dirty="0">
                <a:solidFill>
                  <a:srgbClr val="484848"/>
                </a:solidFill>
                <a:latin typeface="Tahoma" panose="020B0604030504040204" pitchFamily="34" charset="0"/>
              </a:rPr>
              <a:t>= </a:t>
            </a:r>
            <a:r>
              <a:rPr lang="de-AT" sz="1800" dirty="0" err="1">
                <a:solidFill>
                  <a:srgbClr val="0000FF"/>
                </a:solidFill>
                <a:latin typeface="Tahoma" panose="020B0604030504040204" pitchFamily="34" charset="0"/>
              </a:rPr>
              <a:t>if</a:t>
            </a:r>
            <a:r>
              <a:rPr lang="de-AT" sz="1800" dirty="0">
                <a:solidFill>
                  <a:srgbClr val="484848"/>
                </a:solidFill>
                <a:latin typeface="Tahoma" panose="020B0604030504040204" pitchFamily="34" charset="0"/>
              </a:rPr>
              <a:t> ([Bankleitzahl] = 33078; </a:t>
            </a:r>
            <a:r>
              <a:rPr lang="de-AT" sz="1800" dirty="0">
                <a:solidFill>
                  <a:srgbClr val="A31515"/>
                </a:solidFill>
                <a:latin typeface="Tahoma" panose="020B0604030504040204" pitchFamily="34" charset="0"/>
              </a:rPr>
              <a:t>"</a:t>
            </a:r>
            <a:r>
              <a:rPr lang="de-AT" sz="1800" dirty="0" err="1">
                <a:solidFill>
                  <a:srgbClr val="A31515"/>
                </a:solidFill>
                <a:latin typeface="Tahoma" panose="020B0604030504040204" pitchFamily="34" charset="0"/>
              </a:rPr>
              <a:t>Purbach</a:t>
            </a:r>
            <a:r>
              <a:rPr lang="de-AT" sz="1800" dirty="0">
                <a:solidFill>
                  <a:srgbClr val="A31515"/>
                </a:solidFill>
                <a:latin typeface="Tahoma" panose="020B0604030504040204" pitchFamily="34" charset="0"/>
              </a:rPr>
              <a:t>"</a:t>
            </a:r>
            <a:r>
              <a:rPr lang="de-AT" sz="1800" dirty="0">
                <a:solidFill>
                  <a:srgbClr val="484848"/>
                </a:solidFill>
                <a:latin typeface="Tahoma" panose="020B0604030504040204" pitchFamily="34" charset="0"/>
              </a:rPr>
              <a:t>;</a:t>
            </a:r>
            <a:r>
              <a:rPr lang="de-AT" sz="1800" dirty="0">
                <a:solidFill>
                  <a:srgbClr val="A31515"/>
                </a:solidFill>
                <a:latin typeface="Tahoma" panose="020B0604030504040204" pitchFamily="34" charset="0"/>
              </a:rPr>
              <a:t>"Bruck"</a:t>
            </a:r>
            <a:r>
              <a:rPr lang="de-AT" sz="1800" dirty="0">
                <a:solidFill>
                  <a:srgbClr val="484848"/>
                </a:solidFill>
                <a:latin typeface="Tahoma" panose="020B0604030504040204" pitchFamily="34" charset="0"/>
              </a:rPr>
              <a:t>)</a:t>
            </a:r>
          </a:p>
          <a:p>
            <a:pPr marL="0" indent="0">
              <a:buNone/>
            </a:pPr>
            <a:endParaRPr lang="de-AT" sz="1800" dirty="0">
              <a:solidFill>
                <a:srgbClr val="484848"/>
              </a:solidFill>
              <a:latin typeface="Tahoma" panose="020B0604030504040204" pitchFamily="34" charset="0"/>
            </a:endParaRPr>
          </a:p>
          <a:p>
            <a:pPr marL="0" indent="0">
              <a:buNone/>
            </a:pPr>
            <a:r>
              <a:rPr lang="de-AT" sz="1800" dirty="0" err="1">
                <a:solidFill>
                  <a:srgbClr val="484848"/>
                </a:solidFill>
                <a:latin typeface="Tahoma" panose="020B0604030504040204" pitchFamily="34" charset="0"/>
              </a:rPr>
              <a:t>Besides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calculated</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columns</a:t>
            </a:r>
            <a:r>
              <a:rPr lang="de-AT" sz="1800" dirty="0">
                <a:solidFill>
                  <a:srgbClr val="484848"/>
                </a:solidFill>
                <a:latin typeface="Tahoma" panose="020B0604030504040204" pitchFamily="34" charset="0"/>
              </a:rPr>
              <a:t> in </a:t>
            </a:r>
            <a:r>
              <a:rPr lang="de-AT" sz="1800" dirty="0" err="1">
                <a:solidFill>
                  <a:srgbClr val="484848"/>
                </a:solidFill>
                <a:latin typeface="Tahoma" panose="020B0604030504040204" pitchFamily="34" charset="0"/>
              </a:rPr>
              <a:t>tables</a:t>
            </a:r>
            <a:r>
              <a:rPr lang="de-AT" sz="1800" dirty="0">
                <a:solidFill>
                  <a:srgbClr val="484848"/>
                </a:solidFill>
                <a:latin typeface="Tahoma" panose="020B0604030504040204" pitchFamily="34" charset="0"/>
              </a:rPr>
              <a:t> also </a:t>
            </a:r>
            <a:r>
              <a:rPr lang="de-AT" sz="1800" dirty="0" err="1">
                <a:solidFill>
                  <a:srgbClr val="484848"/>
                </a:solidFill>
                <a:latin typeface="Tahoma" panose="020B0604030504040204" pitchFamily="34" charset="0"/>
              </a:rPr>
              <a:t>many</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functions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create</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iterators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row</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contexts</a:t>
            </a:r>
            <a:r>
              <a:rPr lang="de-AT" sz="1800" dirty="0">
                <a:solidFill>
                  <a:srgbClr val="484848"/>
                </a:solidFill>
                <a:latin typeface="Tahoma" panose="020B0604030504040204" pitchFamily="34" charset="0"/>
              </a:rPr>
              <a:t>)! </a:t>
            </a:r>
          </a:p>
          <a:p>
            <a:pPr marL="0" indent="0">
              <a:buNone/>
            </a:pPr>
            <a:r>
              <a:rPr lang="de-AT" sz="1800" dirty="0" err="1">
                <a:solidFill>
                  <a:srgbClr val="484848"/>
                </a:solidFill>
                <a:latin typeface="Tahoma" panose="020B0604030504040204" pitchFamily="34" charset="0"/>
              </a:rPr>
              <a:t>For</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example</a:t>
            </a:r>
            <a:r>
              <a:rPr lang="de-AT" sz="1800" dirty="0">
                <a:solidFill>
                  <a:srgbClr val="484848"/>
                </a:solidFill>
                <a:latin typeface="Tahoma" panose="020B0604030504040204" pitchFamily="34" charset="0"/>
              </a:rPr>
              <a:t> all </a:t>
            </a:r>
            <a:r>
              <a:rPr lang="de-AT" sz="1800" dirty="0" err="1">
                <a:solidFill>
                  <a:srgbClr val="484848"/>
                </a:solidFill>
                <a:latin typeface="Tahoma" panose="020B0604030504040204" pitchFamily="34" charset="0"/>
              </a:rPr>
              <a:t>aggregators</a:t>
            </a:r>
            <a:r>
              <a:rPr lang="de-AT" sz="1800" dirty="0">
                <a:solidFill>
                  <a:srgbClr val="484848"/>
                </a:solidFill>
                <a:latin typeface="Tahoma" panose="020B0604030504040204" pitchFamily="34" charset="0"/>
              </a:rPr>
              <a:t> like SUM (, MIN, MAX, AVG,…) </a:t>
            </a:r>
            <a:r>
              <a:rPr lang="de-AT" sz="1800" dirty="0" err="1">
                <a:solidFill>
                  <a:srgbClr val="484848"/>
                </a:solidFill>
                <a:latin typeface="Tahoma" panose="020B0604030504040204" pitchFamily="34" charset="0"/>
              </a:rPr>
              <a:t>that</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is</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syntax</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sugar</a:t>
            </a:r>
            <a:r>
              <a:rPr lang="de-AT" sz="1800" dirty="0">
                <a:solidFill>
                  <a:srgbClr val="484848"/>
                </a:solidFill>
                <a:latin typeface="Tahoma" panose="020B0604030504040204" pitchFamily="34" charset="0"/>
              </a:rPr>
              <a:t> </a:t>
            </a:r>
            <a:r>
              <a:rPr lang="de-AT" sz="1800" dirty="0" err="1">
                <a:solidFill>
                  <a:srgbClr val="484848"/>
                </a:solidFill>
                <a:latin typeface="Tahoma" panose="020B0604030504040204" pitchFamily="34" charset="0"/>
              </a:rPr>
              <a:t>for</a:t>
            </a:r>
            <a:r>
              <a:rPr lang="de-AT" sz="1800" dirty="0">
                <a:solidFill>
                  <a:srgbClr val="484848"/>
                </a:solidFill>
                <a:latin typeface="Tahoma" panose="020B0604030504040204" pitchFamily="34" charset="0"/>
              </a:rPr>
              <a:t> SUMX (&lt;</a:t>
            </a:r>
            <a:r>
              <a:rPr lang="de-AT" sz="1800" dirty="0" err="1">
                <a:solidFill>
                  <a:srgbClr val="484848"/>
                </a:solidFill>
                <a:latin typeface="Tahoma" panose="020B0604030504040204" pitchFamily="34" charset="0"/>
              </a:rPr>
              <a:t>table</a:t>
            </a:r>
            <a:r>
              <a:rPr lang="de-AT" sz="1800" dirty="0">
                <a:solidFill>
                  <a:srgbClr val="484848"/>
                </a:solidFill>
                <a:latin typeface="Tahoma" panose="020B0604030504040204" pitchFamily="34" charset="0"/>
              </a:rPr>
              <a:t>&gt;, ‘</a:t>
            </a:r>
            <a:r>
              <a:rPr lang="de-AT" sz="1800" dirty="0" err="1">
                <a:solidFill>
                  <a:srgbClr val="484848"/>
                </a:solidFill>
                <a:latin typeface="Tahoma" panose="020B0604030504040204" pitchFamily="34" charset="0"/>
              </a:rPr>
              <a:t>table</a:t>
            </a:r>
            <a:r>
              <a:rPr lang="de-AT" sz="1800" dirty="0">
                <a:solidFill>
                  <a:srgbClr val="484848"/>
                </a:solidFill>
                <a:latin typeface="Tahoma" panose="020B0604030504040204" pitchFamily="34" charset="0"/>
              </a:rPr>
              <a:t>‘[</a:t>
            </a:r>
            <a:r>
              <a:rPr lang="de-AT" sz="1800" dirty="0" err="1">
                <a:solidFill>
                  <a:srgbClr val="484848"/>
                </a:solidFill>
                <a:latin typeface="Tahoma" panose="020B0604030504040204" pitchFamily="34" charset="0"/>
              </a:rPr>
              <a:t>Column</a:t>
            </a:r>
            <a:r>
              <a:rPr lang="de-AT" sz="1800" dirty="0">
                <a:solidFill>
                  <a:srgbClr val="484848"/>
                </a:solidFill>
                <a:latin typeface="Tahoma" panose="020B0604030504040204" pitchFamily="34" charset="0"/>
              </a:rPr>
              <a:t>])</a:t>
            </a:r>
            <a:endParaRPr lang="en-AT" dirty="0"/>
          </a:p>
        </p:txBody>
      </p:sp>
    </p:spTree>
    <p:extLst>
      <p:ext uri="{BB962C8B-B14F-4D97-AF65-F5344CB8AC3E}">
        <p14:creationId xmlns:p14="http://schemas.microsoft.com/office/powerpoint/2010/main" val="793809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C0D9E-3853-4E38-9B4D-1FE663453D79}"/>
              </a:ext>
            </a:extLst>
          </p:cNvPr>
          <p:cNvSpPr>
            <a:spLocks noGrp="1"/>
          </p:cNvSpPr>
          <p:nvPr>
            <p:ph type="title"/>
          </p:nvPr>
        </p:nvSpPr>
        <p:spPr/>
        <p:txBody>
          <a:bodyPr/>
          <a:lstStyle/>
          <a:p>
            <a:r>
              <a:rPr lang="en-US" dirty="0"/>
              <a:t>Filter Context</a:t>
            </a:r>
            <a:endParaRPr lang="en-AT" dirty="0"/>
          </a:p>
        </p:txBody>
      </p:sp>
      <p:pic>
        <p:nvPicPr>
          <p:cNvPr id="14" name="Grafik 13">
            <a:extLst>
              <a:ext uri="{FF2B5EF4-FFF2-40B4-BE49-F238E27FC236}">
                <a16:creationId xmlns:a16="http://schemas.microsoft.com/office/drawing/2014/main" id="{DB666517-7E8F-42E8-BDDB-8B56D0D63B03}"/>
              </a:ext>
            </a:extLst>
          </p:cNvPr>
          <p:cNvPicPr>
            <a:picLocks noChangeAspect="1"/>
          </p:cNvPicPr>
          <p:nvPr/>
        </p:nvPicPr>
        <p:blipFill>
          <a:blip r:embed="rId2"/>
          <a:stretch>
            <a:fillRect/>
          </a:stretch>
        </p:blipFill>
        <p:spPr>
          <a:xfrm>
            <a:off x="1046020" y="1699384"/>
            <a:ext cx="6773827" cy="3459232"/>
          </a:xfrm>
          <a:prstGeom prst="rect">
            <a:avLst/>
          </a:prstGeom>
        </p:spPr>
      </p:pic>
      <p:sp>
        <p:nvSpPr>
          <p:cNvPr id="6" name="Rechteck 5">
            <a:extLst>
              <a:ext uri="{FF2B5EF4-FFF2-40B4-BE49-F238E27FC236}">
                <a16:creationId xmlns:a16="http://schemas.microsoft.com/office/drawing/2014/main" id="{65A7F534-A913-4D67-BE24-FC78B3EAC164}"/>
              </a:ext>
            </a:extLst>
          </p:cNvPr>
          <p:cNvSpPr/>
          <p:nvPr/>
        </p:nvSpPr>
        <p:spPr>
          <a:xfrm>
            <a:off x="4004050" y="261285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
        <p:nvSpPr>
          <p:cNvPr id="16" name="Sprechblase: rechteckig 15">
            <a:extLst>
              <a:ext uri="{FF2B5EF4-FFF2-40B4-BE49-F238E27FC236}">
                <a16:creationId xmlns:a16="http://schemas.microsoft.com/office/drawing/2014/main" id="{E982CE82-ED08-44AC-83FC-4270F0136F90}"/>
              </a:ext>
            </a:extLst>
          </p:cNvPr>
          <p:cNvSpPr/>
          <p:nvPr/>
        </p:nvSpPr>
        <p:spPr>
          <a:xfrm>
            <a:off x="8700999" y="306693"/>
            <a:ext cx="3112368" cy="4094922"/>
          </a:xfrm>
          <a:prstGeom prst="wedgeRectCallout">
            <a:avLst>
              <a:gd name="adj1" fmla="val -182855"/>
              <a:gd name="adj2" fmla="val 9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DimBuchungskonten</a:t>
            </a:r>
            <a:r>
              <a:rPr lang="en-US" dirty="0"/>
              <a:t> tuple: Column </a:t>
            </a:r>
            <a:r>
              <a:rPr lang="en-US" dirty="0" err="1"/>
              <a:t>Bezeichnung</a:t>
            </a:r>
            <a:r>
              <a:rPr lang="en-US" dirty="0"/>
              <a:t>: “</a:t>
            </a:r>
            <a:r>
              <a:rPr lang="en-US" dirty="0" err="1"/>
              <a:t>Eigenkapital</a:t>
            </a:r>
            <a:r>
              <a:rPr lang="en-US" dirty="0"/>
              <a:t>”</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18" name="Sprechblase: rechteckig 17">
            <a:extLst>
              <a:ext uri="{FF2B5EF4-FFF2-40B4-BE49-F238E27FC236}">
                <a16:creationId xmlns:a16="http://schemas.microsoft.com/office/drawing/2014/main" id="{D0B8038D-CEC1-4763-879C-914ACA16920B}"/>
              </a:ext>
            </a:extLst>
          </p:cNvPr>
          <p:cNvSpPr/>
          <p:nvPr/>
        </p:nvSpPr>
        <p:spPr>
          <a:xfrm>
            <a:off x="8756848" y="4651513"/>
            <a:ext cx="3226904" cy="2056262"/>
          </a:xfrm>
          <a:prstGeom prst="wedgeRectCallout">
            <a:avLst>
              <a:gd name="adj1" fmla="val -180495"/>
              <a:gd name="adj2" fmla="val -94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Context for this cell:</a:t>
            </a:r>
          </a:p>
          <a:p>
            <a:pPr algn="ctr"/>
            <a:endParaRPr lang="en-US" dirty="0"/>
          </a:p>
          <a:p>
            <a:pPr algn="ctr"/>
            <a:r>
              <a:rPr lang="en-US" dirty="0"/>
              <a:t>From Table </a:t>
            </a:r>
            <a:r>
              <a:rPr lang="en-US" dirty="0" err="1"/>
              <a:t>FactBuchungen</a:t>
            </a:r>
            <a:r>
              <a:rPr lang="en-US" dirty="0"/>
              <a:t> Column </a:t>
            </a:r>
            <a:r>
              <a:rPr lang="en-US" dirty="0" err="1"/>
              <a:t>Bankleitzahl</a:t>
            </a:r>
            <a:r>
              <a:rPr lang="en-US" dirty="0"/>
              <a:t>: 33078</a:t>
            </a:r>
          </a:p>
          <a:p>
            <a:pPr algn="ctr"/>
            <a:endParaRPr lang="en-US" dirty="0"/>
          </a:p>
          <a:p>
            <a:pPr algn="ctr"/>
            <a:r>
              <a:rPr lang="en-US" dirty="0"/>
              <a:t>From table  </a:t>
            </a:r>
            <a:r>
              <a:rPr lang="en-US" dirty="0" err="1"/>
              <a:t>DimDates</a:t>
            </a:r>
            <a:r>
              <a:rPr lang="en-US" dirty="0"/>
              <a:t> Column Year: 2020</a:t>
            </a:r>
            <a:endParaRPr lang="en-AT" dirty="0"/>
          </a:p>
        </p:txBody>
      </p:sp>
      <p:sp>
        <p:nvSpPr>
          <p:cNvPr id="20" name="Rechteck 19">
            <a:extLst>
              <a:ext uri="{FF2B5EF4-FFF2-40B4-BE49-F238E27FC236}">
                <a16:creationId xmlns:a16="http://schemas.microsoft.com/office/drawing/2014/main" id="{D1DC6EC7-90A7-44E8-A9AE-C6F195ADF1FD}"/>
              </a:ext>
            </a:extLst>
          </p:cNvPr>
          <p:cNvSpPr/>
          <p:nvPr/>
        </p:nvSpPr>
        <p:spPr>
          <a:xfrm>
            <a:off x="4004050" y="3526324"/>
            <a:ext cx="477079" cy="205637"/>
          </a:xfrm>
          <a:prstGeom prst="rect">
            <a:avLst/>
          </a:prstGeom>
          <a:noFill/>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T"/>
          </a:p>
        </p:txBody>
      </p:sp>
    </p:spTree>
    <p:extLst>
      <p:ext uri="{BB962C8B-B14F-4D97-AF65-F5344CB8AC3E}">
        <p14:creationId xmlns:p14="http://schemas.microsoft.com/office/powerpoint/2010/main" val="3140871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42184D-7F35-4FF3-821A-5F65A3507883}"/>
              </a:ext>
            </a:extLst>
          </p:cNvPr>
          <p:cNvSpPr>
            <a:spLocks noGrp="1"/>
          </p:cNvSpPr>
          <p:nvPr>
            <p:ph type="title"/>
          </p:nvPr>
        </p:nvSpPr>
        <p:spPr/>
        <p:txBody>
          <a:bodyPr/>
          <a:lstStyle/>
          <a:p>
            <a:r>
              <a:rPr lang="en-US" dirty="0"/>
              <a:t>CALCULATE to overwrite the FILTER-Context</a:t>
            </a:r>
            <a:endParaRPr lang="en-AT" dirty="0"/>
          </a:p>
        </p:txBody>
      </p:sp>
      <p:sp>
        <p:nvSpPr>
          <p:cNvPr id="3" name="Inhaltsplatzhalter 2">
            <a:extLst>
              <a:ext uri="{FF2B5EF4-FFF2-40B4-BE49-F238E27FC236}">
                <a16:creationId xmlns:a16="http://schemas.microsoft.com/office/drawing/2014/main" id="{8A690DB0-BE18-4353-9FB8-5A17F82F069C}"/>
              </a:ext>
            </a:extLst>
          </p:cNvPr>
          <p:cNvSpPr>
            <a:spLocks noGrp="1"/>
          </p:cNvSpPr>
          <p:nvPr>
            <p:ph idx="1"/>
          </p:nvPr>
        </p:nvSpPr>
        <p:spPr/>
        <p:txBody>
          <a:bodyPr/>
          <a:lstStyle/>
          <a:p>
            <a:endParaRPr lang="de-AT" dirty="0"/>
          </a:p>
          <a:p>
            <a:endParaRPr lang="de-AT" dirty="0"/>
          </a:p>
          <a:p>
            <a:endParaRPr lang="de-AT" dirty="0"/>
          </a:p>
          <a:p>
            <a:r>
              <a:rPr lang="de-AT" dirty="0"/>
              <a:t>Eigenkapital:= CALCULATE([Gesamtbetrag];'</a:t>
            </a:r>
            <a:r>
              <a:rPr lang="de-AT" dirty="0" err="1"/>
              <a:t>DimBuchungskonten</a:t>
            </a:r>
            <a:r>
              <a:rPr lang="de-AT" dirty="0"/>
              <a:t>'[Bezeichnung] = "Eigenkapital")*-1</a:t>
            </a:r>
            <a:endParaRPr lang="en-AT" dirty="0"/>
          </a:p>
        </p:txBody>
      </p:sp>
    </p:spTree>
    <p:extLst>
      <p:ext uri="{BB962C8B-B14F-4D97-AF65-F5344CB8AC3E}">
        <p14:creationId xmlns:p14="http://schemas.microsoft.com/office/powerpoint/2010/main" val="1272195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3"/>
          <a:stretch>
            <a:fillRect/>
          </a:stretch>
        </p:blipFill>
        <p:spPr>
          <a:xfrm>
            <a:off x="436839" y="1690689"/>
            <a:ext cx="4963115" cy="4480738"/>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4"/>
          <a:stretch>
            <a:fillRect/>
          </a:stretch>
        </p:blipFill>
        <p:spPr>
          <a:xfrm>
            <a:off x="6659494" y="1528243"/>
            <a:ext cx="4694305" cy="4630429"/>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normAutofit lnSpcReduction="10000"/>
          </a:bodyPr>
          <a:lstStyle/>
          <a:p>
            <a:pPr marL="0" indent="0">
              <a:buNone/>
            </a:pPr>
            <a:r>
              <a:rPr lang="de-AT" dirty="0"/>
              <a:t>Tabular Model</a:t>
            </a:r>
          </a:p>
          <a:p>
            <a:r>
              <a:rPr lang="de-AT" dirty="0"/>
              <a:t>Speaks DAX and MDX (for </a:t>
            </a:r>
            <a:r>
              <a:rPr lang="de-AT" dirty="0" err="1"/>
              <a:t>Queries</a:t>
            </a:r>
            <a:r>
              <a:rPr lang="de-AT" dirty="0"/>
              <a:t>)</a:t>
            </a:r>
          </a:p>
          <a:p>
            <a:r>
              <a:rPr lang="de-AT" dirty="0" err="1"/>
              <a:t>Requires</a:t>
            </a:r>
            <a:r>
              <a:rPr lang="de-AT" dirty="0"/>
              <a:t> clean </a:t>
            </a:r>
            <a:r>
              <a:rPr lang="de-AT" dirty="0" err="1"/>
              <a:t>single</a:t>
            </a:r>
            <a:r>
              <a:rPr lang="de-AT" dirty="0"/>
              <a:t> </a:t>
            </a:r>
            <a:r>
              <a:rPr lang="de-AT" dirty="0" err="1"/>
              <a:t>column</a:t>
            </a:r>
            <a:r>
              <a:rPr lang="de-AT" dirty="0"/>
              <a:t> </a:t>
            </a:r>
            <a:r>
              <a:rPr lang="de-AT" dirty="0" err="1"/>
              <a:t>surrogate</a:t>
            </a:r>
            <a:r>
              <a:rPr lang="de-AT" dirty="0"/>
              <a:t> </a:t>
            </a:r>
            <a:r>
              <a:rPr lang="de-AT" dirty="0" err="1"/>
              <a:t>keys</a:t>
            </a:r>
            <a:endParaRPr lang="de-AT" dirty="0"/>
          </a:p>
          <a:p>
            <a:r>
              <a:rPr lang="de-AT" dirty="0" err="1"/>
              <a:t>No</a:t>
            </a:r>
            <a:r>
              <a:rPr lang="de-AT" dirty="0"/>
              <a:t> </a:t>
            </a:r>
            <a:r>
              <a:rPr lang="de-AT" dirty="0" err="1"/>
              <a:t>Dimensions</a:t>
            </a:r>
            <a:r>
              <a:rPr lang="de-AT" dirty="0"/>
              <a:t>, </a:t>
            </a:r>
            <a:r>
              <a:rPr lang="de-AT" dirty="0" err="1"/>
              <a:t>no</a:t>
            </a:r>
            <a:r>
              <a:rPr lang="de-AT" dirty="0"/>
              <a:t> Members, Model </a:t>
            </a:r>
            <a:r>
              <a:rPr lang="de-AT" dirty="0" err="1"/>
              <a:t>consists</a:t>
            </a:r>
            <a:r>
              <a:rPr lang="de-AT" dirty="0"/>
              <a:t> </a:t>
            </a:r>
            <a:r>
              <a:rPr lang="de-AT" dirty="0" err="1"/>
              <a:t>of</a:t>
            </a:r>
            <a:r>
              <a:rPr lang="de-AT" dirty="0"/>
              <a:t> </a:t>
            </a:r>
            <a:r>
              <a:rPr lang="de-AT" dirty="0" err="1"/>
              <a:t>tables</a:t>
            </a:r>
            <a:r>
              <a:rPr lang="de-AT" dirty="0"/>
              <a:t> and </a:t>
            </a:r>
            <a:r>
              <a:rPr lang="de-AT" dirty="0" err="1"/>
              <a:t>relationships</a:t>
            </a:r>
            <a:endParaRPr lang="de-AT" dirty="0"/>
          </a:p>
          <a:p>
            <a:r>
              <a:rPr lang="de-AT" dirty="0" err="1"/>
              <a:t>Uses</a:t>
            </a:r>
            <a:r>
              <a:rPr lang="de-AT" dirty="0"/>
              <a:t> Filters </a:t>
            </a:r>
            <a:r>
              <a:rPr lang="de-AT" dirty="0" err="1"/>
              <a:t>instead</a:t>
            </a:r>
            <a:r>
              <a:rPr lang="de-AT" dirty="0"/>
              <a:t> </a:t>
            </a:r>
            <a:r>
              <a:rPr lang="de-AT" dirty="0" err="1"/>
              <a:t>of</a:t>
            </a:r>
            <a:r>
              <a:rPr lang="de-AT" dirty="0"/>
              <a:t> </a:t>
            </a:r>
            <a:r>
              <a:rPr lang="de-AT" dirty="0" err="1"/>
              <a:t>using</a:t>
            </a:r>
            <a:r>
              <a:rPr lang="de-AT" dirty="0"/>
              <a:t> </a:t>
            </a:r>
            <a:r>
              <a:rPr lang="de-AT" dirty="0" err="1"/>
              <a:t>Hierarchies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normAutofit lnSpcReduction="10000"/>
          </a:bodyPr>
          <a:lstStyle/>
          <a:p>
            <a:pPr marL="0" indent="0">
              <a:buNone/>
            </a:pPr>
            <a:r>
              <a:rPr lang="de-AT" dirty="0"/>
              <a:t>Multidimensional Model</a:t>
            </a:r>
          </a:p>
          <a:p>
            <a:r>
              <a:rPr lang="en-US" dirty="0"/>
              <a:t>Speaks MDX only</a:t>
            </a:r>
          </a:p>
          <a:p>
            <a:r>
              <a:rPr lang="en-US" dirty="0"/>
              <a:t>Can also work with composite keys</a:t>
            </a:r>
          </a:p>
          <a:p>
            <a:r>
              <a:rPr lang="en-US" dirty="0"/>
              <a:t>Model defines a multidimensional space </a:t>
            </a:r>
          </a:p>
          <a:p>
            <a:r>
              <a:rPr lang="en-US" dirty="0"/>
              <a:t>Hierarchies &amp; Scope are critical concepts</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will perform faster in general</a:t>
            </a:r>
          </a:p>
          <a:p>
            <a:r>
              <a:rPr lang="en-US" sz="2800" dirty="0">
                <a:solidFill>
                  <a:schemeClr val="tx1"/>
                </a:solidFill>
              </a:rPr>
              <a:t>Does not Require a Great Deal of Performance Tuning</a:t>
            </a:r>
          </a:p>
          <a:p>
            <a:r>
              <a:rPr lang="en-US" sz="2800" dirty="0">
                <a:solidFill>
                  <a:schemeClr val="tx1"/>
                </a:solidFill>
              </a:rPr>
              <a:t>Great </a:t>
            </a:r>
            <a:r>
              <a:rPr lang="en-US" dirty="0"/>
              <a:t>for </a:t>
            </a:r>
            <a:r>
              <a:rPr lang="en-US" sz="2800" dirty="0">
                <a:solidFill>
                  <a:schemeClr val="tx1"/>
                </a:solidFill>
              </a:rPr>
              <a:t>Low Granularity Data analysis</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data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err="1"/>
              <a:t>dynamic</a:t>
            </a:r>
            <a:r>
              <a:rPr lang="de-AT" dirty="0"/>
              <a:t> </a:t>
            </a:r>
            <a:r>
              <a:rPr lang="de-AT" dirty="0" err="1"/>
              <a:t>row</a:t>
            </a:r>
            <a:r>
              <a:rPr lang="de-AT" dirty="0"/>
              <a:t> </a:t>
            </a:r>
            <a:r>
              <a:rPr lang="de-AT" dirty="0" err="1"/>
              <a:t>level</a:t>
            </a:r>
            <a:r>
              <a:rPr lang="de-AT" dirty="0"/>
              <a:t> </a:t>
            </a:r>
            <a:r>
              <a:rPr lang="de-AT" dirty="0" err="1"/>
              <a:t>security</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r>
              <a:rPr lang="de-AT" dirty="0" err="1"/>
              <a:t>Tabular</a:t>
            </a:r>
            <a:r>
              <a:rPr lang="de-AT" dirty="0"/>
              <a:t>-Model </a:t>
            </a:r>
            <a:r>
              <a:rPr lang="de-AT" dirty="0" err="1"/>
              <a:t>for</a:t>
            </a:r>
            <a:r>
              <a:rPr lang="de-AT" dirty="0"/>
              <a:t> Financial Reporting</a:t>
            </a:r>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2465</Words>
  <Application>Microsoft Office PowerPoint</Application>
  <PresentationFormat>Breitbild</PresentationFormat>
  <Paragraphs>414</Paragraphs>
  <Slides>39</Slides>
  <Notes>21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39</vt:i4>
      </vt:variant>
    </vt:vector>
  </HeadingPairs>
  <TitlesOfParts>
    <vt:vector size="45" baseType="lpstr">
      <vt:lpstr>Arial</vt:lpstr>
      <vt:lpstr>Calibri</vt:lpstr>
      <vt:lpstr>Calibri Light</vt:lpstr>
      <vt:lpstr>Consolas</vt:lpstr>
      <vt:lpstr>Tahoma</vt:lpstr>
      <vt:lpstr>Office Theme</vt:lpstr>
      <vt:lpstr>Tabular-Model for Financial Reporting</vt:lpstr>
      <vt:lpstr>Agenda</vt:lpstr>
      <vt:lpstr>Comparing Tabular Model (InMemory) to Multidimensional Modelling (MOLAP)</vt:lpstr>
      <vt:lpstr>Tabular Model vs Multidimensional Model</vt:lpstr>
      <vt:lpstr>Development</vt:lpstr>
      <vt:lpstr>Scalability</vt:lpstr>
      <vt:lpstr>Performance</vt:lpstr>
      <vt:lpstr>dynamic row level security</vt:lpstr>
      <vt:lpstr>Operatives Systeme</vt:lpstr>
      <vt:lpstr>Beispielbuchungen</vt:lpstr>
      <vt:lpstr>Beispielbuchungen</vt:lpstr>
      <vt:lpstr>Relationales Datawarehouse</vt:lpstr>
      <vt:lpstr>Tabular Model</vt:lpstr>
      <vt:lpstr>Implementing Row Level Security in TM</vt:lpstr>
      <vt:lpstr>Implementing Row Level Security in TM</vt:lpstr>
      <vt:lpstr>Implementing Row Level Security in TM</vt:lpstr>
      <vt:lpstr>Implementing Row Level Security in SQL Server</vt:lpstr>
      <vt:lpstr>Implementing Row Level Security in SQL Server</vt:lpstr>
      <vt:lpstr>Demo!</vt:lpstr>
      <vt:lpstr>Direct Query vs Inmemory</vt:lpstr>
      <vt:lpstr>Direct Query vs Inmemory</vt:lpstr>
      <vt:lpstr>Direct Query vs Inmemory</vt:lpstr>
      <vt:lpstr>PowerPoint-Präsentation</vt:lpstr>
      <vt:lpstr>Processing Options</vt:lpstr>
      <vt:lpstr>Processing Options</vt:lpstr>
      <vt:lpstr>Deployment</vt:lpstr>
      <vt:lpstr>Deployment</vt:lpstr>
      <vt:lpstr>Short Introduction to DAX</vt:lpstr>
      <vt:lpstr>Syntax</vt:lpstr>
      <vt:lpstr>Dax operators</vt:lpstr>
      <vt:lpstr>Data Types and type handling</vt:lpstr>
      <vt:lpstr>Empty or Missing Values</vt:lpstr>
      <vt:lpstr>Calculated Columns vs Measures</vt:lpstr>
      <vt:lpstr>Evaluation Context</vt:lpstr>
      <vt:lpstr>Looking at our example again…</vt:lpstr>
      <vt:lpstr>Row Context</vt:lpstr>
      <vt:lpstr>Filter Context</vt:lpstr>
      <vt:lpstr>CALCULATE to overwrite the FILTER-Context</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131</cp:revision>
  <dcterms:created xsi:type="dcterms:W3CDTF">2020-10-16T12:13:30Z</dcterms:created>
  <dcterms:modified xsi:type="dcterms:W3CDTF">2020-10-21T09:27:12Z</dcterms:modified>
</cp:coreProperties>
</file>