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262" r:id="rId18"/>
    <p:sldId id="273" r:id="rId19"/>
    <p:sldId id="279" r:id="rId20"/>
    <p:sldId id="516" r:id="rId21"/>
    <p:sldId id="517" r:id="rId22"/>
    <p:sldId id="274" r:id="rId23"/>
    <p:sldId id="275" r:id="rId24"/>
    <p:sldId id="278" r:id="rId25"/>
    <p:sldId id="267"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53162" autoAdjust="0"/>
  </p:normalViewPr>
  <p:slideViewPr>
    <p:cSldViewPr snapToGrid="0">
      <p:cViewPr varScale="1">
        <p:scale>
          <a:sx n="60" d="100"/>
          <a:sy n="60" d="100"/>
        </p:scale>
        <p:origin x="24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7F059-3A30-41DA-892C-89528B0A03F6}" type="doc">
      <dgm:prSet loTypeId="urn:microsoft.com/office/officeart/2005/8/layout/vList2" loCatId="list" qsTypeId="urn:microsoft.com/office/officeart/2005/8/quickstyle/simple3" qsCatId="simple" csTypeId="urn:microsoft.com/office/officeart/2005/8/colors/accent3_4" csCatId="accent3"/>
      <dgm:spPr/>
      <dgm:t>
        <a:bodyPr/>
        <a:lstStyle/>
        <a:p>
          <a:endParaRPr lang="de-DE"/>
        </a:p>
      </dgm:t>
    </dgm:pt>
    <dgm:pt modelId="{B331FAD2-7827-473D-9121-943746BC8046}">
      <dgm:prSet/>
      <dgm:spPr/>
      <dgm:t>
        <a:bodyPr/>
        <a:lstStyle/>
        <a:p>
          <a:pPr rtl="0"/>
          <a:r>
            <a:rPr lang="en-US" dirty="0"/>
            <a:t>In-Memory</a:t>
          </a:r>
          <a:endParaRPr lang="de-DE" dirty="0"/>
        </a:p>
      </dgm:t>
    </dgm:pt>
    <dgm:pt modelId="{460794B6-8BB3-4617-8B56-893F60B03C44}" type="parTrans" cxnId="{0EAB1229-6F5E-4591-9932-8014B8D09E78}">
      <dgm:prSet/>
      <dgm:spPr/>
      <dgm:t>
        <a:bodyPr/>
        <a:lstStyle/>
        <a:p>
          <a:endParaRPr lang="de-DE"/>
        </a:p>
      </dgm:t>
    </dgm:pt>
    <dgm:pt modelId="{D2901973-C877-43E0-A40A-28ABE51A43F8}" type="sibTrans" cxnId="{0EAB1229-6F5E-4591-9932-8014B8D09E78}">
      <dgm:prSet/>
      <dgm:spPr/>
      <dgm:t>
        <a:bodyPr/>
        <a:lstStyle/>
        <a:p>
          <a:endParaRPr lang="de-DE"/>
        </a:p>
      </dgm:t>
    </dgm:pt>
    <dgm:pt modelId="{8331447C-BC17-4F1C-B285-49DEAE339E7D}">
      <dgm:prSet/>
      <dgm:spPr/>
      <dgm:t>
        <a:bodyPr/>
        <a:lstStyle/>
        <a:p>
          <a:pPr rtl="0"/>
          <a:r>
            <a:rPr lang="en-US" dirty="0"/>
            <a:t>Every table in the deployed model will be processed and stored in </a:t>
          </a:r>
          <a:r>
            <a:rPr lang="en-US" dirty="0" err="1"/>
            <a:t>xVelocity</a:t>
          </a:r>
          <a:r>
            <a:rPr lang="en-US" dirty="0"/>
            <a:t>. At query time, only </a:t>
          </a:r>
          <a:r>
            <a:rPr lang="en-US" dirty="0" err="1"/>
            <a:t>xVelocity</a:t>
          </a:r>
          <a:r>
            <a:rPr lang="en-US" dirty="0"/>
            <a:t> will be used.</a:t>
          </a:r>
          <a:endParaRPr lang="de-DE" dirty="0"/>
        </a:p>
      </dgm:t>
    </dgm:pt>
    <dgm:pt modelId="{191A5CBF-DD03-40F3-8798-801C9D695E96}" type="parTrans" cxnId="{1E23ACCD-71EC-48CA-928D-4B21B46A7573}">
      <dgm:prSet/>
      <dgm:spPr/>
      <dgm:t>
        <a:bodyPr/>
        <a:lstStyle/>
        <a:p>
          <a:endParaRPr lang="de-DE"/>
        </a:p>
      </dgm:t>
    </dgm:pt>
    <dgm:pt modelId="{58B1D4D2-F51F-4129-AFE4-2D0F22011E1C}" type="sibTrans" cxnId="{1E23ACCD-71EC-48CA-928D-4B21B46A7573}">
      <dgm:prSet/>
      <dgm:spPr/>
      <dgm:t>
        <a:bodyPr/>
        <a:lstStyle/>
        <a:p>
          <a:endParaRPr lang="de-DE"/>
        </a:p>
      </dgm:t>
    </dgm:pt>
    <dgm:pt modelId="{595772B1-4FCA-4C5C-AEBC-FA435EFF7CCB}">
      <dgm:prSet/>
      <dgm:spPr/>
      <dgm:t>
        <a:bodyPr/>
        <a:lstStyle/>
        <a:p>
          <a:pPr rtl="0"/>
          <a:r>
            <a:rPr lang="en-US"/>
            <a:t>DirectQuery</a:t>
          </a:r>
          <a:endParaRPr lang="de-DE"/>
        </a:p>
      </dgm:t>
    </dgm:pt>
    <dgm:pt modelId="{B63AF2C6-7D79-4D8E-A709-C328931484DF}" type="parTrans" cxnId="{B0781B42-5080-414C-A6B1-E9477FDED6E7}">
      <dgm:prSet/>
      <dgm:spPr/>
      <dgm:t>
        <a:bodyPr/>
        <a:lstStyle/>
        <a:p>
          <a:endParaRPr lang="de-DE"/>
        </a:p>
      </dgm:t>
    </dgm:pt>
    <dgm:pt modelId="{B5A3698D-25C1-4C9A-88BE-3CC8685C7CEB}" type="sibTrans" cxnId="{B0781B42-5080-414C-A6B1-E9477FDED6E7}">
      <dgm:prSet/>
      <dgm:spPr/>
      <dgm:t>
        <a:bodyPr/>
        <a:lstStyle/>
        <a:p>
          <a:endParaRPr lang="de-DE"/>
        </a:p>
      </dgm:t>
    </dgm:pt>
    <dgm:pt modelId="{A6C1816A-77F3-453C-AE7F-08B95CB45361}">
      <dgm:prSet/>
      <dgm:spPr/>
      <dgm:t>
        <a:bodyPr/>
        <a:lstStyle/>
        <a:p>
          <a:pPr rtl="0"/>
          <a:r>
            <a:rPr lang="en-US" dirty="0"/>
            <a:t>Every table in the deployed model is not loaded in memory during processing, and any DAX query will be converted into a SQL query. Queries in MDX are not supported by this mode.</a:t>
          </a:r>
          <a:endParaRPr lang="de-DE" dirty="0"/>
        </a:p>
      </dgm:t>
    </dgm:pt>
    <dgm:pt modelId="{E6007015-AC86-48CA-BC0F-97E6C1758746}" type="parTrans" cxnId="{61FE7EC4-F0F2-45BA-9B30-CD3DAC1D8FAE}">
      <dgm:prSet/>
      <dgm:spPr/>
      <dgm:t>
        <a:bodyPr/>
        <a:lstStyle/>
        <a:p>
          <a:endParaRPr lang="de-DE"/>
        </a:p>
      </dgm:t>
    </dgm:pt>
    <dgm:pt modelId="{5284696D-E135-40E8-84F9-CD5C17F1DF05}" type="sibTrans" cxnId="{61FE7EC4-F0F2-45BA-9B30-CD3DAC1D8FAE}">
      <dgm:prSet/>
      <dgm:spPr/>
      <dgm:t>
        <a:bodyPr/>
        <a:lstStyle/>
        <a:p>
          <a:endParaRPr lang="de-DE"/>
        </a:p>
      </dgm:t>
    </dgm:pt>
    <dgm:pt modelId="{DF3058DB-86B1-426D-B97D-19C68E64BCF2}" type="pres">
      <dgm:prSet presAssocID="{0717F059-3A30-41DA-892C-89528B0A03F6}" presName="linear" presStyleCnt="0">
        <dgm:presLayoutVars>
          <dgm:animLvl val="lvl"/>
          <dgm:resizeHandles val="exact"/>
        </dgm:presLayoutVars>
      </dgm:prSet>
      <dgm:spPr/>
    </dgm:pt>
    <dgm:pt modelId="{05E07EB9-589D-48AD-8120-7563056361F1}" type="pres">
      <dgm:prSet presAssocID="{B331FAD2-7827-473D-9121-943746BC8046}" presName="parentText" presStyleLbl="node1" presStyleIdx="0" presStyleCnt="2">
        <dgm:presLayoutVars>
          <dgm:chMax val="0"/>
          <dgm:bulletEnabled val="1"/>
        </dgm:presLayoutVars>
      </dgm:prSet>
      <dgm:spPr/>
    </dgm:pt>
    <dgm:pt modelId="{97D60728-7D3B-4381-913B-59501DD6B85F}" type="pres">
      <dgm:prSet presAssocID="{B331FAD2-7827-473D-9121-943746BC8046}" presName="childText" presStyleLbl="revTx" presStyleIdx="0" presStyleCnt="2">
        <dgm:presLayoutVars>
          <dgm:bulletEnabled val="1"/>
        </dgm:presLayoutVars>
      </dgm:prSet>
      <dgm:spPr/>
    </dgm:pt>
    <dgm:pt modelId="{697155CF-6ADA-4422-926F-88B7089B146B}" type="pres">
      <dgm:prSet presAssocID="{595772B1-4FCA-4C5C-AEBC-FA435EFF7CCB}" presName="parentText" presStyleLbl="node1" presStyleIdx="1" presStyleCnt="2">
        <dgm:presLayoutVars>
          <dgm:chMax val="0"/>
          <dgm:bulletEnabled val="1"/>
        </dgm:presLayoutVars>
      </dgm:prSet>
      <dgm:spPr/>
    </dgm:pt>
    <dgm:pt modelId="{CDB231A5-61F5-48EC-A459-56276896628A}" type="pres">
      <dgm:prSet presAssocID="{595772B1-4FCA-4C5C-AEBC-FA435EFF7CCB}" presName="childText" presStyleLbl="revTx" presStyleIdx="1" presStyleCnt="2">
        <dgm:presLayoutVars>
          <dgm:bulletEnabled val="1"/>
        </dgm:presLayoutVars>
      </dgm:prSet>
      <dgm:spPr/>
    </dgm:pt>
  </dgm:ptLst>
  <dgm:cxnLst>
    <dgm:cxn modelId="{0EAB1229-6F5E-4591-9932-8014B8D09E78}" srcId="{0717F059-3A30-41DA-892C-89528B0A03F6}" destId="{B331FAD2-7827-473D-9121-943746BC8046}" srcOrd="0" destOrd="0" parTransId="{460794B6-8BB3-4617-8B56-893F60B03C44}" sibTransId="{D2901973-C877-43E0-A40A-28ABE51A43F8}"/>
    <dgm:cxn modelId="{D399EC2C-38CE-465D-8664-286A23D2D11B}" type="presOf" srcId="{595772B1-4FCA-4C5C-AEBC-FA435EFF7CCB}" destId="{697155CF-6ADA-4422-926F-88B7089B146B}" srcOrd="0" destOrd="0" presId="urn:microsoft.com/office/officeart/2005/8/layout/vList2"/>
    <dgm:cxn modelId="{678C595E-CD77-4E31-809C-F87498FF1190}" type="presOf" srcId="{0717F059-3A30-41DA-892C-89528B0A03F6}" destId="{DF3058DB-86B1-426D-B97D-19C68E64BCF2}" srcOrd="0" destOrd="0" presId="urn:microsoft.com/office/officeart/2005/8/layout/vList2"/>
    <dgm:cxn modelId="{B0781B42-5080-414C-A6B1-E9477FDED6E7}" srcId="{0717F059-3A30-41DA-892C-89528B0A03F6}" destId="{595772B1-4FCA-4C5C-AEBC-FA435EFF7CCB}" srcOrd="1" destOrd="0" parTransId="{B63AF2C6-7D79-4D8E-A709-C328931484DF}" sibTransId="{B5A3698D-25C1-4C9A-88BE-3CC8685C7CEB}"/>
    <dgm:cxn modelId="{4D98B9A2-2633-4822-BBE8-8C329E104B6C}" type="presOf" srcId="{B331FAD2-7827-473D-9121-943746BC8046}" destId="{05E07EB9-589D-48AD-8120-7563056361F1}" srcOrd="0" destOrd="0" presId="urn:microsoft.com/office/officeart/2005/8/layout/vList2"/>
    <dgm:cxn modelId="{61FE7EC4-F0F2-45BA-9B30-CD3DAC1D8FAE}" srcId="{595772B1-4FCA-4C5C-AEBC-FA435EFF7CCB}" destId="{A6C1816A-77F3-453C-AE7F-08B95CB45361}" srcOrd="0" destOrd="0" parTransId="{E6007015-AC86-48CA-BC0F-97E6C1758746}" sibTransId="{5284696D-E135-40E8-84F9-CD5C17F1DF05}"/>
    <dgm:cxn modelId="{1E23ACCD-71EC-48CA-928D-4B21B46A7573}" srcId="{B331FAD2-7827-473D-9121-943746BC8046}" destId="{8331447C-BC17-4F1C-B285-49DEAE339E7D}" srcOrd="0" destOrd="0" parTransId="{191A5CBF-DD03-40F3-8798-801C9D695E96}" sibTransId="{58B1D4D2-F51F-4129-AFE4-2D0F22011E1C}"/>
    <dgm:cxn modelId="{F77F21CE-3E7F-4CD7-8F72-9FD1B4428A4F}" type="presOf" srcId="{8331447C-BC17-4F1C-B285-49DEAE339E7D}" destId="{97D60728-7D3B-4381-913B-59501DD6B85F}" srcOrd="0" destOrd="0" presId="urn:microsoft.com/office/officeart/2005/8/layout/vList2"/>
    <dgm:cxn modelId="{C89F40F7-F391-4E9C-AACA-0C1DFF294DEF}" type="presOf" srcId="{A6C1816A-77F3-453C-AE7F-08B95CB45361}" destId="{CDB231A5-61F5-48EC-A459-56276896628A}" srcOrd="0" destOrd="0" presId="urn:microsoft.com/office/officeart/2005/8/layout/vList2"/>
    <dgm:cxn modelId="{F4258170-2FDD-4B2A-B10C-8F8F241A4A64}" type="presParOf" srcId="{DF3058DB-86B1-426D-B97D-19C68E64BCF2}" destId="{05E07EB9-589D-48AD-8120-7563056361F1}" srcOrd="0" destOrd="0" presId="urn:microsoft.com/office/officeart/2005/8/layout/vList2"/>
    <dgm:cxn modelId="{190CCEB4-9755-484E-BCF3-9AA532DDB918}" type="presParOf" srcId="{DF3058DB-86B1-426D-B97D-19C68E64BCF2}" destId="{97D60728-7D3B-4381-913B-59501DD6B85F}" srcOrd="1" destOrd="0" presId="urn:microsoft.com/office/officeart/2005/8/layout/vList2"/>
    <dgm:cxn modelId="{F30CDD25-74ED-405F-9B6F-8F998F6D3D37}" type="presParOf" srcId="{DF3058DB-86B1-426D-B97D-19C68E64BCF2}" destId="{697155CF-6ADA-4422-926F-88B7089B146B}" srcOrd="2" destOrd="0" presId="urn:microsoft.com/office/officeart/2005/8/layout/vList2"/>
    <dgm:cxn modelId="{DF876A09-6CC8-469B-8D67-10343B732242}" type="presParOf" srcId="{DF3058DB-86B1-426D-B97D-19C68E64BCF2}" destId="{CDB231A5-61F5-48EC-A459-56276896628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016D0-B28A-4C23-8407-9F725D1298D7}" type="doc">
      <dgm:prSet loTypeId="urn:microsoft.com/office/officeart/2005/8/layout/vList2" loCatId="list" qsTypeId="urn:microsoft.com/office/officeart/2005/8/quickstyle/simple3" qsCatId="simple" csTypeId="urn:microsoft.com/office/officeart/2005/8/colors/accent3_4" csCatId="accent3"/>
      <dgm:spPr/>
      <dgm:t>
        <a:bodyPr/>
        <a:lstStyle/>
        <a:p>
          <a:endParaRPr lang="de-DE"/>
        </a:p>
      </dgm:t>
    </dgm:pt>
    <dgm:pt modelId="{7C9F51AC-E359-4B36-9F85-B10955E082C7}">
      <dgm:prSet/>
      <dgm:spPr/>
      <dgm:t>
        <a:bodyPr/>
        <a:lstStyle/>
        <a:p>
          <a:pPr rtl="0"/>
          <a:r>
            <a:rPr lang="en-US"/>
            <a:t>DirectQuery With In-Memory</a:t>
          </a:r>
          <a:endParaRPr lang="de-DE"/>
        </a:p>
      </dgm:t>
    </dgm:pt>
    <dgm:pt modelId="{4DA02035-5171-4269-973F-EA564F7941B8}" type="parTrans" cxnId="{7FF3F106-5A75-4754-8018-3CDBE63E1615}">
      <dgm:prSet/>
      <dgm:spPr/>
      <dgm:t>
        <a:bodyPr/>
        <a:lstStyle/>
        <a:p>
          <a:endParaRPr lang="de-DE"/>
        </a:p>
      </dgm:t>
    </dgm:pt>
    <dgm:pt modelId="{55CD6859-ADF0-4F61-8707-C1DE9720EAEC}" type="sibTrans" cxnId="{7FF3F106-5A75-4754-8018-3CDBE63E1615}">
      <dgm:prSet/>
      <dgm:spPr/>
      <dgm:t>
        <a:bodyPr/>
        <a:lstStyle/>
        <a:p>
          <a:endParaRPr lang="de-DE"/>
        </a:p>
      </dgm:t>
    </dgm:pt>
    <dgm:pt modelId="{7EE469F0-C10C-49D9-B832-453744C10A12}">
      <dgm:prSet/>
      <dgm:spPr/>
      <dgm:t>
        <a:bodyPr/>
        <a:lstStyle/>
        <a:p>
          <a:pPr rtl="0"/>
          <a:r>
            <a:rPr lang="en-US" dirty="0"/>
            <a:t>Every table in the deployed model will be processed and stored in </a:t>
          </a:r>
          <a:r>
            <a:rPr lang="en-US" dirty="0" err="1"/>
            <a:t>xVelocity</a:t>
          </a:r>
          <a:r>
            <a:rPr lang="en-US" dirty="0"/>
            <a:t>. At query time, by default, any DAX query will be converted into a SQL query. </a:t>
          </a:r>
          <a:r>
            <a:rPr lang="en-US" b="1" dirty="0"/>
            <a:t>The client can select the query mode </a:t>
          </a:r>
          <a:r>
            <a:rPr lang="en-US" dirty="0"/>
            <a:t>by using the </a:t>
          </a:r>
          <a:r>
            <a:rPr lang="en-US" dirty="0" err="1"/>
            <a:t>DirectQueryMode</a:t>
          </a:r>
          <a:r>
            <a:rPr lang="en-US" dirty="0"/>
            <a:t> setting in the connection string.</a:t>
          </a:r>
          <a:endParaRPr lang="de-DE" dirty="0"/>
        </a:p>
      </dgm:t>
    </dgm:pt>
    <dgm:pt modelId="{E4C54A1C-FC56-4007-AF05-DE60CF834AB4}" type="parTrans" cxnId="{8B0B2D12-9481-4D46-9016-06134E14D088}">
      <dgm:prSet/>
      <dgm:spPr/>
      <dgm:t>
        <a:bodyPr/>
        <a:lstStyle/>
        <a:p>
          <a:endParaRPr lang="de-DE"/>
        </a:p>
      </dgm:t>
    </dgm:pt>
    <dgm:pt modelId="{36AF9F2B-91BF-418F-BDCC-0833D3AB864B}" type="sibTrans" cxnId="{8B0B2D12-9481-4D46-9016-06134E14D088}">
      <dgm:prSet/>
      <dgm:spPr/>
      <dgm:t>
        <a:bodyPr/>
        <a:lstStyle/>
        <a:p>
          <a:endParaRPr lang="de-DE"/>
        </a:p>
      </dgm:t>
    </dgm:pt>
    <dgm:pt modelId="{0F8224C6-FC60-4C9A-B892-6FE35232F77B}">
      <dgm:prSet/>
      <dgm:spPr/>
      <dgm:t>
        <a:bodyPr/>
        <a:lstStyle/>
        <a:p>
          <a:pPr rtl="0"/>
          <a:r>
            <a:rPr lang="en-US" dirty="0"/>
            <a:t>In-Memory With </a:t>
          </a:r>
          <a:r>
            <a:rPr lang="en-US" dirty="0" err="1"/>
            <a:t>DirectQuery</a:t>
          </a:r>
          <a:endParaRPr lang="de-DE" dirty="0"/>
        </a:p>
      </dgm:t>
    </dgm:pt>
    <dgm:pt modelId="{F9E205A4-785E-4EA7-AEA4-3FB0ACC38727}" type="parTrans" cxnId="{4D92B7A4-FB26-402A-87F3-C3BD09CF24CE}">
      <dgm:prSet/>
      <dgm:spPr/>
      <dgm:t>
        <a:bodyPr/>
        <a:lstStyle/>
        <a:p>
          <a:endParaRPr lang="de-DE"/>
        </a:p>
      </dgm:t>
    </dgm:pt>
    <dgm:pt modelId="{8B1FBDC7-810F-437A-BC02-67679062CEC5}" type="sibTrans" cxnId="{4D92B7A4-FB26-402A-87F3-C3BD09CF24CE}">
      <dgm:prSet/>
      <dgm:spPr/>
      <dgm:t>
        <a:bodyPr/>
        <a:lstStyle/>
        <a:p>
          <a:endParaRPr lang="de-DE"/>
        </a:p>
      </dgm:t>
    </dgm:pt>
    <dgm:pt modelId="{837A7C62-AB62-40B7-B286-4CF16622686B}">
      <dgm:prSet/>
      <dgm:spPr/>
      <dgm:t>
        <a:bodyPr/>
        <a:lstStyle/>
        <a:p>
          <a:pPr rtl="0"/>
          <a:r>
            <a:rPr lang="en-US" dirty="0"/>
            <a:t>Every table in the deployed model will be processed and stored in </a:t>
          </a:r>
          <a:r>
            <a:rPr lang="en-US" dirty="0" err="1"/>
            <a:t>xVelocity</a:t>
          </a:r>
          <a:r>
            <a:rPr lang="en-US" dirty="0"/>
            <a:t>. At query time, by default, any query will be sent to </a:t>
          </a:r>
          <a:r>
            <a:rPr lang="en-US" dirty="0" err="1"/>
            <a:t>xVelocity</a:t>
          </a:r>
          <a:r>
            <a:rPr lang="en-US" dirty="0"/>
            <a:t>. </a:t>
          </a:r>
          <a:r>
            <a:rPr lang="en-US" b="1" dirty="0"/>
            <a:t>The client can select the query mode </a:t>
          </a:r>
          <a:r>
            <a:rPr lang="en-US" dirty="0"/>
            <a:t>by using the </a:t>
          </a:r>
          <a:r>
            <a:rPr lang="en-US" dirty="0" err="1"/>
            <a:t>DirectQueryMode</a:t>
          </a:r>
          <a:r>
            <a:rPr lang="en-US" dirty="0"/>
            <a:t> setting in the connection string.</a:t>
          </a:r>
          <a:endParaRPr lang="de-DE" dirty="0"/>
        </a:p>
      </dgm:t>
    </dgm:pt>
    <dgm:pt modelId="{5633301A-8AD9-423E-86ED-76E358404513}" type="parTrans" cxnId="{828726A5-80CB-43CA-9518-E8F30BC586A0}">
      <dgm:prSet/>
      <dgm:spPr/>
      <dgm:t>
        <a:bodyPr/>
        <a:lstStyle/>
        <a:p>
          <a:endParaRPr lang="de-DE"/>
        </a:p>
      </dgm:t>
    </dgm:pt>
    <dgm:pt modelId="{18B75A01-ADFA-4390-B893-6ACBCEAFA607}" type="sibTrans" cxnId="{828726A5-80CB-43CA-9518-E8F30BC586A0}">
      <dgm:prSet/>
      <dgm:spPr/>
      <dgm:t>
        <a:bodyPr/>
        <a:lstStyle/>
        <a:p>
          <a:endParaRPr lang="de-DE"/>
        </a:p>
      </dgm:t>
    </dgm:pt>
    <dgm:pt modelId="{A35B6C1C-D9FC-44CA-8C86-9EFA903D89E9}" type="pres">
      <dgm:prSet presAssocID="{1BB016D0-B28A-4C23-8407-9F725D1298D7}" presName="linear" presStyleCnt="0">
        <dgm:presLayoutVars>
          <dgm:animLvl val="lvl"/>
          <dgm:resizeHandles val="exact"/>
        </dgm:presLayoutVars>
      </dgm:prSet>
      <dgm:spPr/>
    </dgm:pt>
    <dgm:pt modelId="{6AE6ECE6-238F-4E55-AFA3-BF9924AEE859}" type="pres">
      <dgm:prSet presAssocID="{7C9F51AC-E359-4B36-9F85-B10955E082C7}" presName="parentText" presStyleLbl="node1" presStyleIdx="0" presStyleCnt="2">
        <dgm:presLayoutVars>
          <dgm:chMax val="0"/>
          <dgm:bulletEnabled val="1"/>
        </dgm:presLayoutVars>
      </dgm:prSet>
      <dgm:spPr/>
    </dgm:pt>
    <dgm:pt modelId="{9CD6D475-6254-43F3-AABC-BD05CEBEB7A0}" type="pres">
      <dgm:prSet presAssocID="{7C9F51AC-E359-4B36-9F85-B10955E082C7}" presName="childText" presStyleLbl="revTx" presStyleIdx="0" presStyleCnt="2">
        <dgm:presLayoutVars>
          <dgm:bulletEnabled val="1"/>
        </dgm:presLayoutVars>
      </dgm:prSet>
      <dgm:spPr/>
    </dgm:pt>
    <dgm:pt modelId="{A1701185-B982-4C8C-A837-EEE7C062DE9C}" type="pres">
      <dgm:prSet presAssocID="{0F8224C6-FC60-4C9A-B892-6FE35232F77B}" presName="parentText" presStyleLbl="node1" presStyleIdx="1" presStyleCnt="2">
        <dgm:presLayoutVars>
          <dgm:chMax val="0"/>
          <dgm:bulletEnabled val="1"/>
        </dgm:presLayoutVars>
      </dgm:prSet>
      <dgm:spPr/>
    </dgm:pt>
    <dgm:pt modelId="{1A644F6C-B272-4530-AF8A-BB028E8EF5C7}" type="pres">
      <dgm:prSet presAssocID="{0F8224C6-FC60-4C9A-B892-6FE35232F77B}" presName="childText" presStyleLbl="revTx" presStyleIdx="1" presStyleCnt="2">
        <dgm:presLayoutVars>
          <dgm:bulletEnabled val="1"/>
        </dgm:presLayoutVars>
      </dgm:prSet>
      <dgm:spPr/>
    </dgm:pt>
  </dgm:ptLst>
  <dgm:cxnLst>
    <dgm:cxn modelId="{7FF3F106-5A75-4754-8018-3CDBE63E1615}" srcId="{1BB016D0-B28A-4C23-8407-9F725D1298D7}" destId="{7C9F51AC-E359-4B36-9F85-B10955E082C7}" srcOrd="0" destOrd="0" parTransId="{4DA02035-5171-4269-973F-EA564F7941B8}" sibTransId="{55CD6859-ADF0-4F61-8707-C1DE9720EAEC}"/>
    <dgm:cxn modelId="{8B0B2D12-9481-4D46-9016-06134E14D088}" srcId="{7C9F51AC-E359-4B36-9F85-B10955E082C7}" destId="{7EE469F0-C10C-49D9-B832-453744C10A12}" srcOrd="0" destOrd="0" parTransId="{E4C54A1C-FC56-4007-AF05-DE60CF834AB4}" sibTransId="{36AF9F2B-91BF-418F-BDCC-0833D3AB864B}"/>
    <dgm:cxn modelId="{119C1E19-1993-49C4-B50D-4DD13946797E}" type="presOf" srcId="{1BB016D0-B28A-4C23-8407-9F725D1298D7}" destId="{A35B6C1C-D9FC-44CA-8C86-9EFA903D89E9}" srcOrd="0" destOrd="0" presId="urn:microsoft.com/office/officeart/2005/8/layout/vList2"/>
    <dgm:cxn modelId="{51072C2D-BFFA-4E1D-AC28-5F5C8C9C37DB}" type="presOf" srcId="{7EE469F0-C10C-49D9-B832-453744C10A12}" destId="{9CD6D475-6254-43F3-AABC-BD05CEBEB7A0}" srcOrd="0" destOrd="0" presId="urn:microsoft.com/office/officeart/2005/8/layout/vList2"/>
    <dgm:cxn modelId="{A82F4565-EFE5-45CB-AC12-E98F393AFDEC}" type="presOf" srcId="{837A7C62-AB62-40B7-B286-4CF16622686B}" destId="{1A644F6C-B272-4530-AF8A-BB028E8EF5C7}" srcOrd="0" destOrd="0" presId="urn:microsoft.com/office/officeart/2005/8/layout/vList2"/>
    <dgm:cxn modelId="{4D92B7A4-FB26-402A-87F3-C3BD09CF24CE}" srcId="{1BB016D0-B28A-4C23-8407-9F725D1298D7}" destId="{0F8224C6-FC60-4C9A-B892-6FE35232F77B}" srcOrd="1" destOrd="0" parTransId="{F9E205A4-785E-4EA7-AEA4-3FB0ACC38727}" sibTransId="{8B1FBDC7-810F-437A-BC02-67679062CEC5}"/>
    <dgm:cxn modelId="{828726A5-80CB-43CA-9518-E8F30BC586A0}" srcId="{0F8224C6-FC60-4C9A-B892-6FE35232F77B}" destId="{837A7C62-AB62-40B7-B286-4CF16622686B}" srcOrd="0" destOrd="0" parTransId="{5633301A-8AD9-423E-86ED-76E358404513}" sibTransId="{18B75A01-ADFA-4390-B893-6ACBCEAFA607}"/>
    <dgm:cxn modelId="{D996BADB-CA97-4B0A-80ED-E78D11D091BA}" type="presOf" srcId="{0F8224C6-FC60-4C9A-B892-6FE35232F77B}" destId="{A1701185-B982-4C8C-A837-EEE7C062DE9C}" srcOrd="0" destOrd="0" presId="urn:microsoft.com/office/officeart/2005/8/layout/vList2"/>
    <dgm:cxn modelId="{66061FDD-D7BF-4F1C-A131-0AE753C98DC4}" type="presOf" srcId="{7C9F51AC-E359-4B36-9F85-B10955E082C7}" destId="{6AE6ECE6-238F-4E55-AFA3-BF9924AEE859}" srcOrd="0" destOrd="0" presId="urn:microsoft.com/office/officeart/2005/8/layout/vList2"/>
    <dgm:cxn modelId="{2E73F0DA-AD3D-48CF-B5D8-1CF823462A22}" type="presParOf" srcId="{A35B6C1C-D9FC-44CA-8C86-9EFA903D89E9}" destId="{6AE6ECE6-238F-4E55-AFA3-BF9924AEE859}" srcOrd="0" destOrd="0" presId="urn:microsoft.com/office/officeart/2005/8/layout/vList2"/>
    <dgm:cxn modelId="{14373DD2-3AC0-4A04-8BE5-D6122598C086}" type="presParOf" srcId="{A35B6C1C-D9FC-44CA-8C86-9EFA903D89E9}" destId="{9CD6D475-6254-43F3-AABC-BD05CEBEB7A0}" srcOrd="1" destOrd="0" presId="urn:microsoft.com/office/officeart/2005/8/layout/vList2"/>
    <dgm:cxn modelId="{ABA36252-B5A3-4D03-80B0-B86AAD015119}" type="presParOf" srcId="{A35B6C1C-D9FC-44CA-8C86-9EFA903D89E9}" destId="{A1701185-B982-4C8C-A837-EEE7C062DE9C}" srcOrd="2" destOrd="0" presId="urn:microsoft.com/office/officeart/2005/8/layout/vList2"/>
    <dgm:cxn modelId="{7E496684-E31C-4575-A3E0-59F95D9C7B0E}" type="presParOf" srcId="{A35B6C1C-D9FC-44CA-8C86-9EFA903D89E9}" destId="{1A644F6C-B272-4530-AF8A-BB028E8EF5C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07EB9-589D-48AD-8120-7563056361F1}">
      <dsp:nvSpPr>
        <dsp:cNvPr id="0" name=""/>
        <dsp:cNvSpPr/>
      </dsp:nvSpPr>
      <dsp:spPr>
        <a:xfrm>
          <a:off x="0" y="79760"/>
          <a:ext cx="10515600" cy="935415"/>
        </a:xfrm>
        <a:prstGeom prst="roundRect">
          <a:avLst/>
        </a:prstGeom>
        <a:gradFill rotWithShape="0">
          <a:gsLst>
            <a:gs pos="0">
              <a:schemeClr val="accent3">
                <a:shade val="50000"/>
                <a:hueOff val="0"/>
                <a:satOff val="0"/>
                <a:lumOff val="0"/>
                <a:alphaOff val="0"/>
                <a:lumMod val="110000"/>
                <a:satMod val="105000"/>
                <a:tint val="67000"/>
              </a:schemeClr>
            </a:gs>
            <a:gs pos="50000">
              <a:schemeClr val="accent3">
                <a:shade val="50000"/>
                <a:hueOff val="0"/>
                <a:satOff val="0"/>
                <a:lumOff val="0"/>
                <a:alphaOff val="0"/>
                <a:lumMod val="105000"/>
                <a:satMod val="103000"/>
                <a:tint val="73000"/>
              </a:schemeClr>
            </a:gs>
            <a:gs pos="100000">
              <a:schemeClr val="accent3">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dirty="0"/>
            <a:t>In-Memory</a:t>
          </a:r>
          <a:endParaRPr lang="de-DE" sz="3900" kern="1200" dirty="0"/>
        </a:p>
      </dsp:txBody>
      <dsp:txXfrm>
        <a:off x="45663" y="125423"/>
        <a:ext cx="10424274" cy="844089"/>
      </dsp:txXfrm>
    </dsp:sp>
    <dsp:sp modelId="{97D60728-7D3B-4381-913B-59501DD6B85F}">
      <dsp:nvSpPr>
        <dsp:cNvPr id="0" name=""/>
        <dsp:cNvSpPr/>
      </dsp:nvSpPr>
      <dsp:spPr>
        <a:xfrm>
          <a:off x="0" y="1015175"/>
          <a:ext cx="10515600"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kern="1200" dirty="0"/>
            <a:t>Every table in the deployed model will be processed and stored in </a:t>
          </a:r>
          <a:r>
            <a:rPr lang="en-US" sz="3000" kern="1200" dirty="0" err="1"/>
            <a:t>xVelocity</a:t>
          </a:r>
          <a:r>
            <a:rPr lang="en-US" sz="3000" kern="1200" dirty="0"/>
            <a:t>. At query time, only </a:t>
          </a:r>
          <a:r>
            <a:rPr lang="en-US" sz="3000" kern="1200" dirty="0" err="1"/>
            <a:t>xVelocity</a:t>
          </a:r>
          <a:r>
            <a:rPr lang="en-US" sz="3000" kern="1200" dirty="0"/>
            <a:t> will be used.</a:t>
          </a:r>
          <a:endParaRPr lang="de-DE" sz="3000" kern="1200" dirty="0"/>
        </a:p>
      </dsp:txBody>
      <dsp:txXfrm>
        <a:off x="0" y="1015175"/>
        <a:ext cx="10515600" cy="948577"/>
      </dsp:txXfrm>
    </dsp:sp>
    <dsp:sp modelId="{697155CF-6ADA-4422-926F-88B7089B146B}">
      <dsp:nvSpPr>
        <dsp:cNvPr id="0" name=""/>
        <dsp:cNvSpPr/>
      </dsp:nvSpPr>
      <dsp:spPr>
        <a:xfrm>
          <a:off x="0" y="1963752"/>
          <a:ext cx="10515600" cy="935415"/>
        </a:xfrm>
        <a:prstGeom prst="roundRect">
          <a:avLst/>
        </a:prstGeom>
        <a:gradFill rotWithShape="0">
          <a:gsLst>
            <a:gs pos="0">
              <a:schemeClr val="accent3">
                <a:shade val="50000"/>
                <a:hueOff val="0"/>
                <a:satOff val="0"/>
                <a:lumOff val="35962"/>
                <a:alphaOff val="0"/>
                <a:lumMod val="110000"/>
                <a:satMod val="105000"/>
                <a:tint val="67000"/>
              </a:schemeClr>
            </a:gs>
            <a:gs pos="50000">
              <a:schemeClr val="accent3">
                <a:shade val="50000"/>
                <a:hueOff val="0"/>
                <a:satOff val="0"/>
                <a:lumOff val="35962"/>
                <a:alphaOff val="0"/>
                <a:lumMod val="105000"/>
                <a:satMod val="103000"/>
                <a:tint val="73000"/>
              </a:schemeClr>
            </a:gs>
            <a:gs pos="100000">
              <a:schemeClr val="accent3">
                <a:shade val="50000"/>
                <a:hueOff val="0"/>
                <a:satOff val="0"/>
                <a:lumOff val="359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a:t>DirectQuery</a:t>
          </a:r>
          <a:endParaRPr lang="de-DE" sz="3900" kern="1200"/>
        </a:p>
      </dsp:txBody>
      <dsp:txXfrm>
        <a:off x="45663" y="2009415"/>
        <a:ext cx="10424274" cy="844089"/>
      </dsp:txXfrm>
    </dsp:sp>
    <dsp:sp modelId="{CDB231A5-61F5-48EC-A459-56276896628A}">
      <dsp:nvSpPr>
        <dsp:cNvPr id="0" name=""/>
        <dsp:cNvSpPr/>
      </dsp:nvSpPr>
      <dsp:spPr>
        <a:xfrm>
          <a:off x="0" y="2899167"/>
          <a:ext cx="105156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kern="1200" dirty="0"/>
            <a:t>Every table in the deployed model is not loaded in memory during processing, and any DAX query will be converted into a SQL query. Queries in MDX are not supported by this mode.</a:t>
          </a:r>
          <a:endParaRPr lang="de-DE" sz="3000" kern="1200" dirty="0"/>
        </a:p>
      </dsp:txBody>
      <dsp:txXfrm>
        <a:off x="0" y="2899167"/>
        <a:ext cx="10515600" cy="1372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6ECE6-238F-4E55-AFA3-BF9924AEE859}">
      <dsp:nvSpPr>
        <dsp:cNvPr id="0" name=""/>
        <dsp:cNvSpPr/>
      </dsp:nvSpPr>
      <dsp:spPr>
        <a:xfrm>
          <a:off x="0" y="245168"/>
          <a:ext cx="10515600" cy="719549"/>
        </a:xfrm>
        <a:prstGeom prst="roundRect">
          <a:avLst/>
        </a:prstGeom>
        <a:gradFill rotWithShape="0">
          <a:gsLst>
            <a:gs pos="0">
              <a:schemeClr val="accent3">
                <a:shade val="50000"/>
                <a:hueOff val="0"/>
                <a:satOff val="0"/>
                <a:lumOff val="0"/>
                <a:alphaOff val="0"/>
                <a:lumMod val="110000"/>
                <a:satMod val="105000"/>
                <a:tint val="67000"/>
              </a:schemeClr>
            </a:gs>
            <a:gs pos="50000">
              <a:schemeClr val="accent3">
                <a:shade val="50000"/>
                <a:hueOff val="0"/>
                <a:satOff val="0"/>
                <a:lumOff val="0"/>
                <a:alphaOff val="0"/>
                <a:lumMod val="105000"/>
                <a:satMod val="103000"/>
                <a:tint val="73000"/>
              </a:schemeClr>
            </a:gs>
            <a:gs pos="100000">
              <a:schemeClr val="accent3">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DirectQuery With In-Memory</a:t>
          </a:r>
          <a:endParaRPr lang="de-DE" sz="3000" kern="1200"/>
        </a:p>
      </dsp:txBody>
      <dsp:txXfrm>
        <a:off x="35125" y="280293"/>
        <a:ext cx="10445350" cy="649299"/>
      </dsp:txXfrm>
    </dsp:sp>
    <dsp:sp modelId="{9CD6D475-6254-43F3-AABC-BD05CEBEB7A0}">
      <dsp:nvSpPr>
        <dsp:cNvPr id="0" name=""/>
        <dsp:cNvSpPr/>
      </dsp:nvSpPr>
      <dsp:spPr>
        <a:xfrm>
          <a:off x="0" y="964718"/>
          <a:ext cx="105156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t>Every table in the deployed model will be processed and stored in </a:t>
          </a:r>
          <a:r>
            <a:rPr lang="en-US" sz="2300" kern="1200" dirty="0" err="1"/>
            <a:t>xVelocity</a:t>
          </a:r>
          <a:r>
            <a:rPr lang="en-US" sz="2300" kern="1200" dirty="0"/>
            <a:t>. At query time, by default, any DAX query will be converted into a SQL query. </a:t>
          </a:r>
          <a:r>
            <a:rPr lang="en-US" sz="2300" b="1" kern="1200" dirty="0"/>
            <a:t>The client can select the query mode </a:t>
          </a:r>
          <a:r>
            <a:rPr lang="en-US" sz="2300" kern="1200" dirty="0"/>
            <a:t>by using the </a:t>
          </a:r>
          <a:r>
            <a:rPr lang="en-US" sz="2300" kern="1200" dirty="0" err="1"/>
            <a:t>DirectQueryMode</a:t>
          </a:r>
          <a:r>
            <a:rPr lang="en-US" sz="2300" kern="1200" dirty="0"/>
            <a:t> setting in the connection string.</a:t>
          </a:r>
          <a:endParaRPr lang="de-DE" sz="2300" kern="1200" dirty="0"/>
        </a:p>
      </dsp:txBody>
      <dsp:txXfrm>
        <a:off x="0" y="964718"/>
        <a:ext cx="10515600" cy="1366200"/>
      </dsp:txXfrm>
    </dsp:sp>
    <dsp:sp modelId="{A1701185-B982-4C8C-A837-EEE7C062DE9C}">
      <dsp:nvSpPr>
        <dsp:cNvPr id="0" name=""/>
        <dsp:cNvSpPr/>
      </dsp:nvSpPr>
      <dsp:spPr>
        <a:xfrm>
          <a:off x="0" y="2330919"/>
          <a:ext cx="10515600" cy="719549"/>
        </a:xfrm>
        <a:prstGeom prst="roundRect">
          <a:avLst/>
        </a:prstGeom>
        <a:gradFill rotWithShape="0">
          <a:gsLst>
            <a:gs pos="0">
              <a:schemeClr val="accent3">
                <a:shade val="50000"/>
                <a:hueOff val="0"/>
                <a:satOff val="0"/>
                <a:lumOff val="35962"/>
                <a:alphaOff val="0"/>
                <a:lumMod val="110000"/>
                <a:satMod val="105000"/>
                <a:tint val="67000"/>
              </a:schemeClr>
            </a:gs>
            <a:gs pos="50000">
              <a:schemeClr val="accent3">
                <a:shade val="50000"/>
                <a:hueOff val="0"/>
                <a:satOff val="0"/>
                <a:lumOff val="35962"/>
                <a:alphaOff val="0"/>
                <a:lumMod val="105000"/>
                <a:satMod val="103000"/>
                <a:tint val="73000"/>
              </a:schemeClr>
            </a:gs>
            <a:gs pos="100000">
              <a:schemeClr val="accent3">
                <a:shade val="50000"/>
                <a:hueOff val="0"/>
                <a:satOff val="0"/>
                <a:lumOff val="359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In-Memory With </a:t>
          </a:r>
          <a:r>
            <a:rPr lang="en-US" sz="3000" kern="1200" dirty="0" err="1"/>
            <a:t>DirectQuery</a:t>
          </a:r>
          <a:endParaRPr lang="de-DE" sz="3000" kern="1200" dirty="0"/>
        </a:p>
      </dsp:txBody>
      <dsp:txXfrm>
        <a:off x="35125" y="2366044"/>
        <a:ext cx="10445350" cy="649299"/>
      </dsp:txXfrm>
    </dsp:sp>
    <dsp:sp modelId="{1A644F6C-B272-4530-AF8A-BB028E8EF5C7}">
      <dsp:nvSpPr>
        <dsp:cNvPr id="0" name=""/>
        <dsp:cNvSpPr/>
      </dsp:nvSpPr>
      <dsp:spPr>
        <a:xfrm>
          <a:off x="0" y="3050469"/>
          <a:ext cx="10515600"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t>Every table in the deployed model will be processed and stored in </a:t>
          </a:r>
          <a:r>
            <a:rPr lang="en-US" sz="2300" kern="1200" dirty="0" err="1"/>
            <a:t>xVelocity</a:t>
          </a:r>
          <a:r>
            <a:rPr lang="en-US" sz="2300" kern="1200" dirty="0"/>
            <a:t>. At query time, by default, any query will be sent to </a:t>
          </a:r>
          <a:r>
            <a:rPr lang="en-US" sz="2300" kern="1200" dirty="0" err="1"/>
            <a:t>xVelocity</a:t>
          </a:r>
          <a:r>
            <a:rPr lang="en-US" sz="2300" kern="1200" dirty="0"/>
            <a:t>. </a:t>
          </a:r>
          <a:r>
            <a:rPr lang="en-US" sz="2300" b="1" kern="1200" dirty="0"/>
            <a:t>The client can select the query mode </a:t>
          </a:r>
          <a:r>
            <a:rPr lang="en-US" sz="2300" kern="1200" dirty="0"/>
            <a:t>by using the </a:t>
          </a:r>
          <a:r>
            <a:rPr lang="en-US" sz="2300" kern="1200" dirty="0" err="1"/>
            <a:t>DirectQueryMode</a:t>
          </a:r>
          <a:r>
            <a:rPr lang="en-US" sz="2300" kern="1200" dirty="0"/>
            <a:t> setting in the connection string.</a:t>
          </a:r>
          <a:endParaRPr lang="de-DE" sz="2300" kern="1200" dirty="0"/>
        </a:p>
      </dsp:txBody>
      <dsp:txXfrm>
        <a:off x="0" y="3050469"/>
        <a:ext cx="10515600" cy="1055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‹Nr.›</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p:txBody>
      </p:sp>
      <p:sp>
        <p:nvSpPr>
          <p:cNvPr id="4" name="Footer Placeholder 3"/>
          <p:cNvSpPr>
            <a:spLocks noGrp="1"/>
          </p:cNvSpPr>
          <p:nvPr>
            <p:ph type="ftr" sz="quarter" idx="10"/>
          </p:nvPr>
        </p:nvSpPr>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21</a:t>
            </a:fld>
            <a:endParaRPr lang="en-US" dirty="0"/>
          </a:p>
        </p:txBody>
      </p:sp>
    </p:spTree>
    <p:extLst>
      <p:ext uri="{BB962C8B-B14F-4D97-AF65-F5344CB8AC3E}">
        <p14:creationId xmlns:p14="http://schemas.microsoft.com/office/powerpoint/2010/main" val="1131725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83413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23</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sz="1800" b="0" i="0" dirty="0">
                <a:solidFill>
                  <a:srgbClr val="201F1E"/>
                </a:solidFill>
                <a:effectLst/>
                <a:latin typeface="Arial" panose="020B0604020202020204" pitchFamily="34" charset="0"/>
              </a:rPr>
              <a:t>anbei ein erster Überblick (hier mit konkretem RSG/Raiffeisen-Bezug).</a:t>
            </a:r>
            <a:br>
              <a:rPr lang="de-DE" dirty="0"/>
            </a:br>
            <a:r>
              <a:rPr lang="de-DE" sz="1800" b="0" i="0" dirty="0">
                <a:solidFill>
                  <a:srgbClr val="201F1E"/>
                </a:solidFill>
                <a:effectLst/>
                <a:latin typeface="Arial" panose="020B0604020202020204" pitchFamily="34" charset="0"/>
              </a:rPr>
              <a:t>Grob geht es uns um den Aufbau einer Businessschicht auf SQL-Server Basis (mit SSAS Tabular Model) die wir auch außerhalb vom DWH nutzen können.</a:t>
            </a:r>
            <a:br>
              <a:rPr lang="de-DE" dirty="0"/>
            </a:br>
            <a:r>
              <a:rPr lang="de-DE" sz="1800" b="0" i="0" dirty="0">
                <a:solidFill>
                  <a:srgbClr val="201F1E"/>
                </a:solidFill>
                <a:effectLst/>
                <a:latin typeface="Arial" panose="020B0604020202020204" pitchFamily="34" charset="0"/>
              </a:rPr>
              <a:t>Weiters soll auch das Rechtekonzept so flexibel wie möglich gestaltet werden. D.h z.b einfache Erweiterung der Rechteabfragen um neue Parameter oder keine doppelte Implementierung der Rechtesteuerung (Nutzung der Rechtesteuerung sowohl in den normalen SQL-Server Datenbanken als auch in den SSAS Datenbanken)</a:t>
            </a:r>
            <a:br>
              <a:rPr lang="de-DE" dirty="0"/>
            </a:br>
            <a:br>
              <a:rPr lang="de-DE" dirty="0"/>
            </a:br>
            <a:r>
              <a:rPr lang="de-DE" sz="1800" b="0" i="0" dirty="0">
                <a:solidFill>
                  <a:srgbClr val="201F1E"/>
                </a:solidFill>
                <a:effectLst/>
                <a:latin typeface="Arial" panose="020B0604020202020204" pitchFamily="34" charset="0"/>
              </a:rPr>
              <a:t>Die Details können wir dann gerne am Montag besprechen:</a:t>
            </a:r>
            <a:br>
              <a:rPr lang="de-DE" dirty="0"/>
            </a:br>
            <a:r>
              <a:rPr lang="de-DE" sz="1800" b="1" i="0" dirty="0">
                <a:solidFill>
                  <a:srgbClr val="00204F"/>
                </a:solidFill>
                <a:effectLst/>
                <a:latin typeface="Segoe UI" panose="020B0502040204020203" pitchFamily="34" charset="0"/>
              </a:rPr>
              <a:t>Zieldefinition: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Mandantenfähigkeit</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RSG bedient mit ihren Produkten mehrere Banken welche auf unterschiedlichen SQL Server Instanzen betrieben werden. Die Datenbanken unterscheiden sich zusätzlich durch die Bzeichnung (Beispiel: Datenbank R34_ZDW, R36_ZDW). Diese Bezeichnungen sollen durch Synonyme ersetzt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im BI Reporting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Der Drittanbieter WebFocus für unsere BI Frontends unterstützt vollumfänglich Tabular Model als analytische Datenquelle.</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Einbindung von Datenbankobjekten aus dem</a:t>
            </a:r>
            <a:r>
              <a:rPr lang="de-DE" sz="1800" b="0" i="0" dirty="0">
                <a:solidFill>
                  <a:srgbClr val="00204F"/>
                </a:solidFill>
                <a:effectLst/>
                <a:latin typeface="Segoe UI" panose="020B0502040204020203" pitchFamily="34" charset="0"/>
              </a:rPr>
              <a:t> RDW</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können beliebige Datenquellen aus dem RDW(SQL Server) eingebunden werden. Zusätzlich soll direkt im Zuge der Einbindung die Datenmenge in Form einer "Wehere" Bedingung eingeschränkt werden können. (Beispiel: TagID&lt;@aktuellerStichtag-365)</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Row-Level Security</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kann direkt im Tabular Model eine Row-Level Security für jedes eingebundene Datenbankobjekt implementiert werden (Beispiel: BLZ). Alternativ kann die Einschränkung in der relationalen Datenbank implementiert werden. Quelle ist eine Tabelle mit allen Berechtigungsinformationen.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eines externen Berechtigungssystems</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Zur Berechtigungsverwaltung wird IDM verwendet.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In-Memory Funktionalitäten</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System bietet zum einen die Möglichkeit, dass Daten direkt zur Laufzeit aus der relationalen Datenbank  ermittelt werden und zum anderen, dass besonders wichtige Informationen im Hauptspeicher vorgehalten werden. Die Definition kann je Datenbankobjekt aber auch je Stichtag(das letzte Monat) erfolgen.</a:t>
            </a:r>
            <a:br>
              <a:rPr lang="de-DE" sz="1800" b="0" i="0" dirty="0">
                <a:solidFill>
                  <a:srgbClr val="FF0000"/>
                </a:solidFill>
                <a:effectLst/>
                <a:latin typeface="Segoe UI" panose="020B0502040204020203" pitchFamily="34" charset="0"/>
              </a:rPr>
            </a:br>
            <a:r>
              <a:rPr lang="de-DE" sz="1800" b="0" i="0" dirty="0">
                <a:solidFill>
                  <a:srgbClr val="FF0000"/>
                </a:solidFill>
                <a:effectLst/>
                <a:latin typeface="Segoe UI" panose="020B0502040204020203" pitchFamily="34" charset="0"/>
              </a:rPr>
              <a:t>Wie erfolgt die Aktualisierung der gespeicherten Daten? Können Rahmen definiert werden, dass bsp. maximal 250 MB je Objekt im Speicher gehalten werden dürfen?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intuitive Modellierung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konkrete Modellierung der Datenbereiche erfolgt von den zuständigen RSG Fachteams</a:t>
            </a:r>
            <a:r>
              <a:rPr lang="de-DE" sz="1800" b="0" i="0" dirty="0">
                <a:solidFill>
                  <a:srgbClr val="2F2F2F"/>
                </a:solidFill>
                <a:effectLst/>
                <a:latin typeface="Segoe UI" panose="020B0502040204020203" pitchFamily="34" charset="0"/>
              </a:rPr>
              <a:t>, die Produktgruppe BI sorgt lediglich für die Einhaltung von Standards.</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Release Unabhängig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Deployment ist Release unabhängig für RSG- Requirements Engineers möglich. Trotzdem arbeitet der Ersteller auf einer entsprechende Entwicklungsumgebung, testet auf einer Testumgebung und kann selbständig deployen.</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Kurze </a:t>
            </a:r>
            <a:r>
              <a:rPr lang="de-DE" sz="1800" b="0" i="0" dirty="0">
                <a:solidFill>
                  <a:srgbClr val="00204F"/>
                </a:solidFill>
                <a:effectLst/>
                <a:latin typeface="Segoe UI" panose="020B0502040204020203" pitchFamily="34" charset="0"/>
              </a:rPr>
              <a:t>Time-to-Solution</a:t>
            </a:r>
            <a:r>
              <a:rPr lang="de-DE" sz="1800" b="0" i="0" dirty="0">
                <a:solidFill>
                  <a:srgbClr val="2F2F2F"/>
                </a:solidFill>
                <a:effectLst/>
                <a:latin typeface="Segoe UI" panose="020B0502040204020203" pitchFamily="34" charset="0"/>
              </a:rPr>
              <a:t> Zyklen und Technologie ist </a:t>
            </a:r>
            <a:r>
              <a:rPr lang="de-DE" sz="1800" b="0" i="0" dirty="0">
                <a:solidFill>
                  <a:srgbClr val="00204F"/>
                </a:solidFill>
                <a:effectLst/>
                <a:latin typeface="Segoe UI" panose="020B0502040204020203" pitchFamily="34" charset="0"/>
              </a:rPr>
              <a:t>vergleichsweise einfach zu erlernen</a:t>
            </a:r>
            <a:r>
              <a:rPr lang="de-DE" sz="1800" b="0" i="0" dirty="0">
                <a:solidFill>
                  <a:srgbClr val="2F2F2F"/>
                </a:solidFill>
                <a:effectLst/>
                <a:latin typeface="Segoe UI" panose="020B0502040204020203" pitchFamily="34" charset="0"/>
              </a:rPr>
              <a: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Logging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Alle sowohl alle Datenabfragen als auch Änderungen eines Modells müssen aufgezeichnet und im Bedarsfall ausgewertet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Ressourcensteuerung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Priorisierung je User; Max temp. TB Verbrauch</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dirty="0">
                <a:solidFill>
                  <a:srgbClr val="2F2F2F"/>
                </a:solidFill>
                <a:effectLst/>
                <a:latin typeface="Segoe UI" panose="020B0502040204020203" pitchFamily="34" charset="0"/>
              </a:rPr>
              <a:t>Bewirtschaftungslogiken</a:t>
            </a:r>
            <a:br>
              <a:rPr lang="de-DE" sz="1800" b="0" i="0" dirty="0">
                <a:solidFill>
                  <a:srgbClr val="201F1E"/>
                </a:solidFill>
                <a:effectLst/>
                <a:latin typeface="Arial" panose="020B0604020202020204" pitchFamily="34" charset="0"/>
              </a:rPr>
            </a:br>
            <a:endParaRPr lang="de-DE" b="0" i="0" dirty="0">
              <a:solidFill>
                <a:srgbClr val="201F1E"/>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25</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Tabular model hat </a:t>
            </a:r>
            <a:r>
              <a:rPr lang="en-US" dirty="0" err="1"/>
              <a:t>eigentlich</a:t>
            </a:r>
            <a:r>
              <a:rPr lang="en-US" dirty="0"/>
              <a:t> </a:t>
            </a:r>
            <a:r>
              <a:rPr lang="en-US" dirty="0" err="1"/>
              <a:t>nur</a:t>
            </a:r>
            <a:r>
              <a:rPr lang="en-US" dirty="0"/>
              <a:t> </a:t>
            </a:r>
            <a:r>
              <a:rPr lang="en-US" dirty="0" err="1"/>
              <a:t>Tabellen</a:t>
            </a:r>
            <a:r>
              <a:rPr lang="en-US" dirty="0"/>
              <a:t>, </a:t>
            </a:r>
            <a:r>
              <a:rPr lang="en-US" dirty="0" err="1"/>
              <a:t>Beziehungen</a:t>
            </a:r>
            <a:r>
              <a:rPr lang="en-US" dirty="0"/>
              <a:t>, Measure </a:t>
            </a:r>
            <a:r>
              <a:rPr lang="en-US" dirty="0" err="1"/>
              <a:t>Definitionen</a:t>
            </a:r>
            <a:r>
              <a:rPr lang="en-US" dirty="0"/>
              <a:t>, Calculated Columns und Calculation Groups</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4</a:t>
            </a:fld>
            <a:endParaRPr lang="en-US"/>
          </a:p>
        </p:txBody>
      </p:sp>
    </p:spTree>
    <p:extLst>
      <p:ext uri="{BB962C8B-B14F-4D97-AF65-F5344CB8AC3E}">
        <p14:creationId xmlns:p14="http://schemas.microsoft.com/office/powerpoint/2010/main" val="21105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people say DAX is easier than MDX. That’s probably true regarding simple things. More complex things are also hard to implement.</a:t>
            </a:r>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311084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tabular model holds all data compressed in memory (in a very cache optimized format) it usually performs much faster than Multidimensional model. </a:t>
            </a:r>
          </a:p>
          <a:p>
            <a:r>
              <a:rPr lang="en-US" dirty="0"/>
              <a:t>Also the multidimensional Model holds Data in Memory. </a:t>
            </a:r>
          </a:p>
          <a:p>
            <a:r>
              <a:rPr lang="en-US" dirty="0"/>
              <a:t>Accessing leave levels of hierarchies often requires IO. Multidimensional models are based on the concept of hierarchies and </a:t>
            </a:r>
            <a:r>
              <a:rPr lang="en-US" dirty="0" err="1"/>
              <a:t>preaggregated</a:t>
            </a:r>
            <a:r>
              <a:rPr lang="en-US" dirty="0"/>
              <a:t> data along these hierarchies. </a:t>
            </a:r>
          </a:p>
          <a:p>
            <a:r>
              <a:rPr lang="en-US" dirty="0"/>
              <a:t>That’s not the case in Tabular model – that is just a column store engine that can do very fast scans, late materialization</a:t>
            </a:r>
            <a:r>
              <a:rPr lang="en-US"/>
              <a:t>, etc.</a:t>
            </a:r>
            <a:endParaRPr lang="en-US" dirty="0"/>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20</a:t>
            </a:fld>
            <a:endParaRPr lang="en-US" dirty="0"/>
          </a:p>
        </p:txBody>
      </p:sp>
    </p:spTree>
    <p:extLst>
      <p:ext uri="{BB962C8B-B14F-4D97-AF65-F5344CB8AC3E}">
        <p14:creationId xmlns:p14="http://schemas.microsoft.com/office/powerpoint/2010/main" val="82390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‹Nr.›</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10/20/2020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10/20/2020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‹Nr.›</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LOOKUPVALUE(MitarbeiterPermission[Bankleitzahl], MitarbeiterPermission[UserName],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title"/>
          </p:nvPr>
        </p:nvSpPr>
        <p:spPr/>
        <p:txBody>
          <a:bodyPr/>
          <a:lstStyle/>
          <a:p>
            <a:r>
              <a:rPr lang="de-AT" dirty="0"/>
              <a:t>Demo!</a:t>
            </a:r>
            <a:endParaRPr lang="en-US" dirty="0"/>
          </a:p>
        </p:txBody>
      </p:sp>
      <p:sp>
        <p:nvSpPr>
          <p:cNvPr id="3" name="Content Placeholder 2">
            <a:extLst>
              <a:ext uri="{FF2B5EF4-FFF2-40B4-BE49-F238E27FC236}">
                <a16:creationId xmlns:a16="http://schemas.microsoft.com/office/drawing/2014/main" id="{8CC21F33-58FF-40B8-A18B-1708A3E30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319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Direct Query vs Inmemory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lstStyle/>
          <a:p>
            <a:r>
              <a:rPr lang="de-AT" dirty="0"/>
              <a:t>Direct Query is similar to ROLAP</a:t>
            </a:r>
            <a:endParaRPr lang="en-US" dirty="0"/>
          </a:p>
        </p:txBody>
      </p:sp>
    </p:spTree>
    <p:extLst>
      <p:ext uri="{BB962C8B-B14F-4D97-AF65-F5344CB8AC3E}">
        <p14:creationId xmlns:p14="http://schemas.microsoft.com/office/powerpoint/2010/main" val="394373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VertiPaq</a:t>
            </a:r>
            <a:r>
              <a:rPr lang="en-GB" dirty="0"/>
              <a:t> Modes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59993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80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VertiPaq</a:t>
            </a:r>
            <a:r>
              <a:rPr lang="en-GB" dirty="0"/>
              <a:t> Modes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03470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543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Processing Options</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Deployment</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838200" y="6080756"/>
            <a:ext cx="11110472" cy="646331"/>
          </a:xfrm>
          <a:prstGeom prst="rect">
            <a:avLst/>
          </a:prstGeom>
          <a:noFill/>
        </p:spPr>
        <p:txBody>
          <a:bodyPr wrap="square">
            <a:spAutoFit/>
          </a:bodyPr>
          <a:lstStyle/>
          <a:p>
            <a:r>
              <a:rPr lang="en-US" dirty="0"/>
              <a:t>https://docs.microsoft.com/en-us/analysis-services/deployment/deploy-from-visual-studio-tabular?view=asallproducts-allversions</a:t>
            </a:r>
          </a:p>
        </p:txBody>
      </p:sp>
    </p:spTree>
    <p:extLst>
      <p:ext uri="{BB962C8B-B14F-4D97-AF65-F5344CB8AC3E}">
        <p14:creationId xmlns:p14="http://schemas.microsoft.com/office/powerpoint/2010/main" val="2989899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Short Introduction to DAX</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75780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Comparing Tabular Model (InMemory) to Multidimensional Modelling (MOLAP)</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3"/>
          <a:stretch>
            <a:fillRect/>
          </a:stretch>
        </p:blipFill>
        <p:spPr>
          <a:xfrm>
            <a:off x="436839" y="1690689"/>
            <a:ext cx="4963115" cy="4480738"/>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4"/>
          <a:stretch>
            <a:fillRect/>
          </a:stretch>
        </p:blipFill>
        <p:spPr>
          <a:xfrm>
            <a:off x="6659494" y="1528243"/>
            <a:ext cx="4694305" cy="4630429"/>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lstStyle/>
          <a:p>
            <a:pPr marL="0" indent="0">
              <a:buNone/>
            </a:pPr>
            <a:r>
              <a:rPr lang="de-AT" dirty="0"/>
              <a:t>Tabular Model</a:t>
            </a:r>
          </a:p>
          <a:p>
            <a:r>
              <a:rPr lang="de-AT" dirty="0"/>
              <a:t>Speaks DAX and MDX (for Queries)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lstStyle/>
          <a:p>
            <a:pPr marL="0" indent="0">
              <a:buNone/>
            </a:pPr>
            <a:r>
              <a:rPr lang="de-AT" dirty="0"/>
              <a:t>Multidimensional Model</a:t>
            </a:r>
          </a:p>
          <a:p>
            <a:r>
              <a:rPr lang="en-US" dirty="0"/>
              <a:t>Speaks MDX only</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In general Tabular will perform Faster</a:t>
            </a:r>
          </a:p>
          <a:p>
            <a:r>
              <a:rPr lang="en-US" sz="2800" dirty="0">
                <a:solidFill>
                  <a:schemeClr val="tx1"/>
                </a:solidFill>
              </a:rPr>
              <a:t>Tabular Engine Does Not Require a Great Deal of Performance Tuning</a:t>
            </a:r>
          </a:p>
          <a:p>
            <a:r>
              <a:rPr lang="en-US" sz="2800" dirty="0">
                <a:solidFill>
                  <a:schemeClr val="tx1"/>
                </a:solidFill>
              </a:rPr>
              <a:t>Best at Returning Low Granularity Data</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dynamic row level security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1807</Words>
  <Application>Microsoft Office PowerPoint</Application>
  <PresentationFormat>Breitbild</PresentationFormat>
  <Paragraphs>227</Paragraphs>
  <Slides>26</Slides>
  <Notes>13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Arial</vt:lpstr>
      <vt:lpstr>Calibri</vt:lpstr>
      <vt:lpstr>Calibri Light</vt:lpstr>
      <vt:lpstr>Consolas</vt:lpstr>
      <vt:lpstr>Segoe UI</vt:lpstr>
      <vt:lpstr>Tahoma</vt:lpstr>
      <vt:lpstr>Office Theme</vt:lpstr>
      <vt:lpstr>Tabular-Model for Financial Reporting</vt:lpstr>
      <vt:lpstr>Agenda</vt:lpstr>
      <vt:lpstr>Tabular-Model for Financial Reporting</vt:lpstr>
      <vt:lpstr>Tabular Model vs Multidimensional Model</vt:lpstr>
      <vt:lpstr>Development</vt:lpstr>
      <vt:lpstr>Scalability</vt:lpstr>
      <vt:lpstr>Performance</vt:lpstr>
      <vt:lpstr>Tabular-Model for Financial Reporting</vt:lpstr>
      <vt:lpstr>Operatives Systeme</vt:lpstr>
      <vt:lpstr>Beispielbuchungen</vt:lpstr>
      <vt:lpstr>Beispielbuchungen</vt:lpstr>
      <vt:lpstr>Relationales Datawarehouse</vt:lpstr>
      <vt:lpstr>Tabular Model</vt:lpstr>
      <vt:lpstr>Implementing Row Level Security</vt:lpstr>
      <vt:lpstr>Implementing Row Level Security</vt:lpstr>
      <vt:lpstr>Implementing Row Level Security</vt:lpstr>
      <vt:lpstr>Demo!</vt:lpstr>
      <vt:lpstr>Tabular-Model for Financial Reporting</vt:lpstr>
      <vt:lpstr>Direct Query vs Inmemory</vt:lpstr>
      <vt:lpstr>VertiPaq Modes</vt:lpstr>
      <vt:lpstr>VertiPaq Modes</vt:lpstr>
      <vt:lpstr>Tabular-Model for Financial Reporting</vt:lpstr>
      <vt:lpstr>Tabular-Model for Financial Reporting</vt:lpstr>
      <vt:lpstr>Deployment</vt:lpstr>
      <vt:lpstr>Tabular-Model for Financial Reporting</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53</cp:revision>
  <dcterms:created xsi:type="dcterms:W3CDTF">2020-10-16T12:13:30Z</dcterms:created>
  <dcterms:modified xsi:type="dcterms:W3CDTF">2020-10-20T09:43:20Z</dcterms:modified>
</cp:coreProperties>
</file>