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69" r:id="rId2"/>
    <p:sldId id="268" r:id="rId3"/>
    <p:sldId id="270" r:id="rId4"/>
    <p:sldId id="271" r:id="rId5"/>
    <p:sldId id="256" r:id="rId6"/>
    <p:sldId id="257" r:id="rId7"/>
    <p:sldId id="263" r:id="rId8"/>
    <p:sldId id="264" r:id="rId9"/>
    <p:sldId id="258" r:id="rId10"/>
    <p:sldId id="259" r:id="rId11"/>
    <p:sldId id="260" r:id="rId12"/>
    <p:sldId id="261" r:id="rId13"/>
    <p:sldId id="265" r:id="rId14"/>
    <p:sldId id="262" r:id="rId15"/>
    <p:sldId id="267" r:id="rId16"/>
    <p:sldId id="266"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9" autoAdjust="0"/>
    <p:restoredTop sz="53162" autoAdjust="0"/>
  </p:normalViewPr>
  <p:slideViewPr>
    <p:cSldViewPr snapToGrid="0">
      <p:cViewPr varScale="1">
        <p:scale>
          <a:sx n="62" d="100"/>
          <a:sy n="62" d="100"/>
        </p:scale>
        <p:origin x="2400" y="2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9FD6536-D906-466F-A3CC-F07BBBFBA3F6}" type="datetimeFigureOut">
              <a:rPr lang="en-US" smtClean="0"/>
              <a:t>10/19/2020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7719C4-5CCB-4564-8DFB-21D3D1DEC7F1}" type="slidenum">
              <a:rPr lang="en-US" smtClean="0"/>
              <a:t>‹#›</a:t>
            </a:fld>
            <a:endParaRPr lang="en-US"/>
          </a:p>
        </p:txBody>
      </p:sp>
    </p:spTree>
    <p:extLst>
      <p:ext uri="{BB962C8B-B14F-4D97-AF65-F5344CB8AC3E}">
        <p14:creationId xmlns:p14="http://schemas.microsoft.com/office/powerpoint/2010/main" val="14313205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n-US" b="1" i="0" dirty="0" err="1">
                <a:solidFill>
                  <a:srgbClr val="000000"/>
                </a:solidFill>
                <a:effectLst/>
                <a:latin typeface="Calibri" panose="020F0502020204030204" pitchFamily="34" charset="0"/>
              </a:rPr>
              <a:t>Vergleich</a:t>
            </a:r>
            <a:r>
              <a:rPr lang="en-US" b="1" i="0" dirty="0">
                <a:solidFill>
                  <a:srgbClr val="000000"/>
                </a:solidFill>
                <a:effectLst/>
                <a:latin typeface="Calibri" panose="020F0502020204030204" pitchFamily="34" charset="0"/>
              </a:rPr>
              <a:t> Tabular Model und Multidimensional Modelling (</a:t>
            </a:r>
            <a:r>
              <a:rPr lang="en-US" b="1" i="0" dirty="0" err="1">
                <a:solidFill>
                  <a:srgbClr val="000000"/>
                </a:solidFill>
                <a:effectLst/>
                <a:latin typeface="Calibri" panose="020F0502020204030204" pitchFamily="34" charset="0"/>
              </a:rPr>
              <a:t>Vorteile</a:t>
            </a:r>
            <a:r>
              <a:rPr lang="en-US" b="1" i="0" dirty="0">
                <a:solidFill>
                  <a:srgbClr val="000000"/>
                </a:solidFill>
                <a:effectLst/>
                <a:latin typeface="Calibri" panose="020F0502020204030204" pitchFamily="34" charset="0"/>
              </a:rPr>
              <a:t>, </a:t>
            </a:r>
            <a:r>
              <a:rPr lang="en-US" b="1" i="0" dirty="0" err="1">
                <a:solidFill>
                  <a:srgbClr val="000000"/>
                </a:solidFill>
                <a:effectLst/>
                <a:latin typeface="Calibri" panose="020F0502020204030204" pitchFamily="34" charset="0"/>
              </a:rPr>
              <a:t>Nachteile</a:t>
            </a:r>
            <a:r>
              <a:rPr lang="en-US" b="1" i="0" dirty="0">
                <a:solidFill>
                  <a:srgbClr val="000000"/>
                </a:solidFill>
                <a:effectLst/>
                <a:latin typeface="Calibri" panose="020F0502020204030204" pitchFamily="34" charset="0"/>
              </a:rPr>
              <a:t>, </a:t>
            </a:r>
            <a:r>
              <a:rPr lang="en-US" b="1" i="0" dirty="0" err="1">
                <a:solidFill>
                  <a:srgbClr val="000000"/>
                </a:solidFill>
                <a:effectLst/>
                <a:latin typeface="Calibri" panose="020F0502020204030204" pitchFamily="34" charset="0"/>
              </a:rPr>
              <a:t>Limitierungen</a:t>
            </a:r>
            <a:r>
              <a:rPr lang="en-US" b="1" i="0" dirty="0">
                <a:solidFill>
                  <a:srgbClr val="000000"/>
                </a:solidFill>
                <a:effectLst/>
                <a:latin typeface="Calibri" panose="020F0502020204030204" pitchFamily="34" charset="0"/>
              </a:rPr>
              <a:t>)</a:t>
            </a:r>
            <a:endParaRPr lang="en-US" b="0" i="0" dirty="0">
              <a:solidFill>
                <a:srgbClr val="000000"/>
              </a:solidFill>
              <a:effectLst/>
              <a:latin typeface="Calibri" panose="020F0502020204030204" pitchFamily="34" charset="0"/>
            </a:endParaRPr>
          </a:p>
          <a:p>
            <a:pPr algn="l">
              <a:buFont typeface="+mj-lt"/>
              <a:buAutoNum type="arabicPeriod"/>
            </a:pPr>
            <a:r>
              <a:rPr lang="en-US" b="1" i="0" dirty="0">
                <a:solidFill>
                  <a:srgbClr val="000000"/>
                </a:solidFill>
                <a:effectLst/>
                <a:latin typeface="Calibri" panose="020F0502020204030204" pitchFamily="34" charset="0"/>
              </a:rPr>
              <a:t>Row Level Security </a:t>
            </a:r>
            <a:r>
              <a:rPr lang="en-US" b="1" i="0" dirty="0" err="1">
                <a:solidFill>
                  <a:srgbClr val="000000"/>
                </a:solidFill>
                <a:effectLst/>
                <a:latin typeface="Calibri" panose="020F0502020204030204" pitchFamily="34" charset="0"/>
              </a:rPr>
              <a:t>im</a:t>
            </a:r>
            <a:r>
              <a:rPr lang="en-US" b="1" i="0" dirty="0">
                <a:solidFill>
                  <a:srgbClr val="000000"/>
                </a:solidFill>
                <a:effectLst/>
                <a:latin typeface="Calibri" panose="020F0502020204030204" pitchFamily="34" charset="0"/>
              </a:rPr>
              <a:t> SQL Server und </a:t>
            </a:r>
            <a:r>
              <a:rPr lang="en-US" b="1" i="0" dirty="0" err="1">
                <a:solidFill>
                  <a:srgbClr val="000000"/>
                </a:solidFill>
                <a:effectLst/>
                <a:latin typeface="Calibri" panose="020F0502020204030204" pitchFamily="34" charset="0"/>
              </a:rPr>
              <a:t>im</a:t>
            </a:r>
            <a:r>
              <a:rPr lang="en-US" b="1" i="0" dirty="0">
                <a:solidFill>
                  <a:srgbClr val="000000"/>
                </a:solidFill>
                <a:effectLst/>
                <a:latin typeface="Calibri" panose="020F0502020204030204" pitchFamily="34" charset="0"/>
              </a:rPr>
              <a:t> Tabular Model </a:t>
            </a:r>
            <a:endParaRPr lang="en-US" b="0" i="0" dirty="0">
              <a:solidFill>
                <a:srgbClr val="000000"/>
              </a:solidFill>
              <a:effectLst/>
              <a:latin typeface="Calibri" panose="020F0502020204030204" pitchFamily="34" charset="0"/>
            </a:endParaRPr>
          </a:p>
          <a:p>
            <a:pPr algn="l">
              <a:buFont typeface="+mj-lt"/>
              <a:buAutoNum type="arabicPeriod"/>
            </a:pPr>
            <a:r>
              <a:rPr lang="en-US" b="1" i="0" dirty="0">
                <a:solidFill>
                  <a:srgbClr val="000000"/>
                </a:solidFill>
                <a:effectLst/>
                <a:latin typeface="Calibri" panose="020F0502020204030204" pitchFamily="34" charset="0"/>
              </a:rPr>
              <a:t>Direct Query Vs </a:t>
            </a:r>
            <a:r>
              <a:rPr lang="en-US" b="1" i="0" dirty="0" err="1">
                <a:solidFill>
                  <a:srgbClr val="000000"/>
                </a:solidFill>
                <a:effectLst/>
                <a:latin typeface="Calibri" panose="020F0502020204030204" pitchFamily="34" charset="0"/>
              </a:rPr>
              <a:t>InMemory</a:t>
            </a:r>
            <a:endParaRPr lang="en-US" b="0" i="0" dirty="0">
              <a:solidFill>
                <a:srgbClr val="000000"/>
              </a:solidFill>
              <a:effectLst/>
              <a:latin typeface="Calibri" panose="020F0502020204030204" pitchFamily="34" charset="0"/>
            </a:endParaRPr>
          </a:p>
          <a:p>
            <a:pPr algn="l">
              <a:buFont typeface="+mj-lt"/>
              <a:buAutoNum type="arabicPeriod"/>
            </a:pPr>
            <a:r>
              <a:rPr lang="en-US" b="1" i="0" dirty="0">
                <a:solidFill>
                  <a:srgbClr val="000000"/>
                </a:solidFill>
                <a:effectLst/>
                <a:latin typeface="Calibri" panose="020F0502020204030204" pitchFamily="34" charset="0"/>
              </a:rPr>
              <a:t>Processing Options</a:t>
            </a:r>
            <a:endParaRPr lang="en-US" b="0" i="0" dirty="0">
              <a:solidFill>
                <a:srgbClr val="000000"/>
              </a:solidFill>
              <a:effectLst/>
              <a:latin typeface="Calibri" panose="020F0502020204030204" pitchFamily="34" charset="0"/>
            </a:endParaRPr>
          </a:p>
          <a:p>
            <a:pPr algn="l">
              <a:buFont typeface="+mj-lt"/>
              <a:buAutoNum type="arabicPeriod"/>
            </a:pPr>
            <a:r>
              <a:rPr lang="en-US" b="1" i="0" dirty="0">
                <a:solidFill>
                  <a:srgbClr val="000000"/>
                </a:solidFill>
                <a:effectLst/>
                <a:latin typeface="Calibri" panose="020F0502020204030204" pitchFamily="34" charset="0"/>
              </a:rPr>
              <a:t>Deployment </a:t>
            </a:r>
            <a:r>
              <a:rPr lang="en-US" b="1" i="0" dirty="0" err="1">
                <a:solidFill>
                  <a:srgbClr val="000000"/>
                </a:solidFill>
                <a:effectLst/>
                <a:latin typeface="Calibri" panose="020F0502020204030204" pitchFamily="34" charset="0"/>
              </a:rPr>
              <a:t>Optionen</a:t>
            </a:r>
            <a:r>
              <a:rPr lang="en-US" b="1" i="0" dirty="0">
                <a:solidFill>
                  <a:srgbClr val="000000"/>
                </a:solidFill>
                <a:effectLst/>
                <a:latin typeface="Calibri" panose="020F0502020204030204" pitchFamily="34" charset="0"/>
              </a:rPr>
              <a:t> (OnPrem </a:t>
            </a:r>
            <a:r>
              <a:rPr lang="en-US" b="1" i="0" dirty="0" err="1">
                <a:solidFill>
                  <a:srgbClr val="000000"/>
                </a:solidFill>
                <a:effectLst/>
                <a:latin typeface="Calibri" panose="020F0502020204030204" pitchFamily="34" charset="0"/>
              </a:rPr>
              <a:t>Dienst</a:t>
            </a:r>
            <a:r>
              <a:rPr lang="en-US" b="1" i="0" dirty="0">
                <a:solidFill>
                  <a:srgbClr val="000000"/>
                </a:solidFill>
                <a:effectLst/>
                <a:latin typeface="Calibri" panose="020F0502020204030204" pitchFamily="34" charset="0"/>
              </a:rPr>
              <a:t> / Azure) </a:t>
            </a:r>
            <a:endParaRPr lang="en-US" b="0" i="0" dirty="0">
              <a:solidFill>
                <a:srgbClr val="000000"/>
              </a:solidFill>
              <a:effectLst/>
              <a:latin typeface="Calibri" panose="020F0502020204030204" pitchFamily="34" charset="0"/>
            </a:endParaRPr>
          </a:p>
          <a:p>
            <a:pPr algn="l">
              <a:buFont typeface="+mj-lt"/>
              <a:buAutoNum type="arabicPeriod"/>
            </a:pPr>
            <a:r>
              <a:rPr lang="en-US" b="1" i="0" dirty="0">
                <a:solidFill>
                  <a:srgbClr val="000000"/>
                </a:solidFill>
                <a:effectLst/>
                <a:latin typeface="Calibri" panose="020F0502020204030204" pitchFamily="34" charset="0"/>
              </a:rPr>
              <a:t>Eine </a:t>
            </a:r>
            <a:r>
              <a:rPr lang="en-US" b="1" i="0" dirty="0" err="1">
                <a:solidFill>
                  <a:srgbClr val="000000"/>
                </a:solidFill>
                <a:effectLst/>
                <a:latin typeface="Calibri" panose="020F0502020204030204" pitchFamily="34" charset="0"/>
              </a:rPr>
              <a:t>kurze</a:t>
            </a:r>
            <a:r>
              <a:rPr lang="en-US" b="1" i="0" dirty="0">
                <a:solidFill>
                  <a:srgbClr val="000000"/>
                </a:solidFill>
                <a:effectLst/>
                <a:latin typeface="Calibri" panose="020F0502020204030204" pitchFamily="34" charset="0"/>
              </a:rPr>
              <a:t> </a:t>
            </a:r>
            <a:r>
              <a:rPr lang="en-US" b="1" i="0" dirty="0" err="1">
                <a:solidFill>
                  <a:srgbClr val="000000"/>
                </a:solidFill>
                <a:effectLst/>
                <a:latin typeface="Calibri" panose="020F0502020204030204" pitchFamily="34" charset="0"/>
              </a:rPr>
              <a:t>Einführung</a:t>
            </a:r>
            <a:r>
              <a:rPr lang="en-US" b="1" i="0" dirty="0">
                <a:solidFill>
                  <a:srgbClr val="000000"/>
                </a:solidFill>
                <a:effectLst/>
                <a:latin typeface="Calibri" panose="020F0502020204030204" pitchFamily="34" charset="0"/>
              </a:rPr>
              <a:t> in DAX</a:t>
            </a:r>
            <a:endParaRPr lang="en-US" b="0" i="0" dirty="0">
              <a:solidFill>
                <a:srgbClr val="000000"/>
              </a:solidFill>
              <a:effectLst/>
              <a:latin typeface="Calibri" panose="020F0502020204030204" pitchFamily="34" charset="0"/>
            </a:endParaRPr>
          </a:p>
          <a:p>
            <a:endParaRPr lang="en-US" dirty="0"/>
          </a:p>
        </p:txBody>
      </p:sp>
      <p:sp>
        <p:nvSpPr>
          <p:cNvPr id="4" name="Slide Number Placeholder 3"/>
          <p:cNvSpPr>
            <a:spLocks noGrp="1"/>
          </p:cNvSpPr>
          <p:nvPr>
            <p:ph type="sldNum" sz="quarter" idx="5"/>
          </p:nvPr>
        </p:nvSpPr>
        <p:spPr/>
        <p:txBody>
          <a:bodyPr/>
          <a:lstStyle/>
          <a:p>
            <a:fld id="{7F7719C4-5CCB-4564-8DFB-21D3D1DEC7F1}" type="slidenum">
              <a:rPr lang="en-US" smtClean="0"/>
              <a:t>1</a:t>
            </a:fld>
            <a:endParaRPr lang="en-US"/>
          </a:p>
        </p:txBody>
      </p:sp>
    </p:spTree>
    <p:extLst>
      <p:ext uri="{BB962C8B-B14F-4D97-AF65-F5344CB8AC3E}">
        <p14:creationId xmlns:p14="http://schemas.microsoft.com/office/powerpoint/2010/main" val="20355696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F7719C4-5CCB-4564-8DFB-21D3D1DEC7F1}" type="slidenum">
              <a:rPr lang="en-US" smtClean="0"/>
              <a:t>2</a:t>
            </a:fld>
            <a:endParaRPr lang="en-US"/>
          </a:p>
        </p:txBody>
      </p:sp>
    </p:spTree>
    <p:extLst>
      <p:ext uri="{BB962C8B-B14F-4D97-AF65-F5344CB8AC3E}">
        <p14:creationId xmlns:p14="http://schemas.microsoft.com/office/powerpoint/2010/main" val="36924407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F7719C4-5CCB-4564-8DFB-21D3D1DEC7F1}" type="slidenum">
              <a:rPr lang="en-US" smtClean="0"/>
              <a:t>3</a:t>
            </a:fld>
            <a:endParaRPr lang="en-US"/>
          </a:p>
        </p:txBody>
      </p:sp>
    </p:spTree>
    <p:extLst>
      <p:ext uri="{BB962C8B-B14F-4D97-AF65-F5344CB8AC3E}">
        <p14:creationId xmlns:p14="http://schemas.microsoft.com/office/powerpoint/2010/main" val="19648019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F7719C4-5CCB-4564-8DFB-21D3D1DEC7F1}" type="slidenum">
              <a:rPr lang="en-US" smtClean="0"/>
              <a:t>5</a:t>
            </a:fld>
            <a:endParaRPr lang="en-US"/>
          </a:p>
        </p:txBody>
      </p:sp>
    </p:spTree>
    <p:extLst>
      <p:ext uri="{BB962C8B-B14F-4D97-AF65-F5344CB8AC3E}">
        <p14:creationId xmlns:p14="http://schemas.microsoft.com/office/powerpoint/2010/main" val="26058375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de-DE" sz="1800" b="0" i="0" dirty="0">
                <a:solidFill>
                  <a:srgbClr val="201F1E"/>
                </a:solidFill>
                <a:effectLst/>
                <a:latin typeface="Arial" panose="020B0604020202020204" pitchFamily="34" charset="0"/>
              </a:rPr>
              <a:t>anbei ein erster Überblick (hier mit konkretem RSG/Raiffeisen-Bezug).</a:t>
            </a:r>
            <a:br>
              <a:rPr lang="de-DE" dirty="0"/>
            </a:br>
            <a:r>
              <a:rPr lang="de-DE" sz="1800" b="0" i="0" dirty="0">
                <a:solidFill>
                  <a:srgbClr val="201F1E"/>
                </a:solidFill>
                <a:effectLst/>
                <a:latin typeface="Arial" panose="020B0604020202020204" pitchFamily="34" charset="0"/>
              </a:rPr>
              <a:t>Grob geht es uns um den Aufbau einer Businessschicht auf SQL-Server Basis (mit SSAS Tabular Model) die wir auch außerhalb vom DWH nutzen können.</a:t>
            </a:r>
            <a:br>
              <a:rPr lang="de-DE" dirty="0"/>
            </a:br>
            <a:r>
              <a:rPr lang="de-DE" sz="1800" b="0" i="0" dirty="0">
                <a:solidFill>
                  <a:srgbClr val="201F1E"/>
                </a:solidFill>
                <a:effectLst/>
                <a:latin typeface="Arial" panose="020B0604020202020204" pitchFamily="34" charset="0"/>
              </a:rPr>
              <a:t>Weiters soll auch das Rechtekonzept so flexibel wie möglich gestaltet werden. D.h z.b einfache Erweiterung der Rechteabfragen um neue Parameter oder keine doppelte Implementierung der Rechtesteuerung (Nutzung der Rechtesteuerung sowohl in den normalen SQL-Server Datenbanken als auch in den SSAS Datenbanken)</a:t>
            </a:r>
            <a:br>
              <a:rPr lang="de-DE" dirty="0"/>
            </a:br>
            <a:br>
              <a:rPr lang="de-DE" dirty="0"/>
            </a:br>
            <a:r>
              <a:rPr lang="de-DE" sz="1800" b="0" i="0" dirty="0">
                <a:solidFill>
                  <a:srgbClr val="201F1E"/>
                </a:solidFill>
                <a:effectLst/>
                <a:latin typeface="Arial" panose="020B0604020202020204" pitchFamily="34" charset="0"/>
              </a:rPr>
              <a:t>Die Details können wir dann gerne am Montag besprechen:</a:t>
            </a:r>
            <a:br>
              <a:rPr lang="de-DE" dirty="0"/>
            </a:br>
            <a:r>
              <a:rPr lang="de-DE" sz="1800" b="1" i="0" dirty="0">
                <a:solidFill>
                  <a:srgbClr val="00204F"/>
                </a:solidFill>
                <a:effectLst/>
                <a:latin typeface="Segoe UI" panose="020B0502040204020203" pitchFamily="34" charset="0"/>
              </a:rPr>
              <a:t>Zieldefinition:</a:t>
            </a:r>
            <a:endParaRPr lang="de-DE" b="0" i="0" dirty="0">
              <a:solidFill>
                <a:srgbClr val="201F1E"/>
              </a:solidFill>
              <a:effectLst/>
              <a:latin typeface="Segoe UI" panose="020B0502040204020203" pitchFamily="34" charset="0"/>
            </a:endParaRPr>
          </a:p>
          <a:p>
            <a:pPr algn="l">
              <a:buFont typeface="Arial" panose="020B0604020202020204" pitchFamily="34" charset="0"/>
              <a:buChar char="•"/>
            </a:pPr>
            <a:r>
              <a:rPr lang="de-DE" sz="1800" b="0" i="0" u="sng" dirty="0">
                <a:solidFill>
                  <a:srgbClr val="00204F"/>
                </a:solidFill>
                <a:effectLst/>
                <a:latin typeface="Segoe UI" panose="020B0502040204020203" pitchFamily="34" charset="0"/>
              </a:rPr>
              <a:t>Mandantenfähigkeit</a:t>
            </a:r>
            <a:br>
              <a:rPr lang="de-DE" sz="1800" b="0" i="0" dirty="0">
                <a:solidFill>
                  <a:srgbClr val="00204F"/>
                </a:solidFill>
                <a:effectLst/>
                <a:latin typeface="Segoe UI" panose="020B0502040204020203" pitchFamily="34" charset="0"/>
              </a:rPr>
            </a:br>
            <a:r>
              <a:rPr lang="de-DE" sz="1800" b="0" i="0" dirty="0">
                <a:solidFill>
                  <a:srgbClr val="00204F"/>
                </a:solidFill>
                <a:effectLst/>
                <a:latin typeface="Segoe UI" panose="020B0502040204020203" pitchFamily="34" charset="0"/>
              </a:rPr>
              <a:t>Die RSG bedient mit ihren Produkten mehrere Banken welche auf unterschiedlichen SQL Server Instanzen betrieben werden. Die Datenbanken unterscheiden sich zusätzlich durch die Bzeichnung (Beispiel: Datenbank R34_ZDW, R36_ZDW). Diese Bezeichnungen sollen durch Synonyme ersetzt werden können.</a:t>
            </a:r>
            <a:endParaRPr lang="de-DE" b="0" i="0" dirty="0">
              <a:solidFill>
                <a:srgbClr val="201F1E"/>
              </a:solidFill>
              <a:effectLst/>
              <a:latin typeface="Segoe UI" panose="020B0502040204020203" pitchFamily="34" charset="0"/>
            </a:endParaRPr>
          </a:p>
          <a:p>
            <a:pPr algn="l">
              <a:buFont typeface="Arial" panose="020B0604020202020204" pitchFamily="34" charset="0"/>
              <a:buChar char="•"/>
            </a:pPr>
            <a:r>
              <a:rPr lang="de-DE" sz="1800" b="0" i="0" u="sng" dirty="0">
                <a:solidFill>
                  <a:srgbClr val="00204F"/>
                </a:solidFill>
                <a:effectLst/>
                <a:latin typeface="Segoe UI" panose="020B0502040204020203" pitchFamily="34" charset="0"/>
              </a:rPr>
              <a:t>Verwendung im BI Reporting</a:t>
            </a:r>
            <a:br>
              <a:rPr lang="de-DE" sz="1800" b="0" i="0" dirty="0">
                <a:solidFill>
                  <a:srgbClr val="00204F"/>
                </a:solidFill>
                <a:effectLst/>
                <a:latin typeface="Segoe UI" panose="020B0502040204020203" pitchFamily="34" charset="0"/>
              </a:rPr>
            </a:br>
            <a:r>
              <a:rPr lang="de-DE" sz="1800" b="0" i="0" dirty="0">
                <a:solidFill>
                  <a:srgbClr val="00204F"/>
                </a:solidFill>
                <a:effectLst/>
                <a:latin typeface="Segoe UI" panose="020B0502040204020203" pitchFamily="34" charset="0"/>
              </a:rPr>
              <a:t>Der Drittanbieter WebFocus für unsere BI Frontends unterstützt vollumfänglich Tabular Model als analytische Datenquelle.</a:t>
            </a:r>
            <a:endParaRPr lang="de-DE" b="0" i="0" dirty="0">
              <a:solidFill>
                <a:srgbClr val="201F1E"/>
              </a:solidFill>
              <a:effectLst/>
              <a:latin typeface="Segoe UI" panose="020B0502040204020203" pitchFamily="34" charset="0"/>
            </a:endParaRPr>
          </a:p>
          <a:p>
            <a:pPr algn="l">
              <a:buFont typeface="Arial" panose="020B0604020202020204" pitchFamily="34" charset="0"/>
              <a:buChar char="•"/>
            </a:pPr>
            <a:r>
              <a:rPr lang="de-DE" sz="1800" b="0" i="0" u="sng" dirty="0">
                <a:solidFill>
                  <a:srgbClr val="00204F"/>
                </a:solidFill>
                <a:effectLst/>
                <a:latin typeface="Segoe UI" panose="020B0502040204020203" pitchFamily="34" charset="0"/>
              </a:rPr>
              <a:t>Einbindung von Datenbankobjekten aus dem</a:t>
            </a:r>
            <a:r>
              <a:rPr lang="de-DE" sz="1800" b="0" i="0" dirty="0">
                <a:solidFill>
                  <a:srgbClr val="00204F"/>
                </a:solidFill>
                <a:effectLst/>
                <a:latin typeface="Segoe UI" panose="020B0502040204020203" pitchFamily="34" charset="0"/>
              </a:rPr>
              <a:t> RDW</a:t>
            </a:r>
            <a:br>
              <a:rPr lang="de-DE" sz="1800" b="0" i="0" dirty="0">
                <a:solidFill>
                  <a:srgbClr val="00204F"/>
                </a:solidFill>
                <a:effectLst/>
                <a:latin typeface="Segoe UI" panose="020B0502040204020203" pitchFamily="34" charset="0"/>
              </a:rPr>
            </a:br>
            <a:r>
              <a:rPr lang="de-DE" sz="1800" b="0" i="0" dirty="0">
                <a:solidFill>
                  <a:srgbClr val="00204F"/>
                </a:solidFill>
                <a:effectLst/>
                <a:latin typeface="Segoe UI" panose="020B0502040204020203" pitchFamily="34" charset="0"/>
              </a:rPr>
              <a:t>Es können beliebige Datenquellen aus dem RDW(SQL Server) eingebunden werden. Zusätzlich soll direkt im Zuge der Einbindung die Datenmenge in Form einer "Wehere" Bedingung eingeschränkt werden können. (Beispiel: TagID&lt;@aktuellerStichtag-365)</a:t>
            </a:r>
            <a:endParaRPr lang="de-DE" b="0" i="0" dirty="0">
              <a:solidFill>
                <a:srgbClr val="201F1E"/>
              </a:solidFill>
              <a:effectLst/>
              <a:latin typeface="Segoe UI" panose="020B0502040204020203" pitchFamily="34" charset="0"/>
            </a:endParaRPr>
          </a:p>
          <a:p>
            <a:pPr algn="l">
              <a:buFont typeface="Arial" panose="020B0604020202020204" pitchFamily="34" charset="0"/>
              <a:buChar char="•"/>
            </a:pPr>
            <a:r>
              <a:rPr lang="de-DE" sz="1800" b="0" i="0" u="sng" dirty="0">
                <a:solidFill>
                  <a:srgbClr val="00204F"/>
                </a:solidFill>
                <a:effectLst/>
                <a:latin typeface="Segoe UI" panose="020B0502040204020203" pitchFamily="34" charset="0"/>
              </a:rPr>
              <a:t>Row-Level Security</a:t>
            </a:r>
            <a:br>
              <a:rPr lang="de-DE" sz="1800" b="0" i="0" dirty="0">
                <a:solidFill>
                  <a:srgbClr val="00204F"/>
                </a:solidFill>
                <a:effectLst/>
                <a:latin typeface="Segoe UI" panose="020B0502040204020203" pitchFamily="34" charset="0"/>
              </a:rPr>
            </a:br>
            <a:r>
              <a:rPr lang="de-DE" sz="1800" b="0" i="0" dirty="0">
                <a:solidFill>
                  <a:srgbClr val="00204F"/>
                </a:solidFill>
                <a:effectLst/>
                <a:latin typeface="Segoe UI" panose="020B0502040204020203" pitchFamily="34" charset="0"/>
              </a:rPr>
              <a:t>Es kann direkt im Tabular Model eine Row-Level Security für jedes eingebundene Datenbankobjekt implementiert werden (Beispiel: BLZ). Alternativ kann die Einschränkung in der relationalen Datenbank implementiert werden. Quelle ist eine Tabelle mit allen Berechtigungsinformationen.</a:t>
            </a:r>
            <a:endParaRPr lang="de-DE" b="0" i="0" dirty="0">
              <a:solidFill>
                <a:srgbClr val="201F1E"/>
              </a:solidFill>
              <a:effectLst/>
              <a:latin typeface="Segoe UI" panose="020B0502040204020203" pitchFamily="34" charset="0"/>
            </a:endParaRPr>
          </a:p>
          <a:p>
            <a:pPr algn="l">
              <a:buFont typeface="Arial" panose="020B0604020202020204" pitchFamily="34" charset="0"/>
              <a:buChar char="•"/>
            </a:pPr>
            <a:r>
              <a:rPr lang="de-DE" sz="1800" b="0" i="0" u="sng" dirty="0">
                <a:solidFill>
                  <a:srgbClr val="00204F"/>
                </a:solidFill>
                <a:effectLst/>
                <a:latin typeface="Segoe UI" panose="020B0502040204020203" pitchFamily="34" charset="0"/>
              </a:rPr>
              <a:t>Verwendung eines externen Berechtigungssystems</a:t>
            </a:r>
            <a:br>
              <a:rPr lang="de-DE" sz="1800" b="0" i="0" dirty="0">
                <a:solidFill>
                  <a:srgbClr val="00204F"/>
                </a:solidFill>
                <a:effectLst/>
                <a:latin typeface="Segoe UI" panose="020B0502040204020203" pitchFamily="34" charset="0"/>
              </a:rPr>
            </a:br>
            <a:r>
              <a:rPr lang="de-DE" sz="1800" b="0" i="0" dirty="0">
                <a:solidFill>
                  <a:srgbClr val="00204F"/>
                </a:solidFill>
                <a:effectLst/>
                <a:latin typeface="Segoe UI" panose="020B0502040204020203" pitchFamily="34" charset="0"/>
              </a:rPr>
              <a:t>Zur Berechtigungsverwaltung wird IDM verwendet.</a:t>
            </a:r>
            <a:endParaRPr lang="de-DE" b="0" i="0" dirty="0">
              <a:solidFill>
                <a:srgbClr val="201F1E"/>
              </a:solidFill>
              <a:effectLst/>
              <a:latin typeface="Segoe UI" panose="020B0502040204020203" pitchFamily="34" charset="0"/>
            </a:endParaRPr>
          </a:p>
          <a:p>
            <a:pPr algn="l">
              <a:buFont typeface="Arial" panose="020B0604020202020204" pitchFamily="34" charset="0"/>
              <a:buChar char="•"/>
            </a:pPr>
            <a:r>
              <a:rPr lang="de-DE" sz="1800" b="0" i="0" u="sng" dirty="0">
                <a:solidFill>
                  <a:srgbClr val="00204F"/>
                </a:solidFill>
                <a:effectLst/>
                <a:latin typeface="Segoe UI" panose="020B0502040204020203" pitchFamily="34" charset="0"/>
              </a:rPr>
              <a:t>In-Memory Funktionalitäten</a:t>
            </a:r>
            <a:br>
              <a:rPr lang="de-DE" sz="1800" b="0" i="0" dirty="0">
                <a:solidFill>
                  <a:srgbClr val="00204F"/>
                </a:solidFill>
                <a:effectLst/>
                <a:latin typeface="Segoe UI" panose="020B0502040204020203" pitchFamily="34" charset="0"/>
              </a:rPr>
            </a:br>
            <a:r>
              <a:rPr lang="de-DE" sz="1800" b="0" i="0" dirty="0">
                <a:solidFill>
                  <a:srgbClr val="00204F"/>
                </a:solidFill>
                <a:effectLst/>
                <a:latin typeface="Segoe UI" panose="020B0502040204020203" pitchFamily="34" charset="0"/>
              </a:rPr>
              <a:t>Das System bietet zum einen die Möglichkeit, dass Daten direkt zur Laufzeit aus der relationalen Datenbank  ermittelt werden und zum anderen, dass besonders wichtige Informationen im Hauptspeicher vorgehalten werden. Die Definition kann je Datenbankobjekt aber auch je Stichtag(das letzte Monat) erfolgen.</a:t>
            </a:r>
            <a:br>
              <a:rPr lang="de-DE" sz="1800" b="0" i="0" dirty="0">
                <a:solidFill>
                  <a:srgbClr val="FF0000"/>
                </a:solidFill>
                <a:effectLst/>
                <a:latin typeface="Segoe UI" panose="020B0502040204020203" pitchFamily="34" charset="0"/>
              </a:rPr>
            </a:br>
            <a:r>
              <a:rPr lang="de-DE" sz="1800" b="0" i="0" dirty="0">
                <a:solidFill>
                  <a:srgbClr val="FF0000"/>
                </a:solidFill>
                <a:effectLst/>
                <a:latin typeface="Segoe UI" panose="020B0502040204020203" pitchFamily="34" charset="0"/>
              </a:rPr>
              <a:t>Wie erfolgt die Aktualisierung der gespeicherten Daten? Können Rahmen definiert werden, dass bsp. maximal 250 MB je Objekt im Speicher gehalten werden dürfen?</a:t>
            </a:r>
            <a:endParaRPr lang="de-DE" b="0" i="0" dirty="0">
              <a:solidFill>
                <a:srgbClr val="201F1E"/>
              </a:solidFill>
              <a:effectLst/>
              <a:latin typeface="Segoe UI" panose="020B0502040204020203" pitchFamily="34" charset="0"/>
            </a:endParaRPr>
          </a:p>
          <a:p>
            <a:pPr algn="l">
              <a:buFont typeface="Arial" panose="020B0604020202020204" pitchFamily="34" charset="0"/>
              <a:buChar char="•"/>
            </a:pPr>
            <a:r>
              <a:rPr lang="de-DE" sz="1800" b="0" i="0" u="sng" dirty="0">
                <a:solidFill>
                  <a:srgbClr val="00204F"/>
                </a:solidFill>
                <a:effectLst/>
                <a:latin typeface="Segoe UI" panose="020B0502040204020203" pitchFamily="34" charset="0"/>
              </a:rPr>
              <a:t>intuitive Modellierung</a:t>
            </a:r>
            <a:br>
              <a:rPr lang="de-DE" sz="1800" b="0" i="0" dirty="0">
                <a:solidFill>
                  <a:srgbClr val="00204F"/>
                </a:solidFill>
                <a:effectLst/>
                <a:latin typeface="Segoe UI" panose="020B0502040204020203" pitchFamily="34" charset="0"/>
              </a:rPr>
            </a:br>
            <a:r>
              <a:rPr lang="de-DE" sz="1800" b="0" i="0" dirty="0">
                <a:solidFill>
                  <a:srgbClr val="00204F"/>
                </a:solidFill>
                <a:effectLst/>
                <a:latin typeface="Segoe UI" panose="020B0502040204020203" pitchFamily="34" charset="0"/>
              </a:rPr>
              <a:t>Die konkrete Modellierung der Datenbereiche erfolgt von den zuständigen RSG Fachteams</a:t>
            </a:r>
            <a:r>
              <a:rPr lang="de-DE" sz="1800" b="0" i="0" dirty="0">
                <a:solidFill>
                  <a:srgbClr val="2F2F2F"/>
                </a:solidFill>
                <a:effectLst/>
                <a:latin typeface="Segoe UI" panose="020B0502040204020203" pitchFamily="34" charset="0"/>
              </a:rPr>
              <a:t>, die Produktgruppe BI sorgt lediglich für die Einhaltung von Standards.</a:t>
            </a:r>
            <a:endParaRPr lang="de-DE" b="0" i="0" dirty="0">
              <a:solidFill>
                <a:srgbClr val="201F1E"/>
              </a:solidFill>
              <a:effectLst/>
              <a:latin typeface="Segoe UI" panose="020B0502040204020203" pitchFamily="34" charset="0"/>
            </a:endParaRPr>
          </a:p>
          <a:p>
            <a:pPr algn="l">
              <a:buFont typeface="Arial" panose="020B0604020202020204" pitchFamily="34" charset="0"/>
              <a:buChar char="•"/>
            </a:pPr>
            <a:r>
              <a:rPr lang="de-DE" sz="1800" b="0" i="0" u="sng" dirty="0">
                <a:solidFill>
                  <a:srgbClr val="00204F"/>
                </a:solidFill>
                <a:effectLst/>
                <a:latin typeface="Segoe UI" panose="020B0502040204020203" pitchFamily="34" charset="0"/>
              </a:rPr>
              <a:t>Release Unabhängig</a:t>
            </a:r>
            <a:br>
              <a:rPr lang="de-DE" sz="1800" b="0" i="0" dirty="0">
                <a:solidFill>
                  <a:srgbClr val="00204F"/>
                </a:solidFill>
                <a:effectLst/>
                <a:latin typeface="Segoe UI" panose="020B0502040204020203" pitchFamily="34" charset="0"/>
              </a:rPr>
            </a:br>
            <a:r>
              <a:rPr lang="de-DE" sz="1800" b="0" i="0" dirty="0">
                <a:solidFill>
                  <a:srgbClr val="00204F"/>
                </a:solidFill>
                <a:effectLst/>
                <a:latin typeface="Segoe UI" panose="020B0502040204020203" pitchFamily="34" charset="0"/>
              </a:rPr>
              <a:t>Das Deployment ist Release unabhängig für RSG- Requirements Engineers möglich. Trotzdem arbeitet der Ersteller auf einer entsprechende Entwicklungsumgebung, testet auf einer Testumgebung und kann selbständig deployen.</a:t>
            </a:r>
            <a:br>
              <a:rPr lang="de-DE" sz="1800" b="0" i="0" dirty="0">
                <a:solidFill>
                  <a:srgbClr val="2F2F2F"/>
                </a:solidFill>
                <a:effectLst/>
                <a:latin typeface="Segoe UI" panose="020B0502040204020203" pitchFamily="34" charset="0"/>
              </a:rPr>
            </a:br>
            <a:r>
              <a:rPr lang="de-DE" sz="1800" b="0" i="0" dirty="0">
                <a:solidFill>
                  <a:srgbClr val="2F2F2F"/>
                </a:solidFill>
                <a:effectLst/>
                <a:latin typeface="Segoe UI" panose="020B0502040204020203" pitchFamily="34" charset="0"/>
              </a:rPr>
              <a:t>Kurze </a:t>
            </a:r>
            <a:r>
              <a:rPr lang="de-DE" sz="1800" b="0" i="0" dirty="0">
                <a:solidFill>
                  <a:srgbClr val="00204F"/>
                </a:solidFill>
                <a:effectLst/>
                <a:latin typeface="Segoe UI" panose="020B0502040204020203" pitchFamily="34" charset="0"/>
              </a:rPr>
              <a:t>Time-to-Solution</a:t>
            </a:r>
            <a:r>
              <a:rPr lang="de-DE" sz="1800" b="0" i="0" dirty="0">
                <a:solidFill>
                  <a:srgbClr val="2F2F2F"/>
                </a:solidFill>
                <a:effectLst/>
                <a:latin typeface="Segoe UI" panose="020B0502040204020203" pitchFamily="34" charset="0"/>
              </a:rPr>
              <a:t> Zyklen und Technologie ist </a:t>
            </a:r>
            <a:r>
              <a:rPr lang="de-DE" sz="1800" b="0" i="0" dirty="0">
                <a:solidFill>
                  <a:srgbClr val="00204F"/>
                </a:solidFill>
                <a:effectLst/>
                <a:latin typeface="Segoe UI" panose="020B0502040204020203" pitchFamily="34" charset="0"/>
              </a:rPr>
              <a:t>vergleichsweise einfach zu erlernen</a:t>
            </a:r>
            <a:r>
              <a:rPr lang="de-DE" sz="1800" b="0" i="0" dirty="0">
                <a:solidFill>
                  <a:srgbClr val="2F2F2F"/>
                </a:solidFill>
                <a:effectLst/>
                <a:latin typeface="Segoe UI" panose="020B0502040204020203" pitchFamily="34" charset="0"/>
              </a:rPr>
              <a:t>.</a:t>
            </a:r>
            <a:endParaRPr lang="de-DE" b="0" i="0" dirty="0">
              <a:solidFill>
                <a:srgbClr val="201F1E"/>
              </a:solidFill>
              <a:effectLst/>
              <a:latin typeface="Segoe UI" panose="020B0502040204020203" pitchFamily="34" charset="0"/>
            </a:endParaRPr>
          </a:p>
          <a:p>
            <a:pPr algn="l">
              <a:buFont typeface="Arial" panose="020B0604020202020204" pitchFamily="34" charset="0"/>
              <a:buChar char="•"/>
            </a:pPr>
            <a:r>
              <a:rPr lang="de-DE" sz="1800" b="0" i="0" u="sng" dirty="0">
                <a:solidFill>
                  <a:srgbClr val="2F2F2F"/>
                </a:solidFill>
                <a:effectLst/>
                <a:latin typeface="Segoe UI" panose="020B0502040204020203" pitchFamily="34" charset="0"/>
              </a:rPr>
              <a:t>Logging</a:t>
            </a:r>
            <a:br>
              <a:rPr lang="de-DE" sz="1800" b="0" i="0" dirty="0">
                <a:solidFill>
                  <a:srgbClr val="2F2F2F"/>
                </a:solidFill>
                <a:effectLst/>
                <a:latin typeface="Segoe UI" panose="020B0502040204020203" pitchFamily="34" charset="0"/>
              </a:rPr>
            </a:br>
            <a:r>
              <a:rPr lang="de-DE" sz="1800" b="0" i="0" dirty="0">
                <a:solidFill>
                  <a:srgbClr val="2F2F2F"/>
                </a:solidFill>
                <a:effectLst/>
                <a:latin typeface="Segoe UI" panose="020B0502040204020203" pitchFamily="34" charset="0"/>
              </a:rPr>
              <a:t>Alle sowohl alle Datenabfragen als auch Änderungen eines Modells müssen aufgezeichnet und im Bedarsfall ausgewertet werden können.</a:t>
            </a:r>
            <a:endParaRPr lang="de-DE" b="0" i="0" dirty="0">
              <a:solidFill>
                <a:srgbClr val="201F1E"/>
              </a:solidFill>
              <a:effectLst/>
              <a:latin typeface="Segoe UI" panose="020B0502040204020203" pitchFamily="34" charset="0"/>
            </a:endParaRPr>
          </a:p>
          <a:p>
            <a:pPr algn="l">
              <a:buFont typeface="Arial" panose="020B0604020202020204" pitchFamily="34" charset="0"/>
              <a:buChar char="•"/>
            </a:pPr>
            <a:r>
              <a:rPr lang="de-DE" sz="1800" b="0" i="0" u="sng" dirty="0">
                <a:solidFill>
                  <a:srgbClr val="2F2F2F"/>
                </a:solidFill>
                <a:effectLst/>
                <a:latin typeface="Segoe UI" panose="020B0502040204020203" pitchFamily="34" charset="0"/>
              </a:rPr>
              <a:t>Ressourcensteuerung</a:t>
            </a:r>
            <a:br>
              <a:rPr lang="de-DE" sz="1800" b="0" i="0" dirty="0">
                <a:solidFill>
                  <a:srgbClr val="2F2F2F"/>
                </a:solidFill>
                <a:effectLst/>
                <a:latin typeface="Segoe UI" panose="020B0502040204020203" pitchFamily="34" charset="0"/>
              </a:rPr>
            </a:br>
            <a:r>
              <a:rPr lang="de-DE" sz="1800" b="0" i="0" dirty="0">
                <a:solidFill>
                  <a:srgbClr val="2F2F2F"/>
                </a:solidFill>
                <a:effectLst/>
                <a:latin typeface="Segoe UI" panose="020B0502040204020203" pitchFamily="34" charset="0"/>
              </a:rPr>
              <a:t>Priorisierung je User; Max temp. TB Verbrauch</a:t>
            </a:r>
            <a:endParaRPr lang="de-DE" b="0" i="0" dirty="0">
              <a:solidFill>
                <a:srgbClr val="201F1E"/>
              </a:solidFill>
              <a:effectLst/>
              <a:latin typeface="Segoe UI" panose="020B0502040204020203" pitchFamily="34" charset="0"/>
            </a:endParaRPr>
          </a:p>
          <a:p>
            <a:pPr algn="l">
              <a:buFont typeface="Arial" panose="020B0604020202020204" pitchFamily="34" charset="0"/>
              <a:buChar char="•"/>
            </a:pPr>
            <a:r>
              <a:rPr lang="de-DE" sz="1800" b="0" i="0" dirty="0">
                <a:solidFill>
                  <a:srgbClr val="2F2F2F"/>
                </a:solidFill>
                <a:effectLst/>
                <a:latin typeface="Segoe UI" panose="020B0502040204020203" pitchFamily="34" charset="0"/>
              </a:rPr>
              <a:t>Bewirtschaftungslogiken</a:t>
            </a:r>
            <a:br>
              <a:rPr lang="de-DE" sz="1800" b="0" i="0" dirty="0">
                <a:solidFill>
                  <a:srgbClr val="201F1E"/>
                </a:solidFill>
                <a:effectLst/>
                <a:latin typeface="Arial" panose="020B0604020202020204" pitchFamily="34" charset="0"/>
              </a:rPr>
            </a:br>
            <a:endParaRPr lang="de-DE" b="0" i="0" dirty="0">
              <a:solidFill>
                <a:srgbClr val="201F1E"/>
              </a:solidFill>
              <a:effectLst/>
              <a:latin typeface="Segoe UI" panose="020B0502040204020203" pitchFamily="34" charset="0"/>
            </a:endParaRPr>
          </a:p>
          <a:p>
            <a:endParaRPr lang="en-US" dirty="0"/>
          </a:p>
        </p:txBody>
      </p:sp>
      <p:sp>
        <p:nvSpPr>
          <p:cNvPr id="4" name="Slide Number Placeholder 3"/>
          <p:cNvSpPr>
            <a:spLocks noGrp="1"/>
          </p:cNvSpPr>
          <p:nvPr>
            <p:ph type="sldNum" sz="quarter" idx="5"/>
          </p:nvPr>
        </p:nvSpPr>
        <p:spPr/>
        <p:txBody>
          <a:bodyPr/>
          <a:lstStyle/>
          <a:p>
            <a:fld id="{7F7719C4-5CCB-4564-8DFB-21D3D1DEC7F1}" type="slidenum">
              <a:rPr lang="en-US" smtClean="0"/>
              <a:t>15</a:t>
            </a:fld>
            <a:endParaRPr lang="en-US"/>
          </a:p>
        </p:txBody>
      </p:sp>
    </p:spTree>
    <p:extLst>
      <p:ext uri="{BB962C8B-B14F-4D97-AF65-F5344CB8AC3E}">
        <p14:creationId xmlns:p14="http://schemas.microsoft.com/office/powerpoint/2010/main" val="8207875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62CD7-EE48-4D8A-BE7F-D682D0D9D11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3D694C6-2A64-446B-8796-0DC244024AB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0E6974F-D2D5-48AE-9742-834735F22D18}"/>
              </a:ext>
            </a:extLst>
          </p:cNvPr>
          <p:cNvSpPr>
            <a:spLocks noGrp="1"/>
          </p:cNvSpPr>
          <p:nvPr>
            <p:ph type="dt" sz="half" idx="10"/>
          </p:nvPr>
        </p:nvSpPr>
        <p:spPr/>
        <p:txBody>
          <a:bodyPr/>
          <a:lstStyle/>
          <a:p>
            <a:fld id="{36C38877-F049-4D72-8548-4E2DCAD5C327}" type="datetimeFigureOut">
              <a:rPr lang="en-US" smtClean="0"/>
              <a:t>10/19/2020</a:t>
            </a:fld>
            <a:endParaRPr lang="en-US"/>
          </a:p>
        </p:txBody>
      </p:sp>
      <p:sp>
        <p:nvSpPr>
          <p:cNvPr id="5" name="Footer Placeholder 4">
            <a:extLst>
              <a:ext uri="{FF2B5EF4-FFF2-40B4-BE49-F238E27FC236}">
                <a16:creationId xmlns:a16="http://schemas.microsoft.com/office/drawing/2014/main" id="{A63796D5-F3DE-44C3-9912-607EA2C8B8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E0E065-631D-41EB-8887-DA954B40C253}"/>
              </a:ext>
            </a:extLst>
          </p:cNvPr>
          <p:cNvSpPr>
            <a:spLocks noGrp="1"/>
          </p:cNvSpPr>
          <p:nvPr>
            <p:ph type="sldNum" sz="quarter" idx="12"/>
          </p:nvPr>
        </p:nvSpPr>
        <p:spPr/>
        <p:txBody>
          <a:bodyPr/>
          <a:lstStyle/>
          <a:p>
            <a:fld id="{4173581D-C70C-4C40-9FB5-8923DA202D44}" type="slidenum">
              <a:rPr lang="en-US" smtClean="0"/>
              <a:t>‹#›</a:t>
            </a:fld>
            <a:endParaRPr lang="en-US"/>
          </a:p>
        </p:txBody>
      </p:sp>
    </p:spTree>
    <p:extLst>
      <p:ext uri="{BB962C8B-B14F-4D97-AF65-F5344CB8AC3E}">
        <p14:creationId xmlns:p14="http://schemas.microsoft.com/office/powerpoint/2010/main" val="17435448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2CDA2B-52D6-4938-B02D-DC8B669455B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047AD70-1D34-4F9B-9BEA-1F243395FB4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1F9D24B-5ABB-49F2-9BE4-A20AFA655389}"/>
              </a:ext>
            </a:extLst>
          </p:cNvPr>
          <p:cNvSpPr>
            <a:spLocks noGrp="1"/>
          </p:cNvSpPr>
          <p:nvPr>
            <p:ph type="dt" sz="half" idx="10"/>
          </p:nvPr>
        </p:nvSpPr>
        <p:spPr/>
        <p:txBody>
          <a:bodyPr/>
          <a:lstStyle/>
          <a:p>
            <a:fld id="{36C38877-F049-4D72-8548-4E2DCAD5C327}" type="datetimeFigureOut">
              <a:rPr lang="en-US" smtClean="0"/>
              <a:t>10/19/2020</a:t>
            </a:fld>
            <a:endParaRPr lang="en-US"/>
          </a:p>
        </p:txBody>
      </p:sp>
      <p:sp>
        <p:nvSpPr>
          <p:cNvPr id="5" name="Footer Placeholder 4">
            <a:extLst>
              <a:ext uri="{FF2B5EF4-FFF2-40B4-BE49-F238E27FC236}">
                <a16:creationId xmlns:a16="http://schemas.microsoft.com/office/drawing/2014/main" id="{800FDA38-5601-4198-A634-2A06937968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3D4427A-213F-4228-BAA6-9A26D17C40CF}"/>
              </a:ext>
            </a:extLst>
          </p:cNvPr>
          <p:cNvSpPr>
            <a:spLocks noGrp="1"/>
          </p:cNvSpPr>
          <p:nvPr>
            <p:ph type="sldNum" sz="quarter" idx="12"/>
          </p:nvPr>
        </p:nvSpPr>
        <p:spPr/>
        <p:txBody>
          <a:bodyPr/>
          <a:lstStyle/>
          <a:p>
            <a:fld id="{4173581D-C70C-4C40-9FB5-8923DA202D44}" type="slidenum">
              <a:rPr lang="en-US" smtClean="0"/>
              <a:t>‹#›</a:t>
            </a:fld>
            <a:endParaRPr lang="en-US"/>
          </a:p>
        </p:txBody>
      </p:sp>
    </p:spTree>
    <p:extLst>
      <p:ext uri="{BB962C8B-B14F-4D97-AF65-F5344CB8AC3E}">
        <p14:creationId xmlns:p14="http://schemas.microsoft.com/office/powerpoint/2010/main" val="821932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B99F049-9178-40F6-9572-5EA1755EA4E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588338C-D35B-4667-B77E-CEAC67D3445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3169ED-4AD3-4A0B-A5BC-36442AE12F19}"/>
              </a:ext>
            </a:extLst>
          </p:cNvPr>
          <p:cNvSpPr>
            <a:spLocks noGrp="1"/>
          </p:cNvSpPr>
          <p:nvPr>
            <p:ph type="dt" sz="half" idx="10"/>
          </p:nvPr>
        </p:nvSpPr>
        <p:spPr/>
        <p:txBody>
          <a:bodyPr/>
          <a:lstStyle/>
          <a:p>
            <a:fld id="{36C38877-F049-4D72-8548-4E2DCAD5C327}" type="datetimeFigureOut">
              <a:rPr lang="en-US" smtClean="0"/>
              <a:t>10/19/2020</a:t>
            </a:fld>
            <a:endParaRPr lang="en-US"/>
          </a:p>
        </p:txBody>
      </p:sp>
      <p:sp>
        <p:nvSpPr>
          <p:cNvPr id="5" name="Footer Placeholder 4">
            <a:extLst>
              <a:ext uri="{FF2B5EF4-FFF2-40B4-BE49-F238E27FC236}">
                <a16:creationId xmlns:a16="http://schemas.microsoft.com/office/drawing/2014/main" id="{A2BE2435-1286-448A-9FD6-4E20CC8ACA0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6DF7B5D-CBB7-4088-9938-71A29642953C}"/>
              </a:ext>
            </a:extLst>
          </p:cNvPr>
          <p:cNvSpPr>
            <a:spLocks noGrp="1"/>
          </p:cNvSpPr>
          <p:nvPr>
            <p:ph type="sldNum" sz="quarter" idx="12"/>
          </p:nvPr>
        </p:nvSpPr>
        <p:spPr/>
        <p:txBody>
          <a:bodyPr/>
          <a:lstStyle/>
          <a:p>
            <a:fld id="{4173581D-C70C-4C40-9FB5-8923DA202D44}" type="slidenum">
              <a:rPr lang="en-US" smtClean="0"/>
              <a:t>‹#›</a:t>
            </a:fld>
            <a:endParaRPr lang="en-US"/>
          </a:p>
        </p:txBody>
      </p:sp>
    </p:spTree>
    <p:extLst>
      <p:ext uri="{BB962C8B-B14F-4D97-AF65-F5344CB8AC3E}">
        <p14:creationId xmlns:p14="http://schemas.microsoft.com/office/powerpoint/2010/main" val="26139485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4FB40E-3CFA-4702-9572-D484F070552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A4F7228-7042-49BD-BACD-A8A8D8DF22C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714EED7-FF22-4C75-916A-E72993685AD5}"/>
              </a:ext>
            </a:extLst>
          </p:cNvPr>
          <p:cNvSpPr>
            <a:spLocks noGrp="1"/>
          </p:cNvSpPr>
          <p:nvPr>
            <p:ph type="dt" sz="half" idx="10"/>
          </p:nvPr>
        </p:nvSpPr>
        <p:spPr/>
        <p:txBody>
          <a:bodyPr/>
          <a:lstStyle/>
          <a:p>
            <a:fld id="{36C38877-F049-4D72-8548-4E2DCAD5C327}" type="datetimeFigureOut">
              <a:rPr lang="en-US" smtClean="0"/>
              <a:t>10/19/2020</a:t>
            </a:fld>
            <a:endParaRPr lang="en-US"/>
          </a:p>
        </p:txBody>
      </p:sp>
      <p:sp>
        <p:nvSpPr>
          <p:cNvPr id="5" name="Footer Placeholder 4">
            <a:extLst>
              <a:ext uri="{FF2B5EF4-FFF2-40B4-BE49-F238E27FC236}">
                <a16:creationId xmlns:a16="http://schemas.microsoft.com/office/drawing/2014/main" id="{DEDF36B3-1ABA-46B8-98E1-B756C87025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D18157-5C1C-402E-921D-AE27C7312376}"/>
              </a:ext>
            </a:extLst>
          </p:cNvPr>
          <p:cNvSpPr>
            <a:spLocks noGrp="1"/>
          </p:cNvSpPr>
          <p:nvPr>
            <p:ph type="sldNum" sz="quarter" idx="12"/>
          </p:nvPr>
        </p:nvSpPr>
        <p:spPr/>
        <p:txBody>
          <a:bodyPr/>
          <a:lstStyle/>
          <a:p>
            <a:fld id="{4173581D-C70C-4C40-9FB5-8923DA202D44}" type="slidenum">
              <a:rPr lang="en-US" smtClean="0"/>
              <a:t>‹#›</a:t>
            </a:fld>
            <a:endParaRPr lang="en-US"/>
          </a:p>
        </p:txBody>
      </p:sp>
    </p:spTree>
    <p:extLst>
      <p:ext uri="{BB962C8B-B14F-4D97-AF65-F5344CB8AC3E}">
        <p14:creationId xmlns:p14="http://schemas.microsoft.com/office/powerpoint/2010/main" val="31628737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6E375A-EC0C-4AF4-B488-C866AD26026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52C0248-ECD6-40CF-B72C-15407371734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7DCEE77-8DBA-4E7C-ABC0-4FC8A2C58CB0}"/>
              </a:ext>
            </a:extLst>
          </p:cNvPr>
          <p:cNvSpPr>
            <a:spLocks noGrp="1"/>
          </p:cNvSpPr>
          <p:nvPr>
            <p:ph type="dt" sz="half" idx="10"/>
          </p:nvPr>
        </p:nvSpPr>
        <p:spPr/>
        <p:txBody>
          <a:bodyPr/>
          <a:lstStyle/>
          <a:p>
            <a:fld id="{36C38877-F049-4D72-8548-4E2DCAD5C327}" type="datetimeFigureOut">
              <a:rPr lang="en-US" smtClean="0"/>
              <a:t>10/19/2020</a:t>
            </a:fld>
            <a:endParaRPr lang="en-US"/>
          </a:p>
        </p:txBody>
      </p:sp>
      <p:sp>
        <p:nvSpPr>
          <p:cNvPr id="5" name="Footer Placeholder 4">
            <a:extLst>
              <a:ext uri="{FF2B5EF4-FFF2-40B4-BE49-F238E27FC236}">
                <a16:creationId xmlns:a16="http://schemas.microsoft.com/office/drawing/2014/main" id="{E0D5C688-1713-4473-9C31-4EF0DCE31C6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2955B66-781F-43CE-9CD3-A90F96B945A2}"/>
              </a:ext>
            </a:extLst>
          </p:cNvPr>
          <p:cNvSpPr>
            <a:spLocks noGrp="1"/>
          </p:cNvSpPr>
          <p:nvPr>
            <p:ph type="sldNum" sz="quarter" idx="12"/>
          </p:nvPr>
        </p:nvSpPr>
        <p:spPr/>
        <p:txBody>
          <a:bodyPr/>
          <a:lstStyle/>
          <a:p>
            <a:fld id="{4173581D-C70C-4C40-9FB5-8923DA202D44}" type="slidenum">
              <a:rPr lang="en-US" smtClean="0"/>
              <a:t>‹#›</a:t>
            </a:fld>
            <a:endParaRPr lang="en-US"/>
          </a:p>
        </p:txBody>
      </p:sp>
    </p:spTree>
    <p:extLst>
      <p:ext uri="{BB962C8B-B14F-4D97-AF65-F5344CB8AC3E}">
        <p14:creationId xmlns:p14="http://schemas.microsoft.com/office/powerpoint/2010/main" val="42905238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F253C7-507D-469C-8F19-7B0E124F1E6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C4F4DCF-1EA9-4832-B024-B24C204C91C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4DDC56F-C535-467D-B0C9-1984215B42A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7C62A81-8538-4FE6-87AB-C429C3B99FA7}"/>
              </a:ext>
            </a:extLst>
          </p:cNvPr>
          <p:cNvSpPr>
            <a:spLocks noGrp="1"/>
          </p:cNvSpPr>
          <p:nvPr>
            <p:ph type="dt" sz="half" idx="10"/>
          </p:nvPr>
        </p:nvSpPr>
        <p:spPr/>
        <p:txBody>
          <a:bodyPr/>
          <a:lstStyle/>
          <a:p>
            <a:fld id="{36C38877-F049-4D72-8548-4E2DCAD5C327}" type="datetimeFigureOut">
              <a:rPr lang="en-US" smtClean="0"/>
              <a:t>10/19/2020</a:t>
            </a:fld>
            <a:endParaRPr lang="en-US"/>
          </a:p>
        </p:txBody>
      </p:sp>
      <p:sp>
        <p:nvSpPr>
          <p:cNvPr id="6" name="Footer Placeholder 5">
            <a:extLst>
              <a:ext uri="{FF2B5EF4-FFF2-40B4-BE49-F238E27FC236}">
                <a16:creationId xmlns:a16="http://schemas.microsoft.com/office/drawing/2014/main" id="{34A30D4C-DD0B-40BE-A79D-AEDEF12DD0B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C8EFD5A-7F85-454C-8105-767BC4386A58}"/>
              </a:ext>
            </a:extLst>
          </p:cNvPr>
          <p:cNvSpPr>
            <a:spLocks noGrp="1"/>
          </p:cNvSpPr>
          <p:nvPr>
            <p:ph type="sldNum" sz="quarter" idx="12"/>
          </p:nvPr>
        </p:nvSpPr>
        <p:spPr/>
        <p:txBody>
          <a:bodyPr/>
          <a:lstStyle/>
          <a:p>
            <a:fld id="{4173581D-C70C-4C40-9FB5-8923DA202D44}" type="slidenum">
              <a:rPr lang="en-US" smtClean="0"/>
              <a:t>‹#›</a:t>
            </a:fld>
            <a:endParaRPr lang="en-US"/>
          </a:p>
        </p:txBody>
      </p:sp>
    </p:spTree>
    <p:extLst>
      <p:ext uri="{BB962C8B-B14F-4D97-AF65-F5344CB8AC3E}">
        <p14:creationId xmlns:p14="http://schemas.microsoft.com/office/powerpoint/2010/main" val="34658280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821F5E-7250-43E3-9BD1-C3883AEA74F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D259213-53A9-4DEA-A78F-09AFB6D9314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4F889D7-1A86-4339-8BDB-D6060F7787F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9E7F8DB-A169-48BA-8738-0E4F0FBAE21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B29DA2D-7373-4111-BDA0-478DF5370DA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25B0416-5B07-44F4-A6A0-D16E15920B3F}"/>
              </a:ext>
            </a:extLst>
          </p:cNvPr>
          <p:cNvSpPr>
            <a:spLocks noGrp="1"/>
          </p:cNvSpPr>
          <p:nvPr>
            <p:ph type="dt" sz="half" idx="10"/>
          </p:nvPr>
        </p:nvSpPr>
        <p:spPr/>
        <p:txBody>
          <a:bodyPr/>
          <a:lstStyle/>
          <a:p>
            <a:fld id="{36C38877-F049-4D72-8548-4E2DCAD5C327}" type="datetimeFigureOut">
              <a:rPr lang="en-US" smtClean="0"/>
              <a:t>10/19/2020</a:t>
            </a:fld>
            <a:endParaRPr lang="en-US"/>
          </a:p>
        </p:txBody>
      </p:sp>
      <p:sp>
        <p:nvSpPr>
          <p:cNvPr id="8" name="Footer Placeholder 7">
            <a:extLst>
              <a:ext uri="{FF2B5EF4-FFF2-40B4-BE49-F238E27FC236}">
                <a16:creationId xmlns:a16="http://schemas.microsoft.com/office/drawing/2014/main" id="{595F39CC-E7C7-4CAE-83DA-242C178735E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4AECFDF-7351-4FD7-905B-9602CA4A4F32}"/>
              </a:ext>
            </a:extLst>
          </p:cNvPr>
          <p:cNvSpPr>
            <a:spLocks noGrp="1"/>
          </p:cNvSpPr>
          <p:nvPr>
            <p:ph type="sldNum" sz="quarter" idx="12"/>
          </p:nvPr>
        </p:nvSpPr>
        <p:spPr/>
        <p:txBody>
          <a:bodyPr/>
          <a:lstStyle/>
          <a:p>
            <a:fld id="{4173581D-C70C-4C40-9FB5-8923DA202D44}" type="slidenum">
              <a:rPr lang="en-US" smtClean="0"/>
              <a:t>‹#›</a:t>
            </a:fld>
            <a:endParaRPr lang="en-US"/>
          </a:p>
        </p:txBody>
      </p:sp>
    </p:spTree>
    <p:extLst>
      <p:ext uri="{BB962C8B-B14F-4D97-AF65-F5344CB8AC3E}">
        <p14:creationId xmlns:p14="http://schemas.microsoft.com/office/powerpoint/2010/main" val="29112247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3FA0AB-DB20-4304-8997-8CCD3EE9DFF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BFA692D-04DA-4BBA-B992-5B5594076A8A}"/>
              </a:ext>
            </a:extLst>
          </p:cNvPr>
          <p:cNvSpPr>
            <a:spLocks noGrp="1"/>
          </p:cNvSpPr>
          <p:nvPr>
            <p:ph type="dt" sz="half" idx="10"/>
          </p:nvPr>
        </p:nvSpPr>
        <p:spPr/>
        <p:txBody>
          <a:bodyPr/>
          <a:lstStyle/>
          <a:p>
            <a:fld id="{36C38877-F049-4D72-8548-4E2DCAD5C327}" type="datetimeFigureOut">
              <a:rPr lang="en-US" smtClean="0"/>
              <a:t>10/19/2020</a:t>
            </a:fld>
            <a:endParaRPr lang="en-US"/>
          </a:p>
        </p:txBody>
      </p:sp>
      <p:sp>
        <p:nvSpPr>
          <p:cNvPr id="4" name="Footer Placeholder 3">
            <a:extLst>
              <a:ext uri="{FF2B5EF4-FFF2-40B4-BE49-F238E27FC236}">
                <a16:creationId xmlns:a16="http://schemas.microsoft.com/office/drawing/2014/main" id="{C50C499E-88A6-4855-935A-28B0104080B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C59E748-AA33-41F6-83B7-E235215B0097}"/>
              </a:ext>
            </a:extLst>
          </p:cNvPr>
          <p:cNvSpPr>
            <a:spLocks noGrp="1"/>
          </p:cNvSpPr>
          <p:nvPr>
            <p:ph type="sldNum" sz="quarter" idx="12"/>
          </p:nvPr>
        </p:nvSpPr>
        <p:spPr/>
        <p:txBody>
          <a:bodyPr/>
          <a:lstStyle/>
          <a:p>
            <a:fld id="{4173581D-C70C-4C40-9FB5-8923DA202D44}" type="slidenum">
              <a:rPr lang="en-US" smtClean="0"/>
              <a:t>‹#›</a:t>
            </a:fld>
            <a:endParaRPr lang="en-US"/>
          </a:p>
        </p:txBody>
      </p:sp>
    </p:spTree>
    <p:extLst>
      <p:ext uri="{BB962C8B-B14F-4D97-AF65-F5344CB8AC3E}">
        <p14:creationId xmlns:p14="http://schemas.microsoft.com/office/powerpoint/2010/main" val="25700686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E5FE044-C021-4D8C-972D-3B3B4A73E5F4}"/>
              </a:ext>
            </a:extLst>
          </p:cNvPr>
          <p:cNvSpPr>
            <a:spLocks noGrp="1"/>
          </p:cNvSpPr>
          <p:nvPr>
            <p:ph type="dt" sz="half" idx="10"/>
          </p:nvPr>
        </p:nvSpPr>
        <p:spPr/>
        <p:txBody>
          <a:bodyPr/>
          <a:lstStyle/>
          <a:p>
            <a:fld id="{36C38877-F049-4D72-8548-4E2DCAD5C327}" type="datetimeFigureOut">
              <a:rPr lang="en-US" smtClean="0"/>
              <a:t>10/19/2020</a:t>
            </a:fld>
            <a:endParaRPr lang="en-US"/>
          </a:p>
        </p:txBody>
      </p:sp>
      <p:sp>
        <p:nvSpPr>
          <p:cNvPr id="3" name="Footer Placeholder 2">
            <a:extLst>
              <a:ext uri="{FF2B5EF4-FFF2-40B4-BE49-F238E27FC236}">
                <a16:creationId xmlns:a16="http://schemas.microsoft.com/office/drawing/2014/main" id="{4E5654EA-7E1A-4A4B-A0F6-280F86D163B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38B3A4C-ADAA-4C5E-99C1-E1F2F384E01E}"/>
              </a:ext>
            </a:extLst>
          </p:cNvPr>
          <p:cNvSpPr>
            <a:spLocks noGrp="1"/>
          </p:cNvSpPr>
          <p:nvPr>
            <p:ph type="sldNum" sz="quarter" idx="12"/>
          </p:nvPr>
        </p:nvSpPr>
        <p:spPr/>
        <p:txBody>
          <a:bodyPr/>
          <a:lstStyle/>
          <a:p>
            <a:fld id="{4173581D-C70C-4C40-9FB5-8923DA202D44}" type="slidenum">
              <a:rPr lang="en-US" smtClean="0"/>
              <a:t>‹#›</a:t>
            </a:fld>
            <a:endParaRPr lang="en-US"/>
          </a:p>
        </p:txBody>
      </p:sp>
    </p:spTree>
    <p:extLst>
      <p:ext uri="{BB962C8B-B14F-4D97-AF65-F5344CB8AC3E}">
        <p14:creationId xmlns:p14="http://schemas.microsoft.com/office/powerpoint/2010/main" val="19821572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1AAC8-9F40-4944-9EBC-12C7F505D02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493C845-8C97-4AB9-9383-CFB97DBD2C4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D762C5F-E598-45EF-85C5-D77E51A31A4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C5B7EEF-6284-4409-B067-148CBC5050AC}"/>
              </a:ext>
            </a:extLst>
          </p:cNvPr>
          <p:cNvSpPr>
            <a:spLocks noGrp="1"/>
          </p:cNvSpPr>
          <p:nvPr>
            <p:ph type="dt" sz="half" idx="10"/>
          </p:nvPr>
        </p:nvSpPr>
        <p:spPr/>
        <p:txBody>
          <a:bodyPr/>
          <a:lstStyle/>
          <a:p>
            <a:fld id="{36C38877-F049-4D72-8548-4E2DCAD5C327}" type="datetimeFigureOut">
              <a:rPr lang="en-US" smtClean="0"/>
              <a:t>10/19/2020</a:t>
            </a:fld>
            <a:endParaRPr lang="en-US"/>
          </a:p>
        </p:txBody>
      </p:sp>
      <p:sp>
        <p:nvSpPr>
          <p:cNvPr id="6" name="Footer Placeholder 5">
            <a:extLst>
              <a:ext uri="{FF2B5EF4-FFF2-40B4-BE49-F238E27FC236}">
                <a16:creationId xmlns:a16="http://schemas.microsoft.com/office/drawing/2014/main" id="{01517631-7211-416F-972C-B335D865138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B5C19EA-6C47-48AD-8FCE-5154DCA0E489}"/>
              </a:ext>
            </a:extLst>
          </p:cNvPr>
          <p:cNvSpPr>
            <a:spLocks noGrp="1"/>
          </p:cNvSpPr>
          <p:nvPr>
            <p:ph type="sldNum" sz="quarter" idx="12"/>
          </p:nvPr>
        </p:nvSpPr>
        <p:spPr/>
        <p:txBody>
          <a:bodyPr/>
          <a:lstStyle/>
          <a:p>
            <a:fld id="{4173581D-C70C-4C40-9FB5-8923DA202D44}" type="slidenum">
              <a:rPr lang="en-US" smtClean="0"/>
              <a:t>‹#›</a:t>
            </a:fld>
            <a:endParaRPr lang="en-US"/>
          </a:p>
        </p:txBody>
      </p:sp>
    </p:spTree>
    <p:extLst>
      <p:ext uri="{BB962C8B-B14F-4D97-AF65-F5344CB8AC3E}">
        <p14:creationId xmlns:p14="http://schemas.microsoft.com/office/powerpoint/2010/main" val="9952241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55CA2-5EC0-40EF-A583-F709707BA65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DAAC0FE-C880-4061-A94E-186380D7F22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798B8BF-82CE-4AC4-806D-6C87AC061F4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83C6D5D-9EF9-4306-8EC9-B6DC5F98BBCA}"/>
              </a:ext>
            </a:extLst>
          </p:cNvPr>
          <p:cNvSpPr>
            <a:spLocks noGrp="1"/>
          </p:cNvSpPr>
          <p:nvPr>
            <p:ph type="dt" sz="half" idx="10"/>
          </p:nvPr>
        </p:nvSpPr>
        <p:spPr/>
        <p:txBody>
          <a:bodyPr/>
          <a:lstStyle/>
          <a:p>
            <a:fld id="{36C38877-F049-4D72-8548-4E2DCAD5C327}" type="datetimeFigureOut">
              <a:rPr lang="en-US" smtClean="0"/>
              <a:t>10/19/2020</a:t>
            </a:fld>
            <a:endParaRPr lang="en-US"/>
          </a:p>
        </p:txBody>
      </p:sp>
      <p:sp>
        <p:nvSpPr>
          <p:cNvPr id="6" name="Footer Placeholder 5">
            <a:extLst>
              <a:ext uri="{FF2B5EF4-FFF2-40B4-BE49-F238E27FC236}">
                <a16:creationId xmlns:a16="http://schemas.microsoft.com/office/drawing/2014/main" id="{7C02EC26-5D9F-4AD9-A09E-DE24982D600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EE93DAF-0EC0-4D38-B259-E2EEF102BBEF}"/>
              </a:ext>
            </a:extLst>
          </p:cNvPr>
          <p:cNvSpPr>
            <a:spLocks noGrp="1"/>
          </p:cNvSpPr>
          <p:nvPr>
            <p:ph type="sldNum" sz="quarter" idx="12"/>
          </p:nvPr>
        </p:nvSpPr>
        <p:spPr/>
        <p:txBody>
          <a:bodyPr/>
          <a:lstStyle/>
          <a:p>
            <a:fld id="{4173581D-C70C-4C40-9FB5-8923DA202D44}" type="slidenum">
              <a:rPr lang="en-US" smtClean="0"/>
              <a:t>‹#›</a:t>
            </a:fld>
            <a:endParaRPr lang="en-US"/>
          </a:p>
        </p:txBody>
      </p:sp>
    </p:spTree>
    <p:extLst>
      <p:ext uri="{BB962C8B-B14F-4D97-AF65-F5344CB8AC3E}">
        <p14:creationId xmlns:p14="http://schemas.microsoft.com/office/powerpoint/2010/main" val="3516128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B165A8A-C893-4558-9B6D-0F6403CE1ED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F3098F7-1C3B-4773-98D1-BB375C6B5A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CDE454-E2C8-44DA-8843-0625FE5C6B7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6C38877-F049-4D72-8548-4E2DCAD5C327}" type="datetimeFigureOut">
              <a:rPr lang="en-US" smtClean="0"/>
              <a:t>10/19/2020</a:t>
            </a:fld>
            <a:endParaRPr lang="en-US"/>
          </a:p>
        </p:txBody>
      </p:sp>
      <p:sp>
        <p:nvSpPr>
          <p:cNvPr id="5" name="Footer Placeholder 4">
            <a:extLst>
              <a:ext uri="{FF2B5EF4-FFF2-40B4-BE49-F238E27FC236}">
                <a16:creationId xmlns:a16="http://schemas.microsoft.com/office/drawing/2014/main" id="{4F7FF423-47CF-4B32-9834-CF6CA3A3906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F8C7EC0-72B3-4755-9022-800D3B89B7E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173581D-C70C-4C40-9FB5-8923DA202D44}" type="slidenum">
              <a:rPr lang="en-US" smtClean="0"/>
              <a:t>‹#›</a:t>
            </a:fld>
            <a:endParaRPr lang="en-US"/>
          </a:p>
        </p:txBody>
      </p:sp>
    </p:spTree>
    <p:extLst>
      <p:ext uri="{BB962C8B-B14F-4D97-AF65-F5344CB8AC3E}">
        <p14:creationId xmlns:p14="http://schemas.microsoft.com/office/powerpoint/2010/main" val="23510600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A9477-7E33-4EA3-A56B-48F51E0F8CB7}"/>
              </a:ext>
            </a:extLst>
          </p:cNvPr>
          <p:cNvSpPr>
            <a:spLocks noGrp="1"/>
          </p:cNvSpPr>
          <p:nvPr>
            <p:ph type="ctrTitle"/>
          </p:nvPr>
        </p:nvSpPr>
        <p:spPr/>
        <p:txBody>
          <a:bodyPr>
            <a:normAutofit/>
          </a:bodyPr>
          <a:lstStyle/>
          <a:p>
            <a:r>
              <a:rPr lang="de-AT" dirty="0"/>
              <a:t>Tabular-Model for Financial Reporting</a:t>
            </a:r>
            <a:endParaRPr lang="en-US" dirty="0"/>
          </a:p>
        </p:txBody>
      </p:sp>
      <p:sp>
        <p:nvSpPr>
          <p:cNvPr id="3" name="Subtitle 2">
            <a:extLst>
              <a:ext uri="{FF2B5EF4-FFF2-40B4-BE49-F238E27FC236}">
                <a16:creationId xmlns:a16="http://schemas.microsoft.com/office/drawing/2014/main" id="{716F2DA5-4CEE-41BC-9745-C38E9377E7A4}"/>
              </a:ext>
            </a:extLst>
          </p:cNvPr>
          <p:cNvSpPr>
            <a:spLocks noGrp="1"/>
          </p:cNvSpPr>
          <p:nvPr>
            <p:ph type="subTitle" idx="1"/>
          </p:nvPr>
        </p:nvSpPr>
        <p:spPr/>
        <p:txBody>
          <a:bodyPr/>
          <a:lstStyle/>
          <a:p>
            <a:r>
              <a:rPr lang="de-AT" dirty="0"/>
              <a:t>Comparing Tabular Model </a:t>
            </a:r>
            <a:r>
              <a:rPr lang="de-AT"/>
              <a:t>(InMemory</a:t>
            </a:r>
            <a:r>
              <a:rPr lang="de-AT" dirty="0"/>
              <a:t>) to </a:t>
            </a:r>
            <a:r>
              <a:rPr lang="de-AT"/>
              <a:t>Multidimensional Modelling (MOLAP)</a:t>
            </a:r>
            <a:endParaRPr lang="de-AT" dirty="0"/>
          </a:p>
          <a:p>
            <a:endParaRPr lang="de-AT" dirty="0"/>
          </a:p>
          <a:p>
            <a:endParaRPr lang="de-AT" dirty="0"/>
          </a:p>
          <a:p>
            <a:endParaRPr lang="en-US" dirty="0"/>
          </a:p>
        </p:txBody>
      </p:sp>
      <p:sp>
        <p:nvSpPr>
          <p:cNvPr id="4" name="TextBox 3">
            <a:extLst>
              <a:ext uri="{FF2B5EF4-FFF2-40B4-BE49-F238E27FC236}">
                <a16:creationId xmlns:a16="http://schemas.microsoft.com/office/drawing/2014/main" id="{622AB541-8D83-4DC9-97A3-3161C8A92D33}"/>
              </a:ext>
            </a:extLst>
          </p:cNvPr>
          <p:cNvSpPr txBox="1"/>
          <p:nvPr/>
        </p:nvSpPr>
        <p:spPr>
          <a:xfrm>
            <a:off x="891348" y="5763025"/>
            <a:ext cx="2565061" cy="646331"/>
          </a:xfrm>
          <a:prstGeom prst="rect">
            <a:avLst/>
          </a:prstGeom>
          <a:noFill/>
        </p:spPr>
        <p:txBody>
          <a:bodyPr wrap="none" rtlCol="0">
            <a:spAutoFit/>
          </a:bodyPr>
          <a:lstStyle/>
          <a:p>
            <a:r>
              <a:rPr lang="de-AT" dirty="0"/>
              <a:t>Custom Workshop</a:t>
            </a:r>
          </a:p>
          <a:p>
            <a:r>
              <a:rPr lang="de-AT" dirty="0"/>
              <a:t>Lukas Steindl, 16.10.2020</a:t>
            </a:r>
            <a:endParaRPr lang="en-US" dirty="0"/>
          </a:p>
        </p:txBody>
      </p:sp>
    </p:spTree>
    <p:extLst>
      <p:ext uri="{BB962C8B-B14F-4D97-AF65-F5344CB8AC3E}">
        <p14:creationId xmlns:p14="http://schemas.microsoft.com/office/powerpoint/2010/main" val="16556736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DDDECC-EF14-4F69-BC98-4419F589640D}"/>
              </a:ext>
            </a:extLst>
          </p:cNvPr>
          <p:cNvSpPr>
            <a:spLocks noGrp="1"/>
          </p:cNvSpPr>
          <p:nvPr>
            <p:ph type="title"/>
          </p:nvPr>
        </p:nvSpPr>
        <p:spPr/>
        <p:txBody>
          <a:bodyPr/>
          <a:lstStyle/>
          <a:p>
            <a:r>
              <a:rPr lang="de-AT" dirty="0"/>
              <a:t>Tabular Model</a:t>
            </a:r>
            <a:endParaRPr lang="en-US" dirty="0"/>
          </a:p>
        </p:txBody>
      </p:sp>
      <p:sp>
        <p:nvSpPr>
          <p:cNvPr id="3" name="Content Placeholder 2">
            <a:extLst>
              <a:ext uri="{FF2B5EF4-FFF2-40B4-BE49-F238E27FC236}">
                <a16:creationId xmlns:a16="http://schemas.microsoft.com/office/drawing/2014/main" id="{A23FE9C1-EDFA-432E-961F-91EC4237A238}"/>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26C171C7-3A9E-465E-B037-D98EE38F1A11}"/>
              </a:ext>
            </a:extLst>
          </p:cNvPr>
          <p:cNvPicPr>
            <a:picLocks noChangeAspect="1"/>
          </p:cNvPicPr>
          <p:nvPr/>
        </p:nvPicPr>
        <p:blipFill>
          <a:blip r:embed="rId2"/>
          <a:stretch>
            <a:fillRect/>
          </a:stretch>
        </p:blipFill>
        <p:spPr>
          <a:xfrm>
            <a:off x="838200" y="1613462"/>
            <a:ext cx="8888507" cy="4563501"/>
          </a:xfrm>
          <a:prstGeom prst="rect">
            <a:avLst/>
          </a:prstGeom>
        </p:spPr>
      </p:pic>
    </p:spTree>
    <p:extLst>
      <p:ext uri="{BB962C8B-B14F-4D97-AF65-F5344CB8AC3E}">
        <p14:creationId xmlns:p14="http://schemas.microsoft.com/office/powerpoint/2010/main" val="34013515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119BD-BD96-49E0-A24E-57A632696B42}"/>
              </a:ext>
            </a:extLst>
          </p:cNvPr>
          <p:cNvSpPr>
            <a:spLocks noGrp="1"/>
          </p:cNvSpPr>
          <p:nvPr>
            <p:ph type="title"/>
          </p:nvPr>
        </p:nvSpPr>
        <p:spPr/>
        <p:txBody>
          <a:bodyPr/>
          <a:lstStyle/>
          <a:p>
            <a:r>
              <a:rPr lang="de-AT" dirty="0"/>
              <a:t>Implementing Row Level Security</a:t>
            </a:r>
            <a:endParaRPr lang="en-US" dirty="0"/>
          </a:p>
        </p:txBody>
      </p:sp>
      <p:sp>
        <p:nvSpPr>
          <p:cNvPr id="3" name="Content Placeholder 2">
            <a:extLst>
              <a:ext uri="{FF2B5EF4-FFF2-40B4-BE49-F238E27FC236}">
                <a16:creationId xmlns:a16="http://schemas.microsoft.com/office/drawing/2014/main" id="{792E0403-61D1-441E-A422-3E58EF1CC62D}"/>
              </a:ext>
            </a:extLst>
          </p:cNvPr>
          <p:cNvSpPr>
            <a:spLocks noGrp="1"/>
          </p:cNvSpPr>
          <p:nvPr>
            <p:ph idx="1"/>
          </p:nvPr>
        </p:nvSpPr>
        <p:spPr/>
        <p:txBody>
          <a:bodyPr/>
          <a:lstStyle/>
          <a:p>
            <a:r>
              <a:rPr lang="de-AT" dirty="0"/>
              <a:t>Beispielanforderung: Es sollen Bankangestellte nur auf Daten ihrer jeweiligen Filiale zugreifen können</a:t>
            </a:r>
          </a:p>
        </p:txBody>
      </p:sp>
      <p:pic>
        <p:nvPicPr>
          <p:cNvPr id="9" name="Picture 8">
            <a:extLst>
              <a:ext uri="{FF2B5EF4-FFF2-40B4-BE49-F238E27FC236}">
                <a16:creationId xmlns:a16="http://schemas.microsoft.com/office/drawing/2014/main" id="{5BA6DECC-E2CD-431C-B1FF-C821B18C8C8B}"/>
              </a:ext>
            </a:extLst>
          </p:cNvPr>
          <p:cNvPicPr>
            <a:picLocks noChangeAspect="1"/>
          </p:cNvPicPr>
          <p:nvPr/>
        </p:nvPicPr>
        <p:blipFill>
          <a:blip r:embed="rId2"/>
          <a:stretch>
            <a:fillRect/>
          </a:stretch>
        </p:blipFill>
        <p:spPr>
          <a:xfrm>
            <a:off x="244698" y="3332616"/>
            <a:ext cx="5328949" cy="2979284"/>
          </a:xfrm>
          <a:prstGeom prst="rect">
            <a:avLst/>
          </a:prstGeom>
        </p:spPr>
      </p:pic>
      <p:sp>
        <p:nvSpPr>
          <p:cNvPr id="10" name="Arrow: Right 9">
            <a:extLst>
              <a:ext uri="{FF2B5EF4-FFF2-40B4-BE49-F238E27FC236}">
                <a16:creationId xmlns:a16="http://schemas.microsoft.com/office/drawing/2014/main" id="{0978E914-2DCC-4977-A317-588518363BA3}"/>
              </a:ext>
            </a:extLst>
          </p:cNvPr>
          <p:cNvSpPr/>
          <p:nvPr/>
        </p:nvSpPr>
        <p:spPr>
          <a:xfrm>
            <a:off x="5859864" y="4595052"/>
            <a:ext cx="635854" cy="7991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9D5781EE-5471-4D93-A9F7-119FDA46B065}"/>
              </a:ext>
            </a:extLst>
          </p:cNvPr>
          <p:cNvPicPr>
            <a:picLocks noChangeAspect="1"/>
          </p:cNvPicPr>
          <p:nvPr/>
        </p:nvPicPr>
        <p:blipFill>
          <a:blip r:embed="rId3"/>
          <a:stretch>
            <a:fillRect/>
          </a:stretch>
        </p:blipFill>
        <p:spPr>
          <a:xfrm>
            <a:off x="6618355" y="4000830"/>
            <a:ext cx="5493936" cy="1642855"/>
          </a:xfrm>
          <a:prstGeom prst="rect">
            <a:avLst/>
          </a:prstGeom>
        </p:spPr>
      </p:pic>
      <p:sp>
        <p:nvSpPr>
          <p:cNvPr id="13" name="TextBox 12">
            <a:extLst>
              <a:ext uri="{FF2B5EF4-FFF2-40B4-BE49-F238E27FC236}">
                <a16:creationId xmlns:a16="http://schemas.microsoft.com/office/drawing/2014/main" id="{FC2317C8-9130-44DF-9B2B-057E8D90BCC8}"/>
              </a:ext>
            </a:extLst>
          </p:cNvPr>
          <p:cNvSpPr txBox="1"/>
          <p:nvPr/>
        </p:nvSpPr>
        <p:spPr>
          <a:xfrm>
            <a:off x="6618355" y="3588444"/>
            <a:ext cx="2110258" cy="369332"/>
          </a:xfrm>
          <a:prstGeom prst="rect">
            <a:avLst/>
          </a:prstGeom>
          <a:noFill/>
        </p:spPr>
        <p:txBody>
          <a:bodyPr wrap="none" rtlCol="0">
            <a:spAutoFit/>
          </a:bodyPr>
          <a:lstStyle/>
          <a:p>
            <a:r>
              <a:rPr lang="de-AT" dirty="0"/>
              <a:t>Eingeschränkte Sicht</a:t>
            </a:r>
            <a:endParaRPr lang="en-US" dirty="0"/>
          </a:p>
        </p:txBody>
      </p:sp>
    </p:spTree>
    <p:extLst>
      <p:ext uri="{BB962C8B-B14F-4D97-AF65-F5344CB8AC3E}">
        <p14:creationId xmlns:p14="http://schemas.microsoft.com/office/powerpoint/2010/main" val="141488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119BD-BD96-49E0-A24E-57A632696B42}"/>
              </a:ext>
            </a:extLst>
          </p:cNvPr>
          <p:cNvSpPr>
            <a:spLocks noGrp="1"/>
          </p:cNvSpPr>
          <p:nvPr>
            <p:ph type="title"/>
          </p:nvPr>
        </p:nvSpPr>
        <p:spPr/>
        <p:txBody>
          <a:bodyPr/>
          <a:lstStyle/>
          <a:p>
            <a:r>
              <a:rPr lang="de-AT" dirty="0"/>
              <a:t>Implementing Row Level Security</a:t>
            </a:r>
            <a:endParaRPr lang="en-US" dirty="0"/>
          </a:p>
        </p:txBody>
      </p:sp>
      <p:sp>
        <p:nvSpPr>
          <p:cNvPr id="3" name="Content Placeholder 2">
            <a:extLst>
              <a:ext uri="{FF2B5EF4-FFF2-40B4-BE49-F238E27FC236}">
                <a16:creationId xmlns:a16="http://schemas.microsoft.com/office/drawing/2014/main" id="{792E0403-61D1-441E-A422-3E58EF1CC62D}"/>
              </a:ext>
            </a:extLst>
          </p:cNvPr>
          <p:cNvSpPr>
            <a:spLocks noGrp="1"/>
          </p:cNvSpPr>
          <p:nvPr>
            <p:ph idx="1"/>
          </p:nvPr>
        </p:nvSpPr>
        <p:spPr>
          <a:xfrm>
            <a:off x="838200" y="1456791"/>
            <a:ext cx="10515600" cy="4351338"/>
          </a:xfrm>
        </p:spPr>
        <p:txBody>
          <a:bodyPr/>
          <a:lstStyle/>
          <a:p>
            <a:r>
              <a:rPr lang="de-AT" dirty="0"/>
              <a:t>Lösung: </a:t>
            </a:r>
          </a:p>
          <a:p>
            <a:pPr marL="971550" lvl="1" indent="-514350">
              <a:buFont typeface="+mj-lt"/>
              <a:buAutoNum type="arabicPeriod"/>
            </a:pPr>
            <a:r>
              <a:rPr lang="de-AT" dirty="0"/>
              <a:t>Abbildung der Organisationsstruktur in einer Tabelle</a:t>
            </a:r>
          </a:p>
          <a:p>
            <a:pPr marL="971550" lvl="1" indent="-514350">
              <a:buFont typeface="+mj-lt"/>
              <a:buAutoNum type="arabicPeriod"/>
            </a:pPr>
            <a:r>
              <a:rPr lang="de-AT" dirty="0"/>
              <a:t>Anlegen einer Rolle „Bankangestellter“ im Tabular Model</a:t>
            </a:r>
          </a:p>
          <a:p>
            <a:pPr marL="971550" lvl="1" indent="-514350">
              <a:buFont typeface="+mj-lt"/>
              <a:buAutoNum type="arabicPeriod"/>
            </a:pPr>
            <a:r>
              <a:rPr lang="de-AT" dirty="0"/>
              <a:t>Dax-Ausdruck der die lesbaren Zeilen für den aktuellen Benutzer auf TRUE evaluiert </a:t>
            </a:r>
          </a:p>
        </p:txBody>
      </p:sp>
      <p:grpSp>
        <p:nvGrpSpPr>
          <p:cNvPr id="7" name="Group 6">
            <a:extLst>
              <a:ext uri="{FF2B5EF4-FFF2-40B4-BE49-F238E27FC236}">
                <a16:creationId xmlns:a16="http://schemas.microsoft.com/office/drawing/2014/main" id="{0369067F-6F30-4DA8-90B7-84C9E3F999E3}"/>
              </a:ext>
            </a:extLst>
          </p:cNvPr>
          <p:cNvGrpSpPr/>
          <p:nvPr/>
        </p:nvGrpSpPr>
        <p:grpSpPr>
          <a:xfrm>
            <a:off x="2046810" y="3956336"/>
            <a:ext cx="3057270" cy="2253343"/>
            <a:chOff x="8086460" y="3923620"/>
            <a:chExt cx="3057270" cy="2253343"/>
          </a:xfrm>
        </p:grpSpPr>
        <p:pic>
          <p:nvPicPr>
            <p:cNvPr id="5" name="Picture 4">
              <a:extLst>
                <a:ext uri="{FF2B5EF4-FFF2-40B4-BE49-F238E27FC236}">
                  <a16:creationId xmlns:a16="http://schemas.microsoft.com/office/drawing/2014/main" id="{A5CC51F4-C467-4A2C-B9AB-277F415D51E3}"/>
                </a:ext>
              </a:extLst>
            </p:cNvPr>
            <p:cNvPicPr>
              <a:picLocks noChangeAspect="1"/>
            </p:cNvPicPr>
            <p:nvPr/>
          </p:nvPicPr>
          <p:blipFill>
            <a:blip r:embed="rId2"/>
            <a:stretch>
              <a:fillRect/>
            </a:stretch>
          </p:blipFill>
          <p:spPr>
            <a:xfrm>
              <a:off x="8086460" y="3923620"/>
              <a:ext cx="3057270" cy="2253343"/>
            </a:xfrm>
            <a:prstGeom prst="rect">
              <a:avLst/>
            </a:prstGeom>
          </p:spPr>
        </p:pic>
        <p:sp>
          <p:nvSpPr>
            <p:cNvPr id="6" name="Rectangle 5">
              <a:extLst>
                <a:ext uri="{FF2B5EF4-FFF2-40B4-BE49-F238E27FC236}">
                  <a16:creationId xmlns:a16="http://schemas.microsoft.com/office/drawing/2014/main" id="{1E810148-3529-4234-8A70-A0467ABC6115}"/>
                </a:ext>
              </a:extLst>
            </p:cNvPr>
            <p:cNvSpPr/>
            <p:nvPr/>
          </p:nvSpPr>
          <p:spPr>
            <a:xfrm>
              <a:off x="8152715" y="4963886"/>
              <a:ext cx="2924760" cy="599354"/>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b="1" dirty="0"/>
            </a:p>
          </p:txBody>
        </p:sp>
      </p:grpSp>
      <p:pic>
        <p:nvPicPr>
          <p:cNvPr id="8" name="Picture 7">
            <a:extLst>
              <a:ext uri="{FF2B5EF4-FFF2-40B4-BE49-F238E27FC236}">
                <a16:creationId xmlns:a16="http://schemas.microsoft.com/office/drawing/2014/main" id="{A80562B6-75FD-4A4B-A2BB-3CF1165665C3}"/>
              </a:ext>
            </a:extLst>
          </p:cNvPr>
          <p:cNvPicPr>
            <a:picLocks noChangeAspect="1"/>
          </p:cNvPicPr>
          <p:nvPr/>
        </p:nvPicPr>
        <p:blipFill>
          <a:blip r:embed="rId3"/>
          <a:stretch>
            <a:fillRect/>
          </a:stretch>
        </p:blipFill>
        <p:spPr>
          <a:xfrm>
            <a:off x="6096000" y="3221610"/>
            <a:ext cx="4600601" cy="3549983"/>
          </a:xfrm>
          <a:prstGeom prst="rect">
            <a:avLst/>
          </a:prstGeom>
        </p:spPr>
      </p:pic>
    </p:spTree>
    <p:extLst>
      <p:ext uri="{BB962C8B-B14F-4D97-AF65-F5344CB8AC3E}">
        <p14:creationId xmlns:p14="http://schemas.microsoft.com/office/powerpoint/2010/main" val="37327678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119BD-BD96-49E0-A24E-57A632696B42}"/>
              </a:ext>
            </a:extLst>
          </p:cNvPr>
          <p:cNvSpPr>
            <a:spLocks noGrp="1"/>
          </p:cNvSpPr>
          <p:nvPr>
            <p:ph type="title"/>
          </p:nvPr>
        </p:nvSpPr>
        <p:spPr/>
        <p:txBody>
          <a:bodyPr/>
          <a:lstStyle/>
          <a:p>
            <a:r>
              <a:rPr lang="de-AT" dirty="0"/>
              <a:t>Implementing Row Level Security</a:t>
            </a:r>
            <a:endParaRPr lang="en-US" dirty="0"/>
          </a:p>
        </p:txBody>
      </p:sp>
      <p:sp>
        <p:nvSpPr>
          <p:cNvPr id="3" name="Content Placeholder 2">
            <a:extLst>
              <a:ext uri="{FF2B5EF4-FFF2-40B4-BE49-F238E27FC236}">
                <a16:creationId xmlns:a16="http://schemas.microsoft.com/office/drawing/2014/main" id="{792E0403-61D1-441E-A422-3E58EF1CC62D}"/>
              </a:ext>
            </a:extLst>
          </p:cNvPr>
          <p:cNvSpPr>
            <a:spLocks noGrp="1"/>
          </p:cNvSpPr>
          <p:nvPr>
            <p:ph idx="1"/>
          </p:nvPr>
        </p:nvSpPr>
        <p:spPr>
          <a:xfrm>
            <a:off x="838200" y="1456791"/>
            <a:ext cx="10515600" cy="4351338"/>
          </a:xfrm>
        </p:spPr>
        <p:txBody>
          <a:bodyPr/>
          <a:lstStyle/>
          <a:p>
            <a:r>
              <a:rPr lang="de-AT" dirty="0"/>
              <a:t>Lösung: </a:t>
            </a:r>
          </a:p>
          <a:p>
            <a:pPr marL="971550" lvl="1" indent="-514350">
              <a:buFont typeface="+mj-lt"/>
              <a:buAutoNum type="arabicPeriod"/>
            </a:pPr>
            <a:r>
              <a:rPr lang="de-AT" dirty="0"/>
              <a:t>Abbildung der Organisationsstruktur in einer Tabelle</a:t>
            </a:r>
          </a:p>
          <a:p>
            <a:pPr marL="971550" lvl="1" indent="-514350">
              <a:buFont typeface="+mj-lt"/>
              <a:buAutoNum type="arabicPeriod"/>
            </a:pPr>
            <a:r>
              <a:rPr lang="de-AT" dirty="0"/>
              <a:t>Anlegen einer Rolle „Bankangestellter“ im Tabular Model</a:t>
            </a:r>
          </a:p>
          <a:p>
            <a:pPr marL="971550" lvl="1" indent="-514350">
              <a:buFont typeface="+mj-lt"/>
              <a:buAutoNum type="arabicPeriod"/>
            </a:pPr>
            <a:r>
              <a:rPr lang="de-AT" dirty="0"/>
              <a:t>Dax-Ausdruck der die lesbaren Zeilen für den aktuellen Benutzer auf TRUE evaluiert </a:t>
            </a:r>
          </a:p>
        </p:txBody>
      </p:sp>
      <p:sp>
        <p:nvSpPr>
          <p:cNvPr id="4" name="TextBox 3">
            <a:extLst>
              <a:ext uri="{FF2B5EF4-FFF2-40B4-BE49-F238E27FC236}">
                <a16:creationId xmlns:a16="http://schemas.microsoft.com/office/drawing/2014/main" id="{269D498F-7094-41EF-B468-28C97AD0318A}"/>
              </a:ext>
            </a:extLst>
          </p:cNvPr>
          <p:cNvSpPr txBox="1"/>
          <p:nvPr/>
        </p:nvSpPr>
        <p:spPr>
          <a:xfrm>
            <a:off x="1398493" y="3895466"/>
            <a:ext cx="10235569" cy="646331"/>
          </a:xfrm>
          <a:prstGeom prst="rect">
            <a:avLst/>
          </a:prstGeom>
          <a:noFill/>
        </p:spPr>
        <p:txBody>
          <a:bodyPr wrap="square">
            <a:spAutoFit/>
          </a:bodyPr>
          <a:lstStyle/>
          <a:p>
            <a:r>
              <a:rPr lang="de-DE" sz="1800" dirty="0">
                <a:solidFill>
                  <a:srgbClr val="484848"/>
                </a:solidFill>
                <a:latin typeface="Tahoma" panose="020B0604030504040204" pitchFamily="34" charset="0"/>
              </a:rPr>
              <a:t>=[Bankleitzahl] = LOOKUPVALUE(MitarbeiterPermission[Bankleitzahl], MitarbeiterPermission[UserName], </a:t>
            </a:r>
            <a:r>
              <a:rPr lang="de-DE" sz="1800" dirty="0">
                <a:solidFill>
                  <a:srgbClr val="0000FF"/>
                </a:solidFill>
                <a:latin typeface="Tahoma" panose="020B0604030504040204" pitchFamily="34" charset="0"/>
              </a:rPr>
              <a:t>USERNAME</a:t>
            </a:r>
            <a:r>
              <a:rPr lang="de-DE" sz="1800" dirty="0">
                <a:solidFill>
                  <a:srgbClr val="484848"/>
                </a:solidFill>
                <a:latin typeface="Tahoma" panose="020B0604030504040204" pitchFamily="34" charset="0"/>
              </a:rPr>
              <a:t>())</a:t>
            </a:r>
            <a:endParaRPr lang="en-US" dirty="0"/>
          </a:p>
        </p:txBody>
      </p:sp>
    </p:spTree>
    <p:extLst>
      <p:ext uri="{BB962C8B-B14F-4D97-AF65-F5344CB8AC3E}">
        <p14:creationId xmlns:p14="http://schemas.microsoft.com/office/powerpoint/2010/main" val="18470901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36EBD6-81F7-47EF-BDD8-99DFA9048D4D}"/>
              </a:ext>
            </a:extLst>
          </p:cNvPr>
          <p:cNvSpPr>
            <a:spLocks noGrp="1"/>
          </p:cNvSpPr>
          <p:nvPr>
            <p:ph type="title"/>
          </p:nvPr>
        </p:nvSpPr>
        <p:spPr/>
        <p:txBody>
          <a:bodyPr/>
          <a:lstStyle/>
          <a:p>
            <a:r>
              <a:rPr lang="de-AT" dirty="0"/>
              <a:t>Demo!</a:t>
            </a:r>
            <a:endParaRPr lang="en-US" dirty="0"/>
          </a:p>
        </p:txBody>
      </p:sp>
      <p:sp>
        <p:nvSpPr>
          <p:cNvPr id="3" name="Content Placeholder 2">
            <a:extLst>
              <a:ext uri="{FF2B5EF4-FFF2-40B4-BE49-F238E27FC236}">
                <a16:creationId xmlns:a16="http://schemas.microsoft.com/office/drawing/2014/main" id="{8CC21F33-58FF-40B8-A18B-1708A3E30924}"/>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0031980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A9477-7E33-4EA3-A56B-48F51E0F8CB7}"/>
              </a:ext>
            </a:extLst>
          </p:cNvPr>
          <p:cNvSpPr>
            <a:spLocks noGrp="1"/>
          </p:cNvSpPr>
          <p:nvPr>
            <p:ph type="ctrTitle"/>
          </p:nvPr>
        </p:nvSpPr>
        <p:spPr/>
        <p:txBody>
          <a:bodyPr>
            <a:normAutofit/>
          </a:bodyPr>
          <a:lstStyle/>
          <a:p>
            <a:r>
              <a:rPr lang="de-AT" dirty="0"/>
              <a:t>Tabular-Model for Financial Reporting</a:t>
            </a:r>
            <a:endParaRPr lang="en-US" dirty="0"/>
          </a:p>
        </p:txBody>
      </p:sp>
      <p:sp>
        <p:nvSpPr>
          <p:cNvPr id="3" name="Subtitle 2">
            <a:extLst>
              <a:ext uri="{FF2B5EF4-FFF2-40B4-BE49-F238E27FC236}">
                <a16:creationId xmlns:a16="http://schemas.microsoft.com/office/drawing/2014/main" id="{716F2DA5-4CEE-41BC-9745-C38E9377E7A4}"/>
              </a:ext>
            </a:extLst>
          </p:cNvPr>
          <p:cNvSpPr>
            <a:spLocks noGrp="1"/>
          </p:cNvSpPr>
          <p:nvPr>
            <p:ph type="subTitle" idx="1"/>
          </p:nvPr>
        </p:nvSpPr>
        <p:spPr/>
        <p:txBody>
          <a:bodyPr/>
          <a:lstStyle/>
          <a:p>
            <a:r>
              <a:rPr lang="de-AT" dirty="0"/>
              <a:t>calculation groups</a:t>
            </a:r>
          </a:p>
          <a:p>
            <a:endParaRPr lang="de-AT" dirty="0"/>
          </a:p>
          <a:p>
            <a:endParaRPr lang="de-AT" dirty="0"/>
          </a:p>
          <a:p>
            <a:endParaRPr lang="en-US" dirty="0"/>
          </a:p>
        </p:txBody>
      </p:sp>
      <p:sp>
        <p:nvSpPr>
          <p:cNvPr id="4" name="TextBox 3">
            <a:extLst>
              <a:ext uri="{FF2B5EF4-FFF2-40B4-BE49-F238E27FC236}">
                <a16:creationId xmlns:a16="http://schemas.microsoft.com/office/drawing/2014/main" id="{622AB541-8D83-4DC9-97A3-3161C8A92D33}"/>
              </a:ext>
            </a:extLst>
          </p:cNvPr>
          <p:cNvSpPr txBox="1"/>
          <p:nvPr/>
        </p:nvSpPr>
        <p:spPr>
          <a:xfrm>
            <a:off x="891348" y="5763025"/>
            <a:ext cx="2565061" cy="646331"/>
          </a:xfrm>
          <a:prstGeom prst="rect">
            <a:avLst/>
          </a:prstGeom>
          <a:noFill/>
        </p:spPr>
        <p:txBody>
          <a:bodyPr wrap="none" rtlCol="0">
            <a:spAutoFit/>
          </a:bodyPr>
          <a:lstStyle/>
          <a:p>
            <a:r>
              <a:rPr lang="de-AT" dirty="0"/>
              <a:t>Custom Workshop</a:t>
            </a:r>
          </a:p>
          <a:p>
            <a:r>
              <a:rPr lang="de-AT" dirty="0"/>
              <a:t>Lukas Steindl, 16.10.2020</a:t>
            </a:r>
            <a:endParaRPr lang="en-US" dirty="0"/>
          </a:p>
        </p:txBody>
      </p:sp>
    </p:spTree>
    <p:extLst>
      <p:ext uri="{BB962C8B-B14F-4D97-AF65-F5344CB8AC3E}">
        <p14:creationId xmlns:p14="http://schemas.microsoft.com/office/powerpoint/2010/main" val="7578033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BBAEC-243A-42C1-B366-E7B267F024F9}"/>
              </a:ext>
            </a:extLst>
          </p:cNvPr>
          <p:cNvSpPr>
            <a:spLocks noGrp="1"/>
          </p:cNvSpPr>
          <p:nvPr>
            <p:ph type="title"/>
          </p:nvPr>
        </p:nvSpPr>
        <p:spPr/>
        <p:txBody>
          <a:bodyPr/>
          <a:lstStyle/>
          <a:p>
            <a:r>
              <a:rPr lang="de-AT" dirty="0"/>
              <a:t>Calculation Groups</a:t>
            </a:r>
            <a:endParaRPr lang="en-US" dirty="0"/>
          </a:p>
        </p:txBody>
      </p:sp>
      <p:sp>
        <p:nvSpPr>
          <p:cNvPr id="3" name="Content Placeholder 2">
            <a:extLst>
              <a:ext uri="{FF2B5EF4-FFF2-40B4-BE49-F238E27FC236}">
                <a16:creationId xmlns:a16="http://schemas.microsoft.com/office/drawing/2014/main" id="{DCF03F16-6962-49B3-8958-57694FCA48D8}"/>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2036737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E46D03B-7563-4DA6-A681-B58F1DC7064B}"/>
              </a:ext>
            </a:extLst>
          </p:cNvPr>
          <p:cNvSpPr>
            <a:spLocks noGrp="1"/>
          </p:cNvSpPr>
          <p:nvPr>
            <p:ph type="title"/>
          </p:nvPr>
        </p:nvSpPr>
        <p:spPr/>
        <p:txBody>
          <a:bodyPr/>
          <a:lstStyle/>
          <a:p>
            <a:r>
              <a:rPr lang="de-AT" dirty="0"/>
              <a:t>Scalability</a:t>
            </a:r>
            <a:endParaRPr lang="en-US" dirty="0"/>
          </a:p>
        </p:txBody>
      </p:sp>
      <p:sp>
        <p:nvSpPr>
          <p:cNvPr id="6" name="Content Placeholder 5">
            <a:extLst>
              <a:ext uri="{FF2B5EF4-FFF2-40B4-BE49-F238E27FC236}">
                <a16:creationId xmlns:a16="http://schemas.microsoft.com/office/drawing/2014/main" id="{BC272FB9-231A-4A7E-9BEB-0211509B368C}"/>
              </a:ext>
            </a:extLst>
          </p:cNvPr>
          <p:cNvSpPr>
            <a:spLocks noGrp="1"/>
          </p:cNvSpPr>
          <p:nvPr>
            <p:ph sz="half" idx="1"/>
          </p:nvPr>
        </p:nvSpPr>
        <p:spPr/>
        <p:txBody>
          <a:bodyPr/>
          <a:lstStyle/>
          <a:p>
            <a:pPr marL="0" indent="0">
              <a:buNone/>
            </a:pPr>
            <a:r>
              <a:rPr lang="en-US" sz="2800" dirty="0">
                <a:solidFill>
                  <a:schemeClr val="tx1"/>
                </a:solidFill>
              </a:rPr>
              <a:t>Tabular Model</a:t>
            </a:r>
          </a:p>
          <a:p>
            <a:r>
              <a:rPr lang="en-US" sz="2800" dirty="0">
                <a:solidFill>
                  <a:schemeClr val="tx1"/>
                </a:solidFill>
              </a:rPr>
              <a:t>Can Store Large Amounts of Data</a:t>
            </a:r>
          </a:p>
          <a:p>
            <a:r>
              <a:rPr lang="en-US" sz="2800" dirty="0">
                <a:solidFill>
                  <a:schemeClr val="tx1"/>
                </a:solidFill>
              </a:rPr>
              <a:t>In-Memory Technology </a:t>
            </a:r>
          </a:p>
          <a:p>
            <a:r>
              <a:rPr lang="en-US" sz="2800" dirty="0">
                <a:solidFill>
                  <a:schemeClr val="tx1"/>
                </a:solidFill>
              </a:rPr>
              <a:t>No Aggregations.  Column-Based Storage.</a:t>
            </a:r>
          </a:p>
          <a:p>
            <a:r>
              <a:rPr lang="en-US" sz="2800" dirty="0">
                <a:solidFill>
                  <a:schemeClr val="tx1"/>
                </a:solidFill>
              </a:rPr>
              <a:t>Data Compression 10x</a:t>
            </a:r>
          </a:p>
          <a:p>
            <a:endParaRPr lang="en-US" dirty="0"/>
          </a:p>
        </p:txBody>
      </p:sp>
      <p:sp>
        <p:nvSpPr>
          <p:cNvPr id="7" name="Content Placeholder 6">
            <a:extLst>
              <a:ext uri="{FF2B5EF4-FFF2-40B4-BE49-F238E27FC236}">
                <a16:creationId xmlns:a16="http://schemas.microsoft.com/office/drawing/2014/main" id="{3C4A4EBE-E3A7-4DD7-B82F-4749FCB441A4}"/>
              </a:ext>
            </a:extLst>
          </p:cNvPr>
          <p:cNvSpPr>
            <a:spLocks noGrp="1"/>
          </p:cNvSpPr>
          <p:nvPr>
            <p:ph sz="half" idx="2"/>
          </p:nvPr>
        </p:nvSpPr>
        <p:spPr/>
        <p:txBody>
          <a:bodyPr/>
          <a:lstStyle/>
          <a:p>
            <a:pPr marL="0" indent="0">
              <a:buNone/>
            </a:pPr>
            <a:r>
              <a:rPr lang="en-US" sz="2800" dirty="0">
                <a:solidFill>
                  <a:schemeClr val="tx1"/>
                </a:solidFill>
              </a:rPr>
              <a:t>Multidimensional Model</a:t>
            </a:r>
          </a:p>
          <a:p>
            <a:r>
              <a:rPr lang="en-US" sz="2800" dirty="0">
                <a:solidFill>
                  <a:schemeClr val="tx1"/>
                </a:solidFill>
              </a:rPr>
              <a:t>Can Store Very Large Amounts of Data</a:t>
            </a:r>
          </a:p>
          <a:p>
            <a:r>
              <a:rPr lang="en-US" sz="2800" dirty="0">
                <a:solidFill>
                  <a:schemeClr val="tx1"/>
                </a:solidFill>
              </a:rPr>
              <a:t>Pre-Aggregated Data From Disk</a:t>
            </a:r>
          </a:p>
          <a:p>
            <a:r>
              <a:rPr lang="en-US" sz="2800" dirty="0">
                <a:solidFill>
                  <a:schemeClr val="tx1"/>
                </a:solidFill>
              </a:rPr>
              <a:t>Uses Aggregations to Increase Query Performance</a:t>
            </a:r>
          </a:p>
          <a:p>
            <a:r>
              <a:rPr lang="en-US" sz="2800" dirty="0">
                <a:solidFill>
                  <a:schemeClr val="tx1"/>
                </a:solidFill>
              </a:rPr>
              <a:t>Data Compression 3x</a:t>
            </a:r>
          </a:p>
          <a:p>
            <a:pPr marL="0" indent="0">
              <a:buNone/>
            </a:pPr>
            <a:endParaRPr lang="en-US" dirty="0"/>
          </a:p>
        </p:txBody>
      </p:sp>
    </p:spTree>
    <p:extLst>
      <p:ext uri="{BB962C8B-B14F-4D97-AF65-F5344CB8AC3E}">
        <p14:creationId xmlns:p14="http://schemas.microsoft.com/office/powerpoint/2010/main" val="7037978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E46D03B-7563-4DA6-A681-B58F1DC7064B}"/>
              </a:ext>
            </a:extLst>
          </p:cNvPr>
          <p:cNvSpPr>
            <a:spLocks noGrp="1"/>
          </p:cNvSpPr>
          <p:nvPr>
            <p:ph type="title"/>
          </p:nvPr>
        </p:nvSpPr>
        <p:spPr/>
        <p:txBody>
          <a:bodyPr/>
          <a:lstStyle/>
          <a:p>
            <a:r>
              <a:rPr lang="de-AT" dirty="0"/>
              <a:t>Performance</a:t>
            </a:r>
            <a:endParaRPr lang="en-US" dirty="0"/>
          </a:p>
        </p:txBody>
      </p:sp>
      <p:sp>
        <p:nvSpPr>
          <p:cNvPr id="6" name="Content Placeholder 5">
            <a:extLst>
              <a:ext uri="{FF2B5EF4-FFF2-40B4-BE49-F238E27FC236}">
                <a16:creationId xmlns:a16="http://schemas.microsoft.com/office/drawing/2014/main" id="{BC272FB9-231A-4A7E-9BEB-0211509B368C}"/>
              </a:ext>
            </a:extLst>
          </p:cNvPr>
          <p:cNvSpPr>
            <a:spLocks noGrp="1"/>
          </p:cNvSpPr>
          <p:nvPr>
            <p:ph sz="half" idx="1"/>
          </p:nvPr>
        </p:nvSpPr>
        <p:spPr/>
        <p:txBody>
          <a:bodyPr/>
          <a:lstStyle/>
          <a:p>
            <a:pPr marL="0" indent="0">
              <a:buNone/>
            </a:pPr>
            <a:r>
              <a:rPr lang="en-US" sz="2800" dirty="0">
                <a:solidFill>
                  <a:schemeClr val="tx1"/>
                </a:solidFill>
              </a:rPr>
              <a:t>Tabular Model</a:t>
            </a:r>
          </a:p>
          <a:p>
            <a:r>
              <a:rPr lang="en-US" dirty="0"/>
              <a:t>Generally Speaking Tabular will Perform Faster</a:t>
            </a:r>
          </a:p>
          <a:p>
            <a:r>
              <a:rPr lang="en-US" sz="2800" dirty="0">
                <a:solidFill>
                  <a:schemeClr val="tx1"/>
                </a:solidFill>
              </a:rPr>
              <a:t>Tabular Engine Does Not Require a Great Deal of Performance Tuning</a:t>
            </a:r>
          </a:p>
          <a:p>
            <a:r>
              <a:rPr lang="en-US" sz="2800" dirty="0">
                <a:solidFill>
                  <a:schemeClr val="tx1"/>
                </a:solidFill>
              </a:rPr>
              <a:t>Best at Returning Low Granularity Data</a:t>
            </a:r>
          </a:p>
          <a:p>
            <a:endParaRPr lang="en-US" dirty="0"/>
          </a:p>
        </p:txBody>
      </p:sp>
      <p:sp>
        <p:nvSpPr>
          <p:cNvPr id="7" name="Content Placeholder 6">
            <a:extLst>
              <a:ext uri="{FF2B5EF4-FFF2-40B4-BE49-F238E27FC236}">
                <a16:creationId xmlns:a16="http://schemas.microsoft.com/office/drawing/2014/main" id="{3C4A4EBE-E3A7-4DD7-B82F-4749FCB441A4}"/>
              </a:ext>
            </a:extLst>
          </p:cNvPr>
          <p:cNvSpPr>
            <a:spLocks noGrp="1"/>
          </p:cNvSpPr>
          <p:nvPr>
            <p:ph sz="half" idx="2"/>
          </p:nvPr>
        </p:nvSpPr>
        <p:spPr/>
        <p:txBody>
          <a:bodyPr/>
          <a:lstStyle/>
          <a:p>
            <a:pPr marL="0" indent="0">
              <a:buNone/>
            </a:pPr>
            <a:r>
              <a:rPr lang="en-US" sz="2800" dirty="0">
                <a:solidFill>
                  <a:schemeClr val="tx1"/>
                </a:solidFill>
              </a:rPr>
              <a:t>Multidimensional Model</a:t>
            </a:r>
          </a:p>
          <a:p>
            <a:r>
              <a:rPr lang="en-US" sz="2800" dirty="0">
                <a:solidFill>
                  <a:schemeClr val="tx1"/>
                </a:solidFill>
              </a:rPr>
              <a:t>Pre-Aggregated Data From Disk</a:t>
            </a:r>
          </a:p>
          <a:p>
            <a:r>
              <a:rPr lang="en-US" sz="2800" dirty="0">
                <a:solidFill>
                  <a:schemeClr val="tx1"/>
                </a:solidFill>
              </a:rPr>
              <a:t>Uses Aggregations to Increase Query Performance</a:t>
            </a:r>
          </a:p>
          <a:p>
            <a:r>
              <a:rPr lang="en-US" sz="2800" dirty="0">
                <a:solidFill>
                  <a:schemeClr val="tx1"/>
                </a:solidFill>
              </a:rPr>
              <a:t>Sometimes Faster than Tabular When Pulling From Warm Cache</a:t>
            </a:r>
          </a:p>
          <a:p>
            <a:pPr marL="0" indent="0">
              <a:buNone/>
            </a:pPr>
            <a:endParaRPr lang="en-US" dirty="0"/>
          </a:p>
        </p:txBody>
      </p:sp>
    </p:spTree>
    <p:extLst>
      <p:ext uri="{BB962C8B-B14F-4D97-AF65-F5344CB8AC3E}">
        <p14:creationId xmlns:p14="http://schemas.microsoft.com/office/powerpoint/2010/main" val="18051953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DFC24D6-F407-41D8-9005-22B26331F342}"/>
              </a:ext>
            </a:extLst>
          </p:cNvPr>
          <p:cNvSpPr>
            <a:spLocks noGrp="1"/>
          </p:cNvSpPr>
          <p:nvPr>
            <p:ph type="title"/>
          </p:nvPr>
        </p:nvSpPr>
        <p:spPr/>
        <p:txBody>
          <a:bodyPr/>
          <a:lstStyle/>
          <a:p>
            <a:endParaRPr lang="en-US" dirty="0"/>
          </a:p>
        </p:txBody>
      </p:sp>
      <p:sp>
        <p:nvSpPr>
          <p:cNvPr id="6" name="Content Placeholder 5">
            <a:extLst>
              <a:ext uri="{FF2B5EF4-FFF2-40B4-BE49-F238E27FC236}">
                <a16:creationId xmlns:a16="http://schemas.microsoft.com/office/drawing/2014/main" id="{6925C489-5DC3-4941-8482-AA7A8C26B59C}"/>
              </a:ext>
            </a:extLst>
          </p:cNvPr>
          <p:cNvSpPr>
            <a:spLocks noGrp="1"/>
          </p:cNvSpPr>
          <p:nvPr>
            <p:ph idx="1"/>
          </p:nvPr>
        </p:nvSpPr>
        <p:spPr/>
        <p:txBody>
          <a:bodyPr/>
          <a:lstStyle/>
          <a:p>
            <a:r>
              <a:rPr lang="en-US" dirty="0"/>
              <a:t>https://www.element61.be/en/resource/choice-between-tabular-or-multidimensional-models-sql-server-analysis-services-2012#:~:text=The%20Tabular%20model%20reads%20data,the%20design%20of%20the%20cube.</a:t>
            </a:r>
          </a:p>
        </p:txBody>
      </p:sp>
    </p:spTree>
    <p:extLst>
      <p:ext uri="{BB962C8B-B14F-4D97-AF65-F5344CB8AC3E}">
        <p14:creationId xmlns:p14="http://schemas.microsoft.com/office/powerpoint/2010/main" val="27310918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A9477-7E33-4EA3-A56B-48F51E0F8CB7}"/>
              </a:ext>
            </a:extLst>
          </p:cNvPr>
          <p:cNvSpPr>
            <a:spLocks noGrp="1"/>
          </p:cNvSpPr>
          <p:nvPr>
            <p:ph type="ctrTitle"/>
          </p:nvPr>
        </p:nvSpPr>
        <p:spPr/>
        <p:txBody>
          <a:bodyPr>
            <a:normAutofit/>
          </a:bodyPr>
          <a:lstStyle/>
          <a:p>
            <a:r>
              <a:rPr lang="de-AT" dirty="0"/>
              <a:t>Tabular-Model for Financial Reporting</a:t>
            </a:r>
            <a:endParaRPr lang="en-US" dirty="0"/>
          </a:p>
        </p:txBody>
      </p:sp>
      <p:sp>
        <p:nvSpPr>
          <p:cNvPr id="3" name="Subtitle 2">
            <a:extLst>
              <a:ext uri="{FF2B5EF4-FFF2-40B4-BE49-F238E27FC236}">
                <a16:creationId xmlns:a16="http://schemas.microsoft.com/office/drawing/2014/main" id="{716F2DA5-4CEE-41BC-9745-C38E9377E7A4}"/>
              </a:ext>
            </a:extLst>
          </p:cNvPr>
          <p:cNvSpPr>
            <a:spLocks noGrp="1"/>
          </p:cNvSpPr>
          <p:nvPr>
            <p:ph type="subTitle" idx="1"/>
          </p:nvPr>
        </p:nvSpPr>
        <p:spPr/>
        <p:txBody>
          <a:bodyPr/>
          <a:lstStyle/>
          <a:p>
            <a:r>
              <a:rPr lang="de-AT" dirty="0"/>
              <a:t>dynamic row level security</a:t>
            </a:r>
          </a:p>
          <a:p>
            <a:endParaRPr lang="de-AT" dirty="0"/>
          </a:p>
          <a:p>
            <a:endParaRPr lang="de-AT" dirty="0"/>
          </a:p>
          <a:p>
            <a:endParaRPr lang="en-US" dirty="0"/>
          </a:p>
        </p:txBody>
      </p:sp>
      <p:sp>
        <p:nvSpPr>
          <p:cNvPr id="4" name="TextBox 3">
            <a:extLst>
              <a:ext uri="{FF2B5EF4-FFF2-40B4-BE49-F238E27FC236}">
                <a16:creationId xmlns:a16="http://schemas.microsoft.com/office/drawing/2014/main" id="{622AB541-8D83-4DC9-97A3-3161C8A92D33}"/>
              </a:ext>
            </a:extLst>
          </p:cNvPr>
          <p:cNvSpPr txBox="1"/>
          <p:nvPr/>
        </p:nvSpPr>
        <p:spPr>
          <a:xfrm>
            <a:off x="891348" y="5763025"/>
            <a:ext cx="2565061" cy="646331"/>
          </a:xfrm>
          <a:prstGeom prst="rect">
            <a:avLst/>
          </a:prstGeom>
          <a:noFill/>
        </p:spPr>
        <p:txBody>
          <a:bodyPr wrap="none" rtlCol="0">
            <a:spAutoFit/>
          </a:bodyPr>
          <a:lstStyle/>
          <a:p>
            <a:r>
              <a:rPr lang="de-AT" dirty="0"/>
              <a:t>Custom Workshop</a:t>
            </a:r>
          </a:p>
          <a:p>
            <a:r>
              <a:rPr lang="de-AT" dirty="0"/>
              <a:t>Lukas Steindl, 16.10.2020</a:t>
            </a:r>
            <a:endParaRPr lang="en-US" dirty="0"/>
          </a:p>
        </p:txBody>
      </p:sp>
    </p:spTree>
    <p:extLst>
      <p:ext uri="{BB962C8B-B14F-4D97-AF65-F5344CB8AC3E}">
        <p14:creationId xmlns:p14="http://schemas.microsoft.com/office/powerpoint/2010/main" val="11312340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C78E4A-57E9-4087-8612-2FB66557EB13}"/>
              </a:ext>
            </a:extLst>
          </p:cNvPr>
          <p:cNvSpPr>
            <a:spLocks noGrp="1"/>
          </p:cNvSpPr>
          <p:nvPr>
            <p:ph type="title"/>
          </p:nvPr>
        </p:nvSpPr>
        <p:spPr/>
        <p:txBody>
          <a:bodyPr/>
          <a:lstStyle/>
          <a:p>
            <a:r>
              <a:rPr lang="de-AT" dirty="0"/>
              <a:t>Operatives Systeme</a:t>
            </a:r>
          </a:p>
        </p:txBody>
      </p:sp>
      <p:sp>
        <p:nvSpPr>
          <p:cNvPr id="3" name="Content Placeholder 2">
            <a:extLst>
              <a:ext uri="{FF2B5EF4-FFF2-40B4-BE49-F238E27FC236}">
                <a16:creationId xmlns:a16="http://schemas.microsoft.com/office/drawing/2014/main" id="{2D4C81FA-7408-4667-AFA3-C356AAA5D4CF}"/>
              </a:ext>
            </a:extLst>
          </p:cNvPr>
          <p:cNvSpPr>
            <a:spLocks noGrp="1"/>
          </p:cNvSpPr>
          <p:nvPr>
            <p:ph idx="1"/>
          </p:nvPr>
        </p:nvSpPr>
        <p:spPr/>
        <p:txBody>
          <a:bodyPr/>
          <a:lstStyle/>
          <a:p>
            <a:r>
              <a:rPr lang="de-AT" dirty="0"/>
              <a:t>Filiale Purbach</a:t>
            </a:r>
          </a:p>
          <a:p>
            <a:endParaRPr lang="de-AT" dirty="0"/>
          </a:p>
          <a:p>
            <a:endParaRPr lang="de-AT" dirty="0"/>
          </a:p>
          <a:p>
            <a:endParaRPr lang="de-AT" dirty="0"/>
          </a:p>
          <a:p>
            <a:endParaRPr lang="de-AT" dirty="0"/>
          </a:p>
          <a:p>
            <a:r>
              <a:rPr lang="de-AT" dirty="0"/>
              <a:t>Filiale Bruck</a:t>
            </a:r>
          </a:p>
          <a:p>
            <a:endParaRPr lang="de-AT" dirty="0"/>
          </a:p>
          <a:p>
            <a:endParaRPr lang="de-AT" dirty="0"/>
          </a:p>
          <a:p>
            <a:endParaRPr lang="de-AT" dirty="0"/>
          </a:p>
          <a:p>
            <a:endParaRPr lang="de-AT" dirty="0"/>
          </a:p>
          <a:p>
            <a:endParaRPr lang="de-AT" dirty="0"/>
          </a:p>
          <a:p>
            <a:endParaRPr lang="de-AT" dirty="0"/>
          </a:p>
          <a:p>
            <a:pPr marL="0" indent="0">
              <a:buNone/>
            </a:pPr>
            <a:endParaRPr lang="en-US" dirty="0"/>
          </a:p>
        </p:txBody>
      </p:sp>
      <p:pic>
        <p:nvPicPr>
          <p:cNvPr id="5" name="Picture 4">
            <a:extLst>
              <a:ext uri="{FF2B5EF4-FFF2-40B4-BE49-F238E27FC236}">
                <a16:creationId xmlns:a16="http://schemas.microsoft.com/office/drawing/2014/main" id="{A91657D2-11C2-4E2E-B610-29096AC5DB41}"/>
              </a:ext>
            </a:extLst>
          </p:cNvPr>
          <p:cNvPicPr>
            <a:picLocks noChangeAspect="1"/>
          </p:cNvPicPr>
          <p:nvPr/>
        </p:nvPicPr>
        <p:blipFill>
          <a:blip r:embed="rId2"/>
          <a:stretch>
            <a:fillRect/>
          </a:stretch>
        </p:blipFill>
        <p:spPr>
          <a:xfrm>
            <a:off x="2461452" y="2328835"/>
            <a:ext cx="5788639" cy="1824626"/>
          </a:xfrm>
          <a:prstGeom prst="rect">
            <a:avLst/>
          </a:prstGeom>
        </p:spPr>
      </p:pic>
      <p:pic>
        <p:nvPicPr>
          <p:cNvPr id="13" name="Picture 12">
            <a:extLst>
              <a:ext uri="{FF2B5EF4-FFF2-40B4-BE49-F238E27FC236}">
                <a16:creationId xmlns:a16="http://schemas.microsoft.com/office/drawing/2014/main" id="{13CFB3D6-C75A-415B-A5BD-62570FBB6585}"/>
              </a:ext>
            </a:extLst>
          </p:cNvPr>
          <p:cNvPicPr>
            <a:picLocks noChangeAspect="1"/>
          </p:cNvPicPr>
          <p:nvPr/>
        </p:nvPicPr>
        <p:blipFill>
          <a:blip r:embed="rId2"/>
          <a:stretch>
            <a:fillRect/>
          </a:stretch>
        </p:blipFill>
        <p:spPr>
          <a:xfrm>
            <a:off x="2461452" y="4756564"/>
            <a:ext cx="5788639" cy="1824626"/>
          </a:xfrm>
          <a:prstGeom prst="rect">
            <a:avLst/>
          </a:prstGeom>
        </p:spPr>
      </p:pic>
    </p:spTree>
    <p:extLst>
      <p:ext uri="{BB962C8B-B14F-4D97-AF65-F5344CB8AC3E}">
        <p14:creationId xmlns:p14="http://schemas.microsoft.com/office/powerpoint/2010/main" val="733508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48F04F-81EE-42C1-83CF-21B2769DC87C}"/>
              </a:ext>
            </a:extLst>
          </p:cNvPr>
          <p:cNvSpPr>
            <a:spLocks noGrp="1"/>
          </p:cNvSpPr>
          <p:nvPr>
            <p:ph type="title"/>
          </p:nvPr>
        </p:nvSpPr>
        <p:spPr/>
        <p:txBody>
          <a:bodyPr/>
          <a:lstStyle/>
          <a:p>
            <a:r>
              <a:rPr lang="de-AT" dirty="0"/>
              <a:t>Beispielbuchungen</a:t>
            </a:r>
            <a:endParaRPr lang="en-US" dirty="0"/>
          </a:p>
        </p:txBody>
      </p:sp>
      <p:sp>
        <p:nvSpPr>
          <p:cNvPr id="5" name="TextBox 4">
            <a:extLst>
              <a:ext uri="{FF2B5EF4-FFF2-40B4-BE49-F238E27FC236}">
                <a16:creationId xmlns:a16="http://schemas.microsoft.com/office/drawing/2014/main" id="{A6D64ECB-F236-4356-A0CE-A3841C2B7346}"/>
              </a:ext>
            </a:extLst>
          </p:cNvPr>
          <p:cNvSpPr txBox="1"/>
          <p:nvPr/>
        </p:nvSpPr>
        <p:spPr>
          <a:xfrm>
            <a:off x="838200" y="1537037"/>
            <a:ext cx="10651992" cy="4801314"/>
          </a:xfrm>
          <a:prstGeom prst="rect">
            <a:avLst/>
          </a:prstGeom>
          <a:noFill/>
        </p:spPr>
        <p:txBody>
          <a:bodyPr wrap="square">
            <a:spAutoFit/>
          </a:bodyPr>
          <a:lstStyle/>
          <a:p>
            <a:r>
              <a:rPr lang="en-US" sz="1800" dirty="0">
                <a:solidFill>
                  <a:srgbClr val="0000FF"/>
                </a:solidFill>
                <a:latin typeface="Consolas" panose="020B0609020204030204" pitchFamily="49" charset="0"/>
              </a:rPr>
              <a:t>Create</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Database</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BankPurbach</a:t>
            </a:r>
            <a:endParaRPr lang="en-US"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GO</a:t>
            </a:r>
          </a:p>
          <a:p>
            <a:r>
              <a:rPr lang="en-US" sz="1800" dirty="0">
                <a:solidFill>
                  <a:srgbClr val="0000FF"/>
                </a:solidFill>
                <a:latin typeface="Consolas" panose="020B0609020204030204" pitchFamily="49" charset="0"/>
              </a:rPr>
              <a:t>Use</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BankPurbach</a:t>
            </a:r>
            <a:endParaRPr lang="en-US"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GO</a:t>
            </a:r>
            <a:endParaRPr lang="en-US"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Create</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Table</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Kunden</a:t>
            </a:r>
            <a:r>
              <a:rPr lang="en-US" sz="1800" dirty="0">
                <a:solidFill>
                  <a:srgbClr val="0000FF"/>
                </a:solidFill>
                <a:latin typeface="Consolas" panose="020B0609020204030204" pitchFamily="49" charset="0"/>
              </a:rPr>
              <a:t> </a:t>
            </a:r>
            <a:r>
              <a:rPr lang="en-US" sz="1800" dirty="0">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KundenNr</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int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primary</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key</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identity</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Nachname</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varchar</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255</a:t>
            </a:r>
            <a:r>
              <a:rPr lang="en-US" sz="1800" dirty="0">
                <a:solidFill>
                  <a:srgbClr val="808080"/>
                </a:solidFill>
                <a:latin typeface="Consolas" panose="020B0609020204030204" pitchFamily="49" charset="0"/>
              </a:rPr>
              <a:t>))</a:t>
            </a:r>
            <a:endParaRPr lang="en-US"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Insert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Into</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Kunden</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values </a:t>
            </a:r>
            <a:r>
              <a:rPr lang="en-US" sz="1800" dirty="0">
                <a:solidFill>
                  <a:srgbClr val="808080"/>
                </a:solidFill>
                <a:latin typeface="Consolas" panose="020B0609020204030204" pitchFamily="49" charset="0"/>
              </a:rPr>
              <a:t>(</a:t>
            </a:r>
            <a:r>
              <a:rPr lang="en-US" sz="1800" dirty="0">
                <a:solidFill>
                  <a:srgbClr val="FF0000"/>
                </a:solidFill>
                <a:latin typeface="Consolas" panose="020B0609020204030204" pitchFamily="49" charset="0"/>
              </a:rPr>
              <a:t>'Mayer'</a:t>
            </a:r>
            <a:r>
              <a:rPr lang="en-US" sz="1800" dirty="0">
                <a:solidFill>
                  <a:srgbClr val="808080"/>
                </a:solidFill>
                <a:latin typeface="Consolas" panose="020B0609020204030204" pitchFamily="49" charset="0"/>
              </a:rPr>
              <a:t>),</a:t>
            </a:r>
            <a:r>
              <a:rPr lang="en-US" sz="1800" dirty="0">
                <a:solidFill>
                  <a:srgbClr val="0000FF"/>
                </a:solidFill>
                <a:latin typeface="Consolas" panose="020B0609020204030204" pitchFamily="49" charset="0"/>
              </a:rPr>
              <a:t> </a:t>
            </a:r>
            <a:r>
              <a:rPr lang="en-US" sz="1800" dirty="0">
                <a:solidFill>
                  <a:srgbClr val="808080"/>
                </a:solidFill>
                <a:latin typeface="Consolas" panose="020B0609020204030204" pitchFamily="49" charset="0"/>
              </a:rPr>
              <a:t>(</a:t>
            </a:r>
            <a:r>
              <a:rPr lang="en-US" sz="1800" dirty="0">
                <a:solidFill>
                  <a:srgbClr val="FF0000"/>
                </a:solidFill>
                <a:latin typeface="Consolas" panose="020B0609020204030204" pitchFamily="49" charset="0"/>
              </a:rPr>
              <a:t>'Huber'</a:t>
            </a:r>
            <a:r>
              <a:rPr lang="en-US" sz="1800" dirty="0">
                <a:solidFill>
                  <a:srgbClr val="808080"/>
                </a:solidFill>
                <a:latin typeface="Consolas" panose="020B0609020204030204" pitchFamily="49" charset="0"/>
              </a:rPr>
              <a:t>)</a:t>
            </a:r>
            <a:endParaRPr lang="en-US" sz="1800" dirty="0">
              <a:solidFill>
                <a:srgbClr val="000000"/>
              </a:solidFill>
              <a:latin typeface="Consolas" panose="020B0609020204030204" pitchFamily="49" charset="0"/>
            </a:endParaRPr>
          </a:p>
          <a:p>
            <a:endParaRPr lang="en-US"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Drop</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Table</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if</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exists</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Konten</a:t>
            </a:r>
            <a:r>
              <a:rPr lang="en-US" sz="1800" dirty="0">
                <a:solidFill>
                  <a:srgbClr val="000000"/>
                </a:solidFill>
                <a:latin typeface="Consolas" panose="020B0609020204030204" pitchFamily="49" charset="0"/>
              </a:rPr>
              <a:t> </a:t>
            </a:r>
          </a:p>
          <a:p>
            <a:r>
              <a:rPr lang="en-US" sz="1800" dirty="0">
                <a:solidFill>
                  <a:srgbClr val="0000FF"/>
                </a:solidFill>
                <a:latin typeface="Consolas" panose="020B0609020204030204" pitchFamily="49" charset="0"/>
              </a:rPr>
              <a:t>Create</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Table</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Konten</a:t>
            </a:r>
            <a:r>
              <a:rPr lang="en-US" sz="1800" dirty="0">
                <a:solidFill>
                  <a:srgbClr val="0000FF"/>
                </a:solidFill>
                <a:latin typeface="Consolas" panose="020B0609020204030204" pitchFamily="49" charset="0"/>
              </a:rPr>
              <a:t> </a:t>
            </a:r>
            <a:r>
              <a:rPr lang="en-US" sz="1800" dirty="0">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KontoNr</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int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primary</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key</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identity</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Bezeichnung</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varchar</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255</a:t>
            </a:r>
            <a:r>
              <a:rPr lang="en-US" sz="1800" dirty="0">
                <a:solidFill>
                  <a:srgbClr val="808080"/>
                </a:solidFill>
                <a:latin typeface="Consolas" panose="020B0609020204030204" pitchFamily="49" charset="0"/>
              </a:rPr>
              <a:t>))</a:t>
            </a:r>
            <a:endParaRPr lang="en-US" sz="1800" dirty="0">
              <a:solidFill>
                <a:srgbClr val="000000"/>
              </a:solidFill>
              <a:latin typeface="Consolas" panose="020B0609020204030204" pitchFamily="49" charset="0"/>
            </a:endParaRPr>
          </a:p>
          <a:p>
            <a:endParaRPr lang="en-US" sz="1800" dirty="0">
              <a:solidFill>
                <a:srgbClr val="000000"/>
              </a:solidFill>
              <a:latin typeface="Consolas" panose="020B0609020204030204" pitchFamily="49" charset="0"/>
            </a:endParaRPr>
          </a:p>
          <a:p>
            <a:r>
              <a:rPr lang="de-DE" sz="1800" dirty="0">
                <a:solidFill>
                  <a:srgbClr val="0000FF"/>
                </a:solidFill>
                <a:latin typeface="Consolas" panose="020B0609020204030204" pitchFamily="49" charset="0"/>
              </a:rPr>
              <a:t>Insert</a:t>
            </a:r>
            <a:r>
              <a:rPr lang="de-DE" sz="1800" dirty="0">
                <a:solidFill>
                  <a:srgbClr val="000000"/>
                </a:solidFill>
                <a:latin typeface="Consolas" panose="020B0609020204030204" pitchFamily="49" charset="0"/>
              </a:rPr>
              <a:t> </a:t>
            </a:r>
            <a:r>
              <a:rPr lang="de-DE" sz="1800" dirty="0">
                <a:solidFill>
                  <a:srgbClr val="0000FF"/>
                </a:solidFill>
                <a:latin typeface="Consolas" panose="020B0609020204030204" pitchFamily="49" charset="0"/>
              </a:rPr>
              <a:t>Into</a:t>
            </a:r>
            <a:r>
              <a:rPr lang="de-DE" sz="1800" dirty="0">
                <a:solidFill>
                  <a:srgbClr val="000000"/>
                </a:solidFill>
                <a:latin typeface="Consolas" panose="020B0609020204030204" pitchFamily="49" charset="0"/>
              </a:rPr>
              <a:t> Konten </a:t>
            </a:r>
            <a:r>
              <a:rPr lang="de-DE" sz="1800" dirty="0">
                <a:solidFill>
                  <a:srgbClr val="0000FF"/>
                </a:solidFill>
                <a:latin typeface="Consolas" panose="020B0609020204030204" pitchFamily="49" charset="0"/>
              </a:rPr>
              <a:t>Values </a:t>
            </a:r>
            <a:r>
              <a:rPr lang="de-DE" sz="1800" dirty="0">
                <a:solidFill>
                  <a:srgbClr val="808080"/>
                </a:solidFill>
                <a:latin typeface="Consolas" panose="020B0609020204030204" pitchFamily="49" charset="0"/>
              </a:rPr>
              <a:t>(</a:t>
            </a:r>
            <a:r>
              <a:rPr lang="de-DE" sz="1800" dirty="0">
                <a:solidFill>
                  <a:srgbClr val="FF0000"/>
                </a:solidFill>
                <a:latin typeface="Consolas" panose="020B0609020204030204" pitchFamily="49" charset="0"/>
              </a:rPr>
              <a:t>'Anlagevermögen'</a:t>
            </a:r>
            <a:r>
              <a:rPr lang="de-DE" sz="1800" dirty="0">
                <a:solidFill>
                  <a:srgbClr val="808080"/>
                </a:solidFill>
                <a:latin typeface="Consolas" panose="020B0609020204030204" pitchFamily="49" charset="0"/>
              </a:rPr>
              <a:t>)</a:t>
            </a:r>
            <a:endParaRPr lang="de-DE"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Insert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Into</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Konten</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Values </a:t>
            </a:r>
            <a:r>
              <a:rPr lang="en-US" sz="1800" dirty="0">
                <a:solidFill>
                  <a:srgbClr val="808080"/>
                </a:solidFill>
                <a:latin typeface="Consolas" panose="020B0609020204030204" pitchFamily="49" charset="0"/>
              </a:rPr>
              <a:t>(</a:t>
            </a:r>
            <a:r>
              <a:rPr lang="en-US" sz="1800" dirty="0">
                <a:solidFill>
                  <a:srgbClr val="FF0000"/>
                </a:solidFill>
                <a:latin typeface="Consolas" panose="020B0609020204030204" pitchFamily="49" charset="0"/>
              </a:rPr>
              <a:t>'</a:t>
            </a:r>
            <a:r>
              <a:rPr lang="en-US" sz="1800" dirty="0" err="1">
                <a:solidFill>
                  <a:srgbClr val="FF0000"/>
                </a:solidFill>
                <a:latin typeface="Consolas" panose="020B0609020204030204" pitchFamily="49" charset="0"/>
              </a:rPr>
              <a:t>Barmittel</a:t>
            </a:r>
            <a:r>
              <a:rPr lang="en-US" sz="1800" dirty="0">
                <a:solidFill>
                  <a:srgbClr val="FF0000"/>
                </a:solidFill>
                <a:latin typeface="Consolas" panose="020B0609020204030204" pitchFamily="49" charset="0"/>
              </a:rPr>
              <a:t>'</a:t>
            </a:r>
            <a:r>
              <a:rPr lang="en-US" sz="1800" dirty="0">
                <a:solidFill>
                  <a:srgbClr val="808080"/>
                </a:solidFill>
                <a:latin typeface="Consolas" panose="020B0609020204030204" pitchFamily="49" charset="0"/>
              </a:rPr>
              <a:t>)</a:t>
            </a:r>
            <a:endParaRPr lang="en-US" sz="1800" dirty="0">
              <a:solidFill>
                <a:srgbClr val="000000"/>
              </a:solidFill>
              <a:latin typeface="Consolas" panose="020B0609020204030204" pitchFamily="49" charset="0"/>
            </a:endParaRPr>
          </a:p>
          <a:p>
            <a:r>
              <a:rPr lang="de-DE" sz="1800" dirty="0">
                <a:solidFill>
                  <a:srgbClr val="0000FF"/>
                </a:solidFill>
                <a:latin typeface="Consolas" panose="020B0609020204030204" pitchFamily="49" charset="0"/>
              </a:rPr>
              <a:t>Insert</a:t>
            </a:r>
            <a:r>
              <a:rPr lang="de-DE" sz="1800" dirty="0">
                <a:solidFill>
                  <a:srgbClr val="000000"/>
                </a:solidFill>
                <a:latin typeface="Consolas" panose="020B0609020204030204" pitchFamily="49" charset="0"/>
              </a:rPr>
              <a:t> </a:t>
            </a:r>
            <a:r>
              <a:rPr lang="de-DE" sz="1800" dirty="0">
                <a:solidFill>
                  <a:srgbClr val="0000FF"/>
                </a:solidFill>
                <a:latin typeface="Consolas" panose="020B0609020204030204" pitchFamily="49" charset="0"/>
              </a:rPr>
              <a:t>Into</a:t>
            </a:r>
            <a:r>
              <a:rPr lang="de-DE" sz="1800" dirty="0">
                <a:solidFill>
                  <a:srgbClr val="000000"/>
                </a:solidFill>
                <a:latin typeface="Consolas" panose="020B0609020204030204" pitchFamily="49" charset="0"/>
              </a:rPr>
              <a:t> Konten </a:t>
            </a:r>
            <a:r>
              <a:rPr lang="de-DE" sz="1800" dirty="0">
                <a:solidFill>
                  <a:srgbClr val="0000FF"/>
                </a:solidFill>
                <a:latin typeface="Consolas" panose="020B0609020204030204" pitchFamily="49" charset="0"/>
              </a:rPr>
              <a:t>Values </a:t>
            </a:r>
            <a:r>
              <a:rPr lang="de-DE" sz="1800" dirty="0">
                <a:solidFill>
                  <a:srgbClr val="808080"/>
                </a:solidFill>
                <a:latin typeface="Consolas" panose="020B0609020204030204" pitchFamily="49" charset="0"/>
              </a:rPr>
              <a:t>(</a:t>
            </a:r>
            <a:r>
              <a:rPr lang="de-DE" sz="1800" dirty="0">
                <a:solidFill>
                  <a:srgbClr val="FF0000"/>
                </a:solidFill>
                <a:latin typeface="Consolas" panose="020B0609020204030204" pitchFamily="49" charset="0"/>
              </a:rPr>
              <a:t>'Beteiligungen'</a:t>
            </a:r>
            <a:r>
              <a:rPr lang="de-DE" sz="1800" dirty="0">
                <a:solidFill>
                  <a:srgbClr val="808080"/>
                </a:solidFill>
                <a:latin typeface="Consolas" panose="020B0609020204030204" pitchFamily="49" charset="0"/>
              </a:rPr>
              <a:t>)</a:t>
            </a:r>
            <a:endParaRPr lang="de-DE" sz="1800" dirty="0">
              <a:solidFill>
                <a:srgbClr val="000000"/>
              </a:solidFill>
              <a:latin typeface="Consolas" panose="020B0609020204030204" pitchFamily="49" charset="0"/>
            </a:endParaRPr>
          </a:p>
          <a:p>
            <a:r>
              <a:rPr lang="de-DE" sz="1800" dirty="0">
                <a:solidFill>
                  <a:srgbClr val="0000FF"/>
                </a:solidFill>
                <a:latin typeface="Consolas" panose="020B0609020204030204" pitchFamily="49" charset="0"/>
              </a:rPr>
              <a:t>Insert</a:t>
            </a:r>
            <a:r>
              <a:rPr lang="de-DE" sz="1800" dirty="0">
                <a:solidFill>
                  <a:srgbClr val="000000"/>
                </a:solidFill>
                <a:latin typeface="Consolas" panose="020B0609020204030204" pitchFamily="49" charset="0"/>
              </a:rPr>
              <a:t> </a:t>
            </a:r>
            <a:r>
              <a:rPr lang="de-DE" sz="1800" dirty="0">
                <a:solidFill>
                  <a:srgbClr val="0000FF"/>
                </a:solidFill>
                <a:latin typeface="Consolas" panose="020B0609020204030204" pitchFamily="49" charset="0"/>
              </a:rPr>
              <a:t>Into</a:t>
            </a:r>
            <a:r>
              <a:rPr lang="de-DE" sz="1800" dirty="0">
                <a:solidFill>
                  <a:srgbClr val="000000"/>
                </a:solidFill>
                <a:latin typeface="Consolas" panose="020B0609020204030204" pitchFamily="49" charset="0"/>
              </a:rPr>
              <a:t> Konten </a:t>
            </a:r>
            <a:r>
              <a:rPr lang="de-DE" sz="1800" dirty="0">
                <a:solidFill>
                  <a:srgbClr val="0000FF"/>
                </a:solidFill>
                <a:latin typeface="Consolas" panose="020B0609020204030204" pitchFamily="49" charset="0"/>
              </a:rPr>
              <a:t>Values </a:t>
            </a:r>
            <a:r>
              <a:rPr lang="de-DE" sz="1800" dirty="0">
                <a:solidFill>
                  <a:srgbClr val="808080"/>
                </a:solidFill>
                <a:latin typeface="Consolas" panose="020B0609020204030204" pitchFamily="49" charset="0"/>
              </a:rPr>
              <a:t>(</a:t>
            </a:r>
            <a:r>
              <a:rPr lang="de-DE" sz="1800" dirty="0">
                <a:solidFill>
                  <a:srgbClr val="FF0000"/>
                </a:solidFill>
                <a:latin typeface="Consolas" panose="020B0609020204030204" pitchFamily="49" charset="0"/>
              </a:rPr>
              <a:t>'Forderungen Kreditnehmer'</a:t>
            </a:r>
            <a:r>
              <a:rPr lang="de-DE" sz="1800" dirty="0">
                <a:solidFill>
                  <a:srgbClr val="808080"/>
                </a:solidFill>
                <a:latin typeface="Consolas" panose="020B0609020204030204" pitchFamily="49" charset="0"/>
              </a:rPr>
              <a:t>)</a:t>
            </a:r>
            <a:endParaRPr lang="de-DE" sz="1800" dirty="0">
              <a:solidFill>
                <a:srgbClr val="000000"/>
              </a:solidFill>
              <a:latin typeface="Consolas" panose="020B0609020204030204" pitchFamily="49" charset="0"/>
            </a:endParaRPr>
          </a:p>
          <a:p>
            <a:r>
              <a:rPr lang="de-DE" sz="1800" dirty="0">
                <a:solidFill>
                  <a:srgbClr val="0000FF"/>
                </a:solidFill>
                <a:latin typeface="Consolas" panose="020B0609020204030204" pitchFamily="49" charset="0"/>
              </a:rPr>
              <a:t>Insert</a:t>
            </a:r>
            <a:r>
              <a:rPr lang="de-DE" sz="1800" dirty="0">
                <a:solidFill>
                  <a:srgbClr val="000000"/>
                </a:solidFill>
                <a:latin typeface="Consolas" panose="020B0609020204030204" pitchFamily="49" charset="0"/>
              </a:rPr>
              <a:t> </a:t>
            </a:r>
            <a:r>
              <a:rPr lang="de-DE" sz="1800" dirty="0">
                <a:solidFill>
                  <a:srgbClr val="0000FF"/>
                </a:solidFill>
                <a:latin typeface="Consolas" panose="020B0609020204030204" pitchFamily="49" charset="0"/>
              </a:rPr>
              <a:t>Into</a:t>
            </a:r>
            <a:r>
              <a:rPr lang="de-DE" sz="1800" dirty="0">
                <a:solidFill>
                  <a:srgbClr val="000000"/>
                </a:solidFill>
                <a:latin typeface="Consolas" panose="020B0609020204030204" pitchFamily="49" charset="0"/>
              </a:rPr>
              <a:t> Konten </a:t>
            </a:r>
            <a:r>
              <a:rPr lang="de-DE" sz="1800" dirty="0">
                <a:solidFill>
                  <a:srgbClr val="0000FF"/>
                </a:solidFill>
                <a:latin typeface="Consolas" panose="020B0609020204030204" pitchFamily="49" charset="0"/>
              </a:rPr>
              <a:t>Values </a:t>
            </a:r>
            <a:r>
              <a:rPr lang="de-DE" sz="1800" dirty="0">
                <a:solidFill>
                  <a:srgbClr val="808080"/>
                </a:solidFill>
                <a:latin typeface="Consolas" panose="020B0609020204030204" pitchFamily="49" charset="0"/>
              </a:rPr>
              <a:t>(</a:t>
            </a:r>
            <a:r>
              <a:rPr lang="de-DE" sz="1800" dirty="0">
                <a:solidFill>
                  <a:srgbClr val="FF0000"/>
                </a:solidFill>
                <a:latin typeface="Consolas" panose="020B0609020204030204" pitchFamily="49" charset="0"/>
              </a:rPr>
              <a:t>'Verbindlichkeiten Kreditnehmer'</a:t>
            </a:r>
            <a:r>
              <a:rPr lang="de-DE" sz="1800" dirty="0">
                <a:solidFill>
                  <a:srgbClr val="808080"/>
                </a:solidFill>
                <a:latin typeface="Consolas" panose="020B0609020204030204" pitchFamily="49" charset="0"/>
              </a:rPr>
              <a:t>)</a:t>
            </a:r>
            <a:endParaRPr lang="de-DE"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Insert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Into</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Konten</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Values </a:t>
            </a:r>
            <a:r>
              <a:rPr lang="en-US" sz="1800" dirty="0">
                <a:solidFill>
                  <a:srgbClr val="808080"/>
                </a:solidFill>
                <a:latin typeface="Consolas" panose="020B0609020204030204" pitchFamily="49" charset="0"/>
              </a:rPr>
              <a:t>(</a:t>
            </a:r>
            <a:r>
              <a:rPr lang="en-US" sz="1800" dirty="0">
                <a:solidFill>
                  <a:srgbClr val="FF0000"/>
                </a:solidFill>
                <a:latin typeface="Consolas" panose="020B0609020204030204" pitchFamily="49" charset="0"/>
              </a:rPr>
              <a:t>'</a:t>
            </a:r>
            <a:r>
              <a:rPr lang="en-US" sz="1800" dirty="0" err="1">
                <a:solidFill>
                  <a:srgbClr val="FF0000"/>
                </a:solidFill>
                <a:latin typeface="Consolas" panose="020B0609020204030204" pitchFamily="49" charset="0"/>
              </a:rPr>
              <a:t>Zinsertrag</a:t>
            </a:r>
            <a:r>
              <a:rPr lang="en-US" sz="1800" dirty="0">
                <a:solidFill>
                  <a:srgbClr val="FF0000"/>
                </a:solidFill>
                <a:latin typeface="Consolas" panose="020B0609020204030204" pitchFamily="49" charset="0"/>
              </a:rPr>
              <a:t>'</a:t>
            </a:r>
            <a:r>
              <a:rPr lang="en-US" sz="1800" dirty="0">
                <a:solidFill>
                  <a:srgbClr val="808080"/>
                </a:solidFill>
                <a:latin typeface="Consolas" panose="020B0609020204030204" pitchFamily="49" charset="0"/>
              </a:rPr>
              <a:t>)</a:t>
            </a:r>
            <a:endParaRPr lang="en-US"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Insert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Into</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Konten</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Values </a:t>
            </a:r>
            <a:r>
              <a:rPr lang="en-US" sz="1800" dirty="0">
                <a:solidFill>
                  <a:srgbClr val="808080"/>
                </a:solidFill>
                <a:latin typeface="Consolas" panose="020B0609020204030204" pitchFamily="49" charset="0"/>
              </a:rPr>
              <a:t>(</a:t>
            </a:r>
            <a:r>
              <a:rPr lang="en-US" sz="1800" dirty="0">
                <a:solidFill>
                  <a:srgbClr val="FF0000"/>
                </a:solidFill>
                <a:latin typeface="Consolas" panose="020B0609020204030204" pitchFamily="49" charset="0"/>
              </a:rPr>
              <a:t>'</a:t>
            </a:r>
            <a:r>
              <a:rPr lang="en-US" sz="1800" dirty="0" err="1">
                <a:solidFill>
                  <a:srgbClr val="FF0000"/>
                </a:solidFill>
                <a:latin typeface="Consolas" panose="020B0609020204030204" pitchFamily="49" charset="0"/>
              </a:rPr>
              <a:t>Eigenkapital</a:t>
            </a:r>
            <a:r>
              <a:rPr lang="en-US" sz="1800" dirty="0">
                <a:solidFill>
                  <a:srgbClr val="FF0000"/>
                </a:solidFill>
                <a:latin typeface="Consolas" panose="020B0609020204030204" pitchFamily="49" charset="0"/>
              </a:rPr>
              <a:t>'</a:t>
            </a:r>
            <a:r>
              <a:rPr lang="en-US" sz="1800" dirty="0">
                <a:solidFill>
                  <a:srgbClr val="808080"/>
                </a:solidFill>
                <a:latin typeface="Consolas" panose="020B0609020204030204" pitchFamily="49" charset="0"/>
              </a:rPr>
              <a:t>)</a:t>
            </a:r>
            <a:endParaRPr lang="en-US" sz="1800" dirty="0">
              <a:solidFill>
                <a:srgbClr val="000000"/>
              </a:solidFill>
              <a:latin typeface="Consolas" panose="020B0609020204030204" pitchFamily="49" charset="0"/>
            </a:endParaRPr>
          </a:p>
        </p:txBody>
      </p:sp>
    </p:spTree>
    <p:extLst>
      <p:ext uri="{BB962C8B-B14F-4D97-AF65-F5344CB8AC3E}">
        <p14:creationId xmlns:p14="http://schemas.microsoft.com/office/powerpoint/2010/main" val="15362108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B3BCA3-1998-470B-8067-E543E97625B7}"/>
              </a:ext>
            </a:extLst>
          </p:cNvPr>
          <p:cNvSpPr>
            <a:spLocks noGrp="1"/>
          </p:cNvSpPr>
          <p:nvPr>
            <p:ph type="title"/>
          </p:nvPr>
        </p:nvSpPr>
        <p:spPr/>
        <p:txBody>
          <a:bodyPr/>
          <a:lstStyle/>
          <a:p>
            <a:r>
              <a:rPr lang="de-AT" dirty="0"/>
              <a:t>Beispielbuchungen</a:t>
            </a:r>
            <a:endParaRPr lang="en-US" dirty="0"/>
          </a:p>
        </p:txBody>
      </p:sp>
      <p:sp>
        <p:nvSpPr>
          <p:cNvPr id="5" name="TextBox 4">
            <a:extLst>
              <a:ext uri="{FF2B5EF4-FFF2-40B4-BE49-F238E27FC236}">
                <a16:creationId xmlns:a16="http://schemas.microsoft.com/office/drawing/2014/main" id="{3450508A-3D5E-47F0-B9FA-6CB990B2FDFD}"/>
              </a:ext>
            </a:extLst>
          </p:cNvPr>
          <p:cNvSpPr txBox="1"/>
          <p:nvPr/>
        </p:nvSpPr>
        <p:spPr>
          <a:xfrm>
            <a:off x="838200" y="1760995"/>
            <a:ext cx="9929694" cy="4801314"/>
          </a:xfrm>
          <a:prstGeom prst="rect">
            <a:avLst/>
          </a:prstGeom>
          <a:noFill/>
        </p:spPr>
        <p:txBody>
          <a:bodyPr wrap="square">
            <a:spAutoFit/>
          </a:bodyPr>
          <a:lstStyle/>
          <a:p>
            <a:r>
              <a:rPr lang="en-US" sz="1800" dirty="0">
                <a:solidFill>
                  <a:srgbClr val="0000FF"/>
                </a:solidFill>
                <a:latin typeface="Consolas" panose="020B0609020204030204" pitchFamily="49" charset="0"/>
              </a:rPr>
              <a:t>Create</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Table</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Buchungen</a:t>
            </a:r>
            <a:r>
              <a:rPr lang="en-US" sz="1800" dirty="0">
                <a:solidFill>
                  <a:srgbClr val="0000FF"/>
                </a:solidFill>
                <a:latin typeface="Consolas" panose="020B0609020204030204" pitchFamily="49" charset="0"/>
              </a:rPr>
              <a:t> </a:t>
            </a:r>
            <a:r>
              <a:rPr lang="en-US" sz="1800" dirty="0">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BuchungsNr</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int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primary</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key</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identity</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KontoNr</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int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references</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Konten</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Betrag</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int</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Buchungsdatum</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date</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KundenNr</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int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references</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Kunden</a:t>
            </a:r>
            <a:r>
              <a:rPr lang="en-US" sz="1800" dirty="0">
                <a:solidFill>
                  <a:srgbClr val="808080"/>
                </a:solidFill>
                <a:latin typeface="Consolas" panose="020B0609020204030204" pitchFamily="49" charset="0"/>
              </a:rPr>
              <a:t>)</a:t>
            </a:r>
            <a:endParaRPr lang="en-US" sz="1800" dirty="0">
              <a:solidFill>
                <a:srgbClr val="000000"/>
              </a:solidFill>
              <a:latin typeface="Consolas" panose="020B0609020204030204" pitchFamily="49" charset="0"/>
            </a:endParaRPr>
          </a:p>
          <a:p>
            <a:endParaRPr lang="en-US" sz="1800" dirty="0">
              <a:solidFill>
                <a:srgbClr val="000000"/>
              </a:solidFill>
              <a:latin typeface="Consolas" panose="020B0609020204030204" pitchFamily="49" charset="0"/>
            </a:endParaRPr>
          </a:p>
          <a:p>
            <a:r>
              <a:rPr lang="de-DE" sz="1800" dirty="0">
                <a:solidFill>
                  <a:srgbClr val="008000"/>
                </a:solidFill>
                <a:latin typeface="Consolas" panose="020B0609020204030204" pitchFamily="49" charset="0"/>
              </a:rPr>
              <a:t>--vergabe eines Kredits: Buchungssatz Forderungen Kreditnehmer an Verbindlichkeiten Kreditnehmer: </a:t>
            </a:r>
            <a:endParaRPr lang="de-DE" sz="1800" dirty="0">
              <a:solidFill>
                <a:srgbClr val="000000"/>
              </a:solidFill>
              <a:latin typeface="Consolas" panose="020B0609020204030204" pitchFamily="49" charset="0"/>
            </a:endParaRPr>
          </a:p>
          <a:p>
            <a:r>
              <a:rPr lang="de-DE" sz="1800" dirty="0">
                <a:solidFill>
                  <a:srgbClr val="0000FF"/>
                </a:solidFill>
                <a:latin typeface="Consolas" panose="020B0609020204030204" pitchFamily="49" charset="0"/>
              </a:rPr>
              <a:t>Insert</a:t>
            </a:r>
            <a:r>
              <a:rPr lang="de-DE" sz="1800" dirty="0">
                <a:solidFill>
                  <a:srgbClr val="000000"/>
                </a:solidFill>
                <a:latin typeface="Consolas" panose="020B0609020204030204" pitchFamily="49" charset="0"/>
              </a:rPr>
              <a:t> </a:t>
            </a:r>
            <a:r>
              <a:rPr lang="de-DE" sz="1800" dirty="0">
                <a:solidFill>
                  <a:srgbClr val="0000FF"/>
                </a:solidFill>
                <a:latin typeface="Consolas" panose="020B0609020204030204" pitchFamily="49" charset="0"/>
              </a:rPr>
              <a:t>Into</a:t>
            </a:r>
            <a:r>
              <a:rPr lang="de-DE" sz="1800" dirty="0">
                <a:solidFill>
                  <a:srgbClr val="000000"/>
                </a:solidFill>
                <a:latin typeface="Consolas" panose="020B0609020204030204" pitchFamily="49" charset="0"/>
              </a:rPr>
              <a:t> Buchungen </a:t>
            </a:r>
            <a:r>
              <a:rPr lang="de-DE" sz="1800" dirty="0">
                <a:solidFill>
                  <a:srgbClr val="0000FF"/>
                </a:solidFill>
                <a:latin typeface="Consolas" panose="020B0609020204030204" pitchFamily="49" charset="0"/>
              </a:rPr>
              <a:t>values </a:t>
            </a:r>
            <a:r>
              <a:rPr lang="de-DE" sz="1800" dirty="0">
                <a:solidFill>
                  <a:srgbClr val="808080"/>
                </a:solidFill>
                <a:latin typeface="Consolas" panose="020B0609020204030204" pitchFamily="49" charset="0"/>
              </a:rPr>
              <a:t>(</a:t>
            </a:r>
            <a:r>
              <a:rPr lang="de-DE" sz="1800" dirty="0">
                <a:solidFill>
                  <a:srgbClr val="000000"/>
                </a:solidFill>
                <a:latin typeface="Consolas" panose="020B0609020204030204" pitchFamily="49" charset="0"/>
              </a:rPr>
              <a:t>4</a:t>
            </a:r>
            <a:r>
              <a:rPr lang="de-DE" sz="1800" dirty="0">
                <a:solidFill>
                  <a:srgbClr val="808080"/>
                </a:solidFill>
                <a:latin typeface="Consolas" panose="020B0609020204030204" pitchFamily="49" charset="0"/>
              </a:rPr>
              <a:t>,</a:t>
            </a:r>
            <a:r>
              <a:rPr lang="de-DE" sz="1800" dirty="0">
                <a:solidFill>
                  <a:srgbClr val="000000"/>
                </a:solidFill>
                <a:latin typeface="Consolas" panose="020B0609020204030204" pitchFamily="49" charset="0"/>
              </a:rPr>
              <a:t>3500</a:t>
            </a:r>
            <a:r>
              <a:rPr lang="de-DE" sz="1800" dirty="0">
                <a:solidFill>
                  <a:srgbClr val="808080"/>
                </a:solidFill>
                <a:latin typeface="Consolas" panose="020B0609020204030204" pitchFamily="49" charset="0"/>
              </a:rPr>
              <a:t>,</a:t>
            </a:r>
            <a:r>
              <a:rPr lang="de-DE" sz="1800" dirty="0">
                <a:solidFill>
                  <a:srgbClr val="000000"/>
                </a:solidFill>
                <a:latin typeface="Consolas" panose="020B0609020204030204" pitchFamily="49" charset="0"/>
              </a:rPr>
              <a:t> </a:t>
            </a:r>
            <a:r>
              <a:rPr lang="de-DE" sz="1800" dirty="0">
                <a:solidFill>
                  <a:srgbClr val="FF0000"/>
                </a:solidFill>
                <a:latin typeface="Consolas" panose="020B0609020204030204" pitchFamily="49" charset="0"/>
              </a:rPr>
              <a:t>'2020-01-01'</a:t>
            </a:r>
            <a:r>
              <a:rPr lang="de-DE" sz="1800" dirty="0">
                <a:solidFill>
                  <a:srgbClr val="808080"/>
                </a:solidFill>
                <a:latin typeface="Consolas" panose="020B0609020204030204" pitchFamily="49" charset="0"/>
              </a:rPr>
              <a:t>,</a:t>
            </a:r>
            <a:r>
              <a:rPr lang="de-DE" sz="1800" dirty="0">
                <a:solidFill>
                  <a:srgbClr val="000000"/>
                </a:solidFill>
                <a:latin typeface="Consolas" panose="020B0609020204030204" pitchFamily="49" charset="0"/>
              </a:rPr>
              <a:t>1</a:t>
            </a:r>
            <a:r>
              <a:rPr lang="de-DE" sz="1800" dirty="0">
                <a:solidFill>
                  <a:srgbClr val="808080"/>
                </a:solidFill>
                <a:latin typeface="Consolas" panose="020B0609020204030204" pitchFamily="49" charset="0"/>
              </a:rPr>
              <a:t>)</a:t>
            </a:r>
            <a:endParaRPr lang="de-DE" sz="1800" dirty="0">
              <a:solidFill>
                <a:srgbClr val="000000"/>
              </a:solidFill>
              <a:latin typeface="Consolas" panose="020B0609020204030204" pitchFamily="49" charset="0"/>
            </a:endParaRPr>
          </a:p>
          <a:p>
            <a:r>
              <a:rPr lang="de-DE" sz="1800" dirty="0">
                <a:solidFill>
                  <a:srgbClr val="0000FF"/>
                </a:solidFill>
                <a:latin typeface="Consolas" panose="020B0609020204030204" pitchFamily="49" charset="0"/>
              </a:rPr>
              <a:t>Insert</a:t>
            </a:r>
            <a:r>
              <a:rPr lang="de-DE" sz="1800" dirty="0">
                <a:solidFill>
                  <a:srgbClr val="000000"/>
                </a:solidFill>
                <a:latin typeface="Consolas" panose="020B0609020204030204" pitchFamily="49" charset="0"/>
              </a:rPr>
              <a:t> </a:t>
            </a:r>
            <a:r>
              <a:rPr lang="de-DE" sz="1800" dirty="0">
                <a:solidFill>
                  <a:srgbClr val="0000FF"/>
                </a:solidFill>
                <a:latin typeface="Consolas" panose="020B0609020204030204" pitchFamily="49" charset="0"/>
              </a:rPr>
              <a:t>Into</a:t>
            </a:r>
            <a:r>
              <a:rPr lang="de-DE" sz="1800" dirty="0">
                <a:solidFill>
                  <a:srgbClr val="000000"/>
                </a:solidFill>
                <a:latin typeface="Consolas" panose="020B0609020204030204" pitchFamily="49" charset="0"/>
              </a:rPr>
              <a:t> Buchungen </a:t>
            </a:r>
            <a:r>
              <a:rPr lang="de-DE" sz="1800" dirty="0">
                <a:solidFill>
                  <a:srgbClr val="0000FF"/>
                </a:solidFill>
                <a:latin typeface="Consolas" panose="020B0609020204030204" pitchFamily="49" charset="0"/>
              </a:rPr>
              <a:t>values </a:t>
            </a:r>
            <a:r>
              <a:rPr lang="de-DE" sz="1800" dirty="0">
                <a:solidFill>
                  <a:srgbClr val="808080"/>
                </a:solidFill>
                <a:latin typeface="Consolas" panose="020B0609020204030204" pitchFamily="49" charset="0"/>
              </a:rPr>
              <a:t>(</a:t>
            </a:r>
            <a:r>
              <a:rPr lang="de-DE" sz="1800" dirty="0">
                <a:solidFill>
                  <a:srgbClr val="000000"/>
                </a:solidFill>
                <a:latin typeface="Consolas" panose="020B0609020204030204" pitchFamily="49" charset="0"/>
              </a:rPr>
              <a:t>5</a:t>
            </a:r>
            <a:r>
              <a:rPr lang="de-DE" sz="1800" dirty="0">
                <a:solidFill>
                  <a:srgbClr val="808080"/>
                </a:solidFill>
                <a:latin typeface="Consolas" panose="020B0609020204030204" pitchFamily="49" charset="0"/>
              </a:rPr>
              <a:t>,-</a:t>
            </a:r>
            <a:r>
              <a:rPr lang="de-DE" sz="1800" dirty="0">
                <a:solidFill>
                  <a:srgbClr val="000000"/>
                </a:solidFill>
                <a:latin typeface="Consolas" panose="020B0609020204030204" pitchFamily="49" charset="0"/>
              </a:rPr>
              <a:t>3500</a:t>
            </a:r>
            <a:r>
              <a:rPr lang="de-DE" sz="1800" dirty="0">
                <a:solidFill>
                  <a:srgbClr val="808080"/>
                </a:solidFill>
                <a:latin typeface="Consolas" panose="020B0609020204030204" pitchFamily="49" charset="0"/>
              </a:rPr>
              <a:t>,</a:t>
            </a:r>
            <a:r>
              <a:rPr lang="de-DE" sz="1800" dirty="0">
                <a:solidFill>
                  <a:srgbClr val="FF0000"/>
                </a:solidFill>
                <a:latin typeface="Consolas" panose="020B0609020204030204" pitchFamily="49" charset="0"/>
              </a:rPr>
              <a:t>'2020-01-01‘</a:t>
            </a:r>
            <a:r>
              <a:rPr lang="de-DE" sz="1800" dirty="0">
                <a:solidFill>
                  <a:srgbClr val="808080"/>
                </a:solidFill>
                <a:latin typeface="Consolas" panose="020B0609020204030204" pitchFamily="49" charset="0"/>
              </a:rPr>
              <a:t>,</a:t>
            </a:r>
            <a:r>
              <a:rPr lang="de-DE" sz="1800" dirty="0">
                <a:solidFill>
                  <a:srgbClr val="000000"/>
                </a:solidFill>
                <a:latin typeface="Consolas" panose="020B0609020204030204" pitchFamily="49" charset="0"/>
              </a:rPr>
              <a:t>1</a:t>
            </a:r>
            <a:r>
              <a:rPr lang="de-DE" sz="1800" dirty="0">
                <a:solidFill>
                  <a:srgbClr val="808080"/>
                </a:solidFill>
                <a:latin typeface="Consolas" panose="020B0609020204030204" pitchFamily="49" charset="0"/>
              </a:rPr>
              <a:t>)</a:t>
            </a:r>
          </a:p>
          <a:p>
            <a:endParaRPr lang="en-US" sz="1800" dirty="0">
              <a:solidFill>
                <a:srgbClr val="000000"/>
              </a:solidFill>
              <a:latin typeface="Consolas" panose="020B0609020204030204" pitchFamily="49" charset="0"/>
            </a:endParaRPr>
          </a:p>
          <a:p>
            <a:r>
              <a:rPr lang="de-DE" sz="1800" dirty="0">
                <a:solidFill>
                  <a:srgbClr val="008000"/>
                </a:solidFill>
                <a:latin typeface="Consolas" panose="020B0609020204030204" pitchFamily="49" charset="0"/>
              </a:rPr>
              <a:t>--auszahlung eines Kredits Verbindlichkeit Kreditnehmer an Barmittel </a:t>
            </a:r>
            <a:endParaRPr lang="de-DE" sz="1800" dirty="0">
              <a:solidFill>
                <a:srgbClr val="000000"/>
              </a:solidFill>
              <a:latin typeface="Consolas" panose="020B0609020204030204" pitchFamily="49" charset="0"/>
            </a:endParaRPr>
          </a:p>
          <a:p>
            <a:r>
              <a:rPr lang="de-DE" sz="1800" dirty="0">
                <a:solidFill>
                  <a:srgbClr val="0000FF"/>
                </a:solidFill>
                <a:latin typeface="Consolas" panose="020B0609020204030204" pitchFamily="49" charset="0"/>
              </a:rPr>
              <a:t>Insert</a:t>
            </a:r>
            <a:r>
              <a:rPr lang="de-DE" sz="1800" dirty="0">
                <a:solidFill>
                  <a:srgbClr val="000000"/>
                </a:solidFill>
                <a:latin typeface="Consolas" panose="020B0609020204030204" pitchFamily="49" charset="0"/>
              </a:rPr>
              <a:t> </a:t>
            </a:r>
            <a:r>
              <a:rPr lang="de-DE" sz="1800" dirty="0">
                <a:solidFill>
                  <a:srgbClr val="0000FF"/>
                </a:solidFill>
                <a:latin typeface="Consolas" panose="020B0609020204030204" pitchFamily="49" charset="0"/>
              </a:rPr>
              <a:t>Into</a:t>
            </a:r>
            <a:r>
              <a:rPr lang="de-DE" sz="1800" dirty="0">
                <a:solidFill>
                  <a:srgbClr val="000000"/>
                </a:solidFill>
                <a:latin typeface="Consolas" panose="020B0609020204030204" pitchFamily="49" charset="0"/>
              </a:rPr>
              <a:t> Buchungen </a:t>
            </a:r>
            <a:r>
              <a:rPr lang="de-DE" sz="1800" dirty="0">
                <a:solidFill>
                  <a:srgbClr val="0000FF"/>
                </a:solidFill>
                <a:latin typeface="Consolas" panose="020B0609020204030204" pitchFamily="49" charset="0"/>
              </a:rPr>
              <a:t>values </a:t>
            </a:r>
            <a:r>
              <a:rPr lang="de-DE" sz="1800" dirty="0">
                <a:solidFill>
                  <a:srgbClr val="808080"/>
                </a:solidFill>
                <a:latin typeface="Consolas" panose="020B0609020204030204" pitchFamily="49" charset="0"/>
              </a:rPr>
              <a:t>(</a:t>
            </a:r>
            <a:r>
              <a:rPr lang="de-DE" sz="1800" dirty="0">
                <a:solidFill>
                  <a:srgbClr val="000000"/>
                </a:solidFill>
                <a:latin typeface="Consolas" panose="020B0609020204030204" pitchFamily="49" charset="0"/>
              </a:rPr>
              <a:t>5</a:t>
            </a:r>
            <a:r>
              <a:rPr lang="de-DE" sz="1800" dirty="0">
                <a:solidFill>
                  <a:srgbClr val="808080"/>
                </a:solidFill>
                <a:latin typeface="Consolas" panose="020B0609020204030204" pitchFamily="49" charset="0"/>
              </a:rPr>
              <a:t>,</a:t>
            </a:r>
            <a:r>
              <a:rPr lang="de-DE" sz="1800" dirty="0">
                <a:solidFill>
                  <a:srgbClr val="000000"/>
                </a:solidFill>
                <a:latin typeface="Consolas" panose="020B0609020204030204" pitchFamily="49" charset="0"/>
              </a:rPr>
              <a:t>3500</a:t>
            </a:r>
            <a:r>
              <a:rPr lang="de-DE" sz="1800" dirty="0">
                <a:solidFill>
                  <a:srgbClr val="808080"/>
                </a:solidFill>
                <a:latin typeface="Consolas" panose="020B0609020204030204" pitchFamily="49" charset="0"/>
              </a:rPr>
              <a:t>,</a:t>
            </a:r>
            <a:r>
              <a:rPr lang="de-DE" sz="1800" dirty="0">
                <a:solidFill>
                  <a:srgbClr val="000000"/>
                </a:solidFill>
                <a:latin typeface="Consolas" panose="020B0609020204030204" pitchFamily="49" charset="0"/>
              </a:rPr>
              <a:t> </a:t>
            </a:r>
            <a:r>
              <a:rPr lang="de-DE" sz="1800" dirty="0">
                <a:solidFill>
                  <a:srgbClr val="FF0000"/>
                </a:solidFill>
                <a:latin typeface="Consolas" panose="020B0609020204030204" pitchFamily="49" charset="0"/>
              </a:rPr>
              <a:t>'2020-01-01'</a:t>
            </a:r>
            <a:r>
              <a:rPr lang="de-DE" sz="1800" dirty="0">
                <a:solidFill>
                  <a:srgbClr val="808080"/>
                </a:solidFill>
                <a:latin typeface="Consolas" panose="020B0609020204030204" pitchFamily="49" charset="0"/>
              </a:rPr>
              <a:t>,</a:t>
            </a:r>
            <a:r>
              <a:rPr lang="de-DE" sz="1800" dirty="0">
                <a:solidFill>
                  <a:srgbClr val="000000"/>
                </a:solidFill>
                <a:latin typeface="Consolas" panose="020B0609020204030204" pitchFamily="49" charset="0"/>
              </a:rPr>
              <a:t>1</a:t>
            </a:r>
            <a:r>
              <a:rPr lang="de-DE" sz="1800" dirty="0">
                <a:solidFill>
                  <a:srgbClr val="808080"/>
                </a:solidFill>
                <a:latin typeface="Consolas" panose="020B0609020204030204" pitchFamily="49" charset="0"/>
              </a:rPr>
              <a:t>)</a:t>
            </a:r>
            <a:endParaRPr lang="de-DE" sz="1800" dirty="0">
              <a:solidFill>
                <a:srgbClr val="000000"/>
              </a:solidFill>
              <a:latin typeface="Consolas" panose="020B0609020204030204" pitchFamily="49" charset="0"/>
            </a:endParaRPr>
          </a:p>
          <a:p>
            <a:r>
              <a:rPr lang="de-DE" sz="1800" dirty="0">
                <a:solidFill>
                  <a:srgbClr val="0000FF"/>
                </a:solidFill>
                <a:latin typeface="Consolas" panose="020B0609020204030204" pitchFamily="49" charset="0"/>
              </a:rPr>
              <a:t>Insert</a:t>
            </a:r>
            <a:r>
              <a:rPr lang="de-DE" sz="1800" dirty="0">
                <a:solidFill>
                  <a:srgbClr val="000000"/>
                </a:solidFill>
                <a:latin typeface="Consolas" panose="020B0609020204030204" pitchFamily="49" charset="0"/>
              </a:rPr>
              <a:t> </a:t>
            </a:r>
            <a:r>
              <a:rPr lang="de-DE" sz="1800" dirty="0">
                <a:solidFill>
                  <a:srgbClr val="0000FF"/>
                </a:solidFill>
                <a:latin typeface="Consolas" panose="020B0609020204030204" pitchFamily="49" charset="0"/>
              </a:rPr>
              <a:t>Into</a:t>
            </a:r>
            <a:r>
              <a:rPr lang="de-DE" sz="1800" dirty="0">
                <a:solidFill>
                  <a:srgbClr val="000000"/>
                </a:solidFill>
                <a:latin typeface="Consolas" panose="020B0609020204030204" pitchFamily="49" charset="0"/>
              </a:rPr>
              <a:t> Buchungen </a:t>
            </a:r>
            <a:r>
              <a:rPr lang="de-DE" sz="1800" dirty="0">
                <a:solidFill>
                  <a:srgbClr val="0000FF"/>
                </a:solidFill>
                <a:latin typeface="Consolas" panose="020B0609020204030204" pitchFamily="49" charset="0"/>
              </a:rPr>
              <a:t>values </a:t>
            </a:r>
            <a:r>
              <a:rPr lang="de-DE" sz="1800" dirty="0">
                <a:solidFill>
                  <a:srgbClr val="808080"/>
                </a:solidFill>
                <a:latin typeface="Consolas" panose="020B0609020204030204" pitchFamily="49" charset="0"/>
              </a:rPr>
              <a:t>(</a:t>
            </a:r>
            <a:r>
              <a:rPr lang="de-DE" sz="1800" dirty="0">
                <a:solidFill>
                  <a:srgbClr val="000000"/>
                </a:solidFill>
                <a:latin typeface="Consolas" panose="020B0609020204030204" pitchFamily="49" charset="0"/>
              </a:rPr>
              <a:t>2</a:t>
            </a:r>
            <a:r>
              <a:rPr lang="de-DE" sz="1800" dirty="0">
                <a:solidFill>
                  <a:srgbClr val="808080"/>
                </a:solidFill>
                <a:latin typeface="Consolas" panose="020B0609020204030204" pitchFamily="49" charset="0"/>
              </a:rPr>
              <a:t>,-</a:t>
            </a:r>
            <a:r>
              <a:rPr lang="de-DE" sz="1800" dirty="0">
                <a:solidFill>
                  <a:srgbClr val="000000"/>
                </a:solidFill>
                <a:latin typeface="Consolas" panose="020B0609020204030204" pitchFamily="49" charset="0"/>
              </a:rPr>
              <a:t>3500</a:t>
            </a:r>
            <a:r>
              <a:rPr lang="de-DE" sz="1800" dirty="0">
                <a:solidFill>
                  <a:srgbClr val="808080"/>
                </a:solidFill>
                <a:latin typeface="Consolas" panose="020B0609020204030204" pitchFamily="49" charset="0"/>
              </a:rPr>
              <a:t>,</a:t>
            </a:r>
            <a:r>
              <a:rPr lang="de-DE" sz="1800" dirty="0">
                <a:solidFill>
                  <a:srgbClr val="FF0000"/>
                </a:solidFill>
                <a:latin typeface="Consolas" panose="020B0609020204030204" pitchFamily="49" charset="0"/>
              </a:rPr>
              <a:t>'2020-01-01'</a:t>
            </a:r>
            <a:r>
              <a:rPr lang="de-DE" sz="1800" dirty="0">
                <a:solidFill>
                  <a:srgbClr val="808080"/>
                </a:solidFill>
                <a:latin typeface="Consolas" panose="020B0609020204030204" pitchFamily="49" charset="0"/>
              </a:rPr>
              <a:t>,</a:t>
            </a:r>
            <a:r>
              <a:rPr lang="de-DE" sz="1800" dirty="0">
                <a:solidFill>
                  <a:srgbClr val="000000"/>
                </a:solidFill>
                <a:latin typeface="Consolas" panose="020B0609020204030204" pitchFamily="49" charset="0"/>
              </a:rPr>
              <a:t>1</a:t>
            </a:r>
            <a:r>
              <a:rPr lang="de-DE" sz="1800" dirty="0">
                <a:solidFill>
                  <a:srgbClr val="808080"/>
                </a:solidFill>
                <a:latin typeface="Consolas" panose="020B0609020204030204" pitchFamily="49" charset="0"/>
              </a:rPr>
              <a:t>)</a:t>
            </a:r>
            <a:r>
              <a:rPr lang="de-DE" sz="1800" dirty="0">
                <a:solidFill>
                  <a:srgbClr val="000000"/>
                </a:solidFill>
                <a:latin typeface="Consolas" panose="020B0609020204030204" pitchFamily="49" charset="0"/>
              </a:rPr>
              <a:t>  </a:t>
            </a:r>
          </a:p>
          <a:p>
            <a:endParaRPr lang="en-US" sz="1800" dirty="0">
              <a:solidFill>
                <a:srgbClr val="000000"/>
              </a:solidFill>
              <a:latin typeface="Consolas" panose="020B0609020204030204" pitchFamily="49" charset="0"/>
            </a:endParaRPr>
          </a:p>
          <a:p>
            <a:r>
              <a:rPr lang="en-US" sz="1800" dirty="0">
                <a:solidFill>
                  <a:srgbClr val="008000"/>
                </a:solidFill>
                <a:latin typeface="Consolas" panose="020B0609020204030204" pitchFamily="49" charset="0"/>
              </a:rPr>
              <a:t>--</a:t>
            </a:r>
            <a:r>
              <a:rPr lang="en-US" sz="1800" dirty="0" err="1">
                <a:solidFill>
                  <a:srgbClr val="008000"/>
                </a:solidFill>
                <a:latin typeface="Consolas" panose="020B0609020204030204" pitchFamily="49" charset="0"/>
              </a:rPr>
              <a:t>Zinsertrag</a:t>
            </a:r>
            <a:r>
              <a:rPr lang="en-US" sz="1800" dirty="0">
                <a:solidFill>
                  <a:srgbClr val="008000"/>
                </a:solidFill>
                <a:latin typeface="Consolas" panose="020B0609020204030204" pitchFamily="49" charset="0"/>
              </a:rPr>
              <a:t>: </a:t>
            </a:r>
            <a:r>
              <a:rPr lang="en-US" sz="1800" dirty="0" err="1">
                <a:solidFill>
                  <a:srgbClr val="008000"/>
                </a:solidFill>
                <a:latin typeface="Consolas" panose="020B0609020204030204" pitchFamily="49" charset="0"/>
              </a:rPr>
              <a:t>Forderung</a:t>
            </a:r>
            <a:r>
              <a:rPr lang="en-US" sz="1800" dirty="0">
                <a:solidFill>
                  <a:srgbClr val="008000"/>
                </a:solidFill>
                <a:latin typeface="Consolas" panose="020B0609020204030204" pitchFamily="49" charset="0"/>
              </a:rPr>
              <a:t> an </a:t>
            </a:r>
            <a:r>
              <a:rPr lang="en-US" sz="1800" dirty="0" err="1">
                <a:solidFill>
                  <a:srgbClr val="008000"/>
                </a:solidFill>
                <a:latin typeface="Consolas" panose="020B0609020204030204" pitchFamily="49" charset="0"/>
              </a:rPr>
              <a:t>Zinsertrag</a:t>
            </a:r>
            <a:endParaRPr lang="en-US" sz="1800" dirty="0">
              <a:solidFill>
                <a:srgbClr val="000000"/>
              </a:solidFill>
              <a:latin typeface="Consolas" panose="020B0609020204030204" pitchFamily="49" charset="0"/>
            </a:endParaRPr>
          </a:p>
          <a:p>
            <a:r>
              <a:rPr lang="de-DE" sz="1800" dirty="0">
                <a:solidFill>
                  <a:srgbClr val="0000FF"/>
                </a:solidFill>
                <a:latin typeface="Consolas" panose="020B0609020204030204" pitchFamily="49" charset="0"/>
              </a:rPr>
              <a:t>Insert</a:t>
            </a:r>
            <a:r>
              <a:rPr lang="de-DE" sz="1800" dirty="0">
                <a:solidFill>
                  <a:srgbClr val="000000"/>
                </a:solidFill>
                <a:latin typeface="Consolas" panose="020B0609020204030204" pitchFamily="49" charset="0"/>
              </a:rPr>
              <a:t> </a:t>
            </a:r>
            <a:r>
              <a:rPr lang="de-DE" sz="1800" dirty="0">
                <a:solidFill>
                  <a:srgbClr val="0000FF"/>
                </a:solidFill>
                <a:latin typeface="Consolas" panose="020B0609020204030204" pitchFamily="49" charset="0"/>
              </a:rPr>
              <a:t>Into</a:t>
            </a:r>
            <a:r>
              <a:rPr lang="de-DE" sz="1800" dirty="0">
                <a:solidFill>
                  <a:srgbClr val="000000"/>
                </a:solidFill>
                <a:latin typeface="Consolas" panose="020B0609020204030204" pitchFamily="49" charset="0"/>
              </a:rPr>
              <a:t> Buchungen </a:t>
            </a:r>
            <a:r>
              <a:rPr lang="de-DE" sz="1800" dirty="0">
                <a:solidFill>
                  <a:srgbClr val="0000FF"/>
                </a:solidFill>
                <a:latin typeface="Consolas" panose="020B0609020204030204" pitchFamily="49" charset="0"/>
              </a:rPr>
              <a:t>values </a:t>
            </a:r>
            <a:r>
              <a:rPr lang="de-DE" sz="1800" dirty="0">
                <a:solidFill>
                  <a:srgbClr val="808080"/>
                </a:solidFill>
                <a:latin typeface="Consolas" panose="020B0609020204030204" pitchFamily="49" charset="0"/>
              </a:rPr>
              <a:t>(</a:t>
            </a:r>
            <a:r>
              <a:rPr lang="de-DE" sz="1800" dirty="0">
                <a:solidFill>
                  <a:srgbClr val="000000"/>
                </a:solidFill>
                <a:latin typeface="Consolas" panose="020B0609020204030204" pitchFamily="49" charset="0"/>
              </a:rPr>
              <a:t>5</a:t>
            </a:r>
            <a:r>
              <a:rPr lang="de-DE" sz="1800" dirty="0">
                <a:solidFill>
                  <a:srgbClr val="808080"/>
                </a:solidFill>
                <a:latin typeface="Consolas" panose="020B0609020204030204" pitchFamily="49" charset="0"/>
              </a:rPr>
              <a:t>,</a:t>
            </a:r>
            <a:r>
              <a:rPr lang="de-DE" sz="1800" dirty="0">
                <a:solidFill>
                  <a:srgbClr val="000000"/>
                </a:solidFill>
                <a:latin typeface="Consolas" panose="020B0609020204030204" pitchFamily="49" charset="0"/>
              </a:rPr>
              <a:t>300</a:t>
            </a:r>
            <a:r>
              <a:rPr lang="de-DE" sz="1800" dirty="0">
                <a:solidFill>
                  <a:srgbClr val="808080"/>
                </a:solidFill>
                <a:latin typeface="Consolas" panose="020B0609020204030204" pitchFamily="49" charset="0"/>
              </a:rPr>
              <a:t>,</a:t>
            </a:r>
            <a:r>
              <a:rPr lang="de-DE" sz="1800" dirty="0">
                <a:solidFill>
                  <a:srgbClr val="000000"/>
                </a:solidFill>
                <a:latin typeface="Consolas" panose="020B0609020204030204" pitchFamily="49" charset="0"/>
              </a:rPr>
              <a:t> </a:t>
            </a:r>
            <a:r>
              <a:rPr lang="de-DE" sz="1800" dirty="0">
                <a:solidFill>
                  <a:srgbClr val="FF0000"/>
                </a:solidFill>
                <a:latin typeface="Consolas" panose="020B0609020204030204" pitchFamily="49" charset="0"/>
              </a:rPr>
              <a:t>'2020-06-30'</a:t>
            </a:r>
            <a:r>
              <a:rPr lang="de-DE" sz="1800" dirty="0">
                <a:solidFill>
                  <a:srgbClr val="808080"/>
                </a:solidFill>
                <a:latin typeface="Consolas" panose="020B0609020204030204" pitchFamily="49" charset="0"/>
              </a:rPr>
              <a:t>,</a:t>
            </a:r>
            <a:r>
              <a:rPr lang="de-DE" sz="1800" dirty="0">
                <a:solidFill>
                  <a:srgbClr val="000000"/>
                </a:solidFill>
                <a:latin typeface="Consolas" panose="020B0609020204030204" pitchFamily="49" charset="0"/>
              </a:rPr>
              <a:t>1</a:t>
            </a:r>
            <a:r>
              <a:rPr lang="de-DE" sz="1800" dirty="0">
                <a:solidFill>
                  <a:srgbClr val="808080"/>
                </a:solidFill>
                <a:latin typeface="Consolas" panose="020B0609020204030204" pitchFamily="49" charset="0"/>
              </a:rPr>
              <a:t>)</a:t>
            </a:r>
            <a:endParaRPr lang="de-DE" sz="1800" dirty="0">
              <a:solidFill>
                <a:srgbClr val="000000"/>
              </a:solidFill>
              <a:latin typeface="Consolas" panose="020B0609020204030204" pitchFamily="49" charset="0"/>
            </a:endParaRPr>
          </a:p>
          <a:p>
            <a:r>
              <a:rPr lang="de-DE" sz="1800" dirty="0">
                <a:solidFill>
                  <a:srgbClr val="0000FF"/>
                </a:solidFill>
                <a:latin typeface="Consolas" panose="020B0609020204030204" pitchFamily="49" charset="0"/>
              </a:rPr>
              <a:t>Insert</a:t>
            </a:r>
            <a:r>
              <a:rPr lang="de-DE" sz="1800" dirty="0">
                <a:solidFill>
                  <a:srgbClr val="000000"/>
                </a:solidFill>
                <a:latin typeface="Consolas" panose="020B0609020204030204" pitchFamily="49" charset="0"/>
              </a:rPr>
              <a:t> </a:t>
            </a:r>
            <a:r>
              <a:rPr lang="de-DE" sz="1800" dirty="0">
                <a:solidFill>
                  <a:srgbClr val="0000FF"/>
                </a:solidFill>
                <a:latin typeface="Consolas" panose="020B0609020204030204" pitchFamily="49" charset="0"/>
              </a:rPr>
              <a:t>Into</a:t>
            </a:r>
            <a:r>
              <a:rPr lang="de-DE" sz="1800" dirty="0">
                <a:solidFill>
                  <a:srgbClr val="000000"/>
                </a:solidFill>
                <a:latin typeface="Consolas" panose="020B0609020204030204" pitchFamily="49" charset="0"/>
              </a:rPr>
              <a:t> Buchungen </a:t>
            </a:r>
            <a:r>
              <a:rPr lang="de-DE" sz="1800" dirty="0">
                <a:solidFill>
                  <a:srgbClr val="0000FF"/>
                </a:solidFill>
                <a:latin typeface="Consolas" panose="020B0609020204030204" pitchFamily="49" charset="0"/>
              </a:rPr>
              <a:t>values </a:t>
            </a:r>
            <a:r>
              <a:rPr lang="de-DE" sz="1800" dirty="0">
                <a:solidFill>
                  <a:srgbClr val="808080"/>
                </a:solidFill>
                <a:latin typeface="Consolas" panose="020B0609020204030204" pitchFamily="49" charset="0"/>
              </a:rPr>
              <a:t>(</a:t>
            </a:r>
            <a:r>
              <a:rPr lang="de-DE" sz="1800" dirty="0">
                <a:solidFill>
                  <a:srgbClr val="000000"/>
                </a:solidFill>
                <a:latin typeface="Consolas" panose="020B0609020204030204" pitchFamily="49" charset="0"/>
              </a:rPr>
              <a:t>6</a:t>
            </a:r>
            <a:r>
              <a:rPr lang="de-DE" sz="1800" dirty="0">
                <a:solidFill>
                  <a:srgbClr val="808080"/>
                </a:solidFill>
                <a:latin typeface="Consolas" panose="020B0609020204030204" pitchFamily="49" charset="0"/>
              </a:rPr>
              <a:t>,-</a:t>
            </a:r>
            <a:r>
              <a:rPr lang="de-DE" sz="1800" dirty="0">
                <a:solidFill>
                  <a:srgbClr val="000000"/>
                </a:solidFill>
                <a:latin typeface="Consolas" panose="020B0609020204030204" pitchFamily="49" charset="0"/>
              </a:rPr>
              <a:t>300</a:t>
            </a:r>
            <a:r>
              <a:rPr lang="de-DE" sz="1800" dirty="0">
                <a:solidFill>
                  <a:srgbClr val="808080"/>
                </a:solidFill>
                <a:latin typeface="Consolas" panose="020B0609020204030204" pitchFamily="49" charset="0"/>
              </a:rPr>
              <a:t>,</a:t>
            </a:r>
            <a:r>
              <a:rPr lang="de-DE" sz="1800" dirty="0">
                <a:solidFill>
                  <a:srgbClr val="FF0000"/>
                </a:solidFill>
                <a:latin typeface="Consolas" panose="020B0609020204030204" pitchFamily="49" charset="0"/>
              </a:rPr>
              <a:t>'2020-06-30'</a:t>
            </a:r>
            <a:r>
              <a:rPr lang="de-DE" sz="1800" dirty="0">
                <a:solidFill>
                  <a:srgbClr val="808080"/>
                </a:solidFill>
                <a:latin typeface="Consolas" panose="020B0609020204030204" pitchFamily="49" charset="0"/>
              </a:rPr>
              <a:t>,</a:t>
            </a:r>
            <a:r>
              <a:rPr lang="de-DE" sz="1800" dirty="0">
                <a:solidFill>
                  <a:srgbClr val="000000"/>
                </a:solidFill>
                <a:latin typeface="Consolas" panose="020B0609020204030204" pitchFamily="49" charset="0"/>
              </a:rPr>
              <a:t>1</a:t>
            </a:r>
            <a:r>
              <a:rPr lang="de-DE" sz="1800" dirty="0">
                <a:solidFill>
                  <a:srgbClr val="808080"/>
                </a:solidFill>
                <a:latin typeface="Consolas" panose="020B0609020204030204" pitchFamily="49" charset="0"/>
              </a:rPr>
              <a:t>)</a:t>
            </a:r>
            <a:r>
              <a:rPr lang="de-DE" sz="1800" dirty="0">
                <a:solidFill>
                  <a:srgbClr val="000000"/>
                </a:solidFill>
                <a:latin typeface="Consolas" panose="020B0609020204030204" pitchFamily="49" charset="0"/>
              </a:rPr>
              <a:t>  </a:t>
            </a:r>
          </a:p>
          <a:p>
            <a:r>
              <a:rPr lang="de-DE" sz="1800" dirty="0">
                <a:solidFill>
                  <a:srgbClr val="000000"/>
                </a:solidFill>
                <a:latin typeface="Consolas" panose="020B0609020204030204" pitchFamily="49" charset="0"/>
              </a:rPr>
              <a:t>  </a:t>
            </a:r>
          </a:p>
        </p:txBody>
      </p:sp>
    </p:spTree>
    <p:extLst>
      <p:ext uri="{BB962C8B-B14F-4D97-AF65-F5344CB8AC3E}">
        <p14:creationId xmlns:p14="http://schemas.microsoft.com/office/powerpoint/2010/main" val="11056462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979CFC-17B7-4F79-BB42-41D3477B314F}"/>
              </a:ext>
            </a:extLst>
          </p:cNvPr>
          <p:cNvSpPr>
            <a:spLocks noGrp="1"/>
          </p:cNvSpPr>
          <p:nvPr>
            <p:ph type="title"/>
          </p:nvPr>
        </p:nvSpPr>
        <p:spPr/>
        <p:txBody>
          <a:bodyPr/>
          <a:lstStyle/>
          <a:p>
            <a:r>
              <a:rPr lang="de-AT" dirty="0"/>
              <a:t>Relationales Datawarehouse</a:t>
            </a:r>
            <a:endParaRPr lang="en-US" dirty="0"/>
          </a:p>
        </p:txBody>
      </p:sp>
      <p:pic>
        <p:nvPicPr>
          <p:cNvPr id="9" name="Picture 8">
            <a:extLst>
              <a:ext uri="{FF2B5EF4-FFF2-40B4-BE49-F238E27FC236}">
                <a16:creationId xmlns:a16="http://schemas.microsoft.com/office/drawing/2014/main" id="{05CF3C5A-3A0C-463B-956A-38E2E940A6F3}"/>
              </a:ext>
            </a:extLst>
          </p:cNvPr>
          <p:cNvPicPr>
            <a:picLocks noChangeAspect="1"/>
          </p:cNvPicPr>
          <p:nvPr/>
        </p:nvPicPr>
        <p:blipFill>
          <a:blip r:embed="rId2"/>
          <a:stretch>
            <a:fillRect/>
          </a:stretch>
        </p:blipFill>
        <p:spPr>
          <a:xfrm>
            <a:off x="838200" y="1513755"/>
            <a:ext cx="10066736" cy="4582860"/>
          </a:xfrm>
          <a:prstGeom prst="rect">
            <a:avLst/>
          </a:prstGeom>
        </p:spPr>
      </p:pic>
    </p:spTree>
    <p:extLst>
      <p:ext uri="{BB962C8B-B14F-4D97-AF65-F5344CB8AC3E}">
        <p14:creationId xmlns:p14="http://schemas.microsoft.com/office/powerpoint/2010/main" val="21489251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460</TotalTime>
  <Words>1020</Words>
  <Application>Microsoft Office PowerPoint</Application>
  <PresentationFormat>Widescreen</PresentationFormat>
  <Paragraphs>122</Paragraphs>
  <Slides>16</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Calibri</vt:lpstr>
      <vt:lpstr>Calibri Light</vt:lpstr>
      <vt:lpstr>Consolas</vt:lpstr>
      <vt:lpstr>Segoe UI</vt:lpstr>
      <vt:lpstr>Tahoma</vt:lpstr>
      <vt:lpstr>Office Theme</vt:lpstr>
      <vt:lpstr>Tabular-Model for Financial Reporting</vt:lpstr>
      <vt:lpstr>Scalability</vt:lpstr>
      <vt:lpstr>Performance</vt:lpstr>
      <vt:lpstr>PowerPoint Presentation</vt:lpstr>
      <vt:lpstr>Tabular-Model for Financial Reporting</vt:lpstr>
      <vt:lpstr>Operatives Systeme</vt:lpstr>
      <vt:lpstr>Beispielbuchungen</vt:lpstr>
      <vt:lpstr>Beispielbuchungen</vt:lpstr>
      <vt:lpstr>Relationales Datawarehouse</vt:lpstr>
      <vt:lpstr>Tabular Model</vt:lpstr>
      <vt:lpstr>Implementing Row Level Security</vt:lpstr>
      <vt:lpstr>Implementing Row Level Security</vt:lpstr>
      <vt:lpstr>Implementing Row Level Security</vt:lpstr>
      <vt:lpstr>Demo!</vt:lpstr>
      <vt:lpstr>Tabular-Model for Financial Reporting</vt:lpstr>
      <vt:lpstr>Calculation Groups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Lukas Steindl</dc:creator>
  <cp:lastModifiedBy>Lukas Steindl</cp:lastModifiedBy>
  <cp:revision>34</cp:revision>
  <dcterms:created xsi:type="dcterms:W3CDTF">2020-10-16T12:13:30Z</dcterms:created>
  <dcterms:modified xsi:type="dcterms:W3CDTF">2020-10-19T18:51:08Z</dcterms:modified>
</cp:coreProperties>
</file>